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296400"/>
  <p:embeddedFontLst>
    <p:embeddedFont>
      <p:font typeface="Merriweather"/>
      <p:regular r:id="rId11"/>
      <p:bold r:id="rId12"/>
      <p:italic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5" roundtripDataSignature="AMtx7mhVxbF3/rLIhTC8mTsJqqE5Dk0/Z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F054BDC-197E-4A7E-8846-C88740B728EC}">
  <a:tblStyle styleId="{0F054BDC-197E-4A7E-8846-C88740B728E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12700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erriweather-regular.fntdata"/><Relationship Id="rId10" Type="http://schemas.openxmlformats.org/officeDocument/2006/relationships/slide" Target="slides/slide5.xml"/><Relationship Id="rId13" Type="http://schemas.openxmlformats.org/officeDocument/2006/relationships/font" Target="fonts/Merriweather-italic.fntdata"/><Relationship Id="rId12" Type="http://schemas.openxmlformats.org/officeDocument/2006/relationships/font" Target="fonts/Merriweather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customschemas.google.com/relationships/presentationmetadata" Target="metadata"/><Relationship Id="rId14" Type="http://schemas.openxmlformats.org/officeDocument/2006/relationships/font" Target="fonts/Merriweather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30200" y="696913"/>
            <a:ext cx="61976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:notes"/>
          <p:cNvSpPr/>
          <p:nvPr>
            <p:ph idx="2" type="sldImg"/>
          </p:nvPr>
        </p:nvSpPr>
        <p:spPr>
          <a:xfrm>
            <a:off x="330200" y="696913"/>
            <a:ext cx="61976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" name="Google Shape;16;p1:notes"/>
          <p:cNvSpPr txBox="1"/>
          <p:nvPr>
            <p:ph idx="1" type="body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12408e9d5d2_0_5:notes"/>
          <p:cNvSpPr/>
          <p:nvPr>
            <p:ph idx="2" type="sldImg"/>
          </p:nvPr>
        </p:nvSpPr>
        <p:spPr>
          <a:xfrm>
            <a:off x="330200" y="696913"/>
            <a:ext cx="61977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" name="Google Shape;22;g12408e9d5d2_0_5:notes"/>
          <p:cNvSpPr txBox="1"/>
          <p:nvPr>
            <p:ph idx="1" type="body"/>
          </p:nvPr>
        </p:nvSpPr>
        <p:spPr>
          <a:xfrm>
            <a:off x="685800" y="4415790"/>
            <a:ext cx="54864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12408e9d5d2_0_23:notes"/>
          <p:cNvSpPr/>
          <p:nvPr>
            <p:ph idx="2" type="sldImg"/>
          </p:nvPr>
        </p:nvSpPr>
        <p:spPr>
          <a:xfrm>
            <a:off x="330200" y="696913"/>
            <a:ext cx="61977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" name="Google Shape;29;g12408e9d5d2_0_23:notes"/>
          <p:cNvSpPr txBox="1"/>
          <p:nvPr>
            <p:ph idx="1" type="body"/>
          </p:nvPr>
        </p:nvSpPr>
        <p:spPr>
          <a:xfrm>
            <a:off x="685800" y="4415790"/>
            <a:ext cx="54864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12408e9d5d2_0_46:notes"/>
          <p:cNvSpPr/>
          <p:nvPr>
            <p:ph idx="2" type="sldImg"/>
          </p:nvPr>
        </p:nvSpPr>
        <p:spPr>
          <a:xfrm>
            <a:off x="330200" y="696913"/>
            <a:ext cx="61977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" name="Google Shape;36;g12408e9d5d2_0_46:notes"/>
          <p:cNvSpPr txBox="1"/>
          <p:nvPr>
            <p:ph idx="1" type="body"/>
          </p:nvPr>
        </p:nvSpPr>
        <p:spPr>
          <a:xfrm>
            <a:off x="685800" y="4415790"/>
            <a:ext cx="54864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d3e270fa65_0_77:notes"/>
          <p:cNvSpPr/>
          <p:nvPr>
            <p:ph idx="2" type="sldImg"/>
          </p:nvPr>
        </p:nvSpPr>
        <p:spPr>
          <a:xfrm>
            <a:off x="330200" y="696913"/>
            <a:ext cx="61977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" name="Google Shape;42;gd3e270fa65_0_77:notes"/>
          <p:cNvSpPr txBox="1"/>
          <p:nvPr>
            <p:ph idx="1" type="body"/>
          </p:nvPr>
        </p:nvSpPr>
        <p:spPr>
          <a:xfrm>
            <a:off x="685800" y="4415790"/>
            <a:ext cx="5486400" cy="41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gif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gif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ffice of the Chief Records Officer title slide option #1" type="title">
  <p:cSld name="TITLE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Office of the Chief Records Officer for the U.S. Government body title slide" id="7" name="Google Shape;7;p9" title="Office of the Chief Records Officer for the U.S. Government body title slide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2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9"/>
          <p:cNvSpPr txBox="1"/>
          <p:nvPr/>
        </p:nvSpPr>
        <p:spPr>
          <a:xfrm>
            <a:off x="8461800" y="4641525"/>
            <a:ext cx="682200" cy="4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b="0" i="0" lang="en-US" sz="1000" u="none" cap="none" strike="noStrike">
                <a:solidFill>
                  <a:srgbClr val="000000"/>
                </a:solidFill>
                <a:latin typeface="Merriweather"/>
                <a:ea typeface="Merriweather"/>
                <a:cs typeface="Merriweather"/>
                <a:sym typeface="Merriweather"/>
              </a:rPr>
              <a:t>‹#›</a:t>
            </a:fld>
            <a:endParaRPr b="0" i="0" sz="1000" u="none" cap="none" strike="noStrike">
              <a:solidFill>
                <a:srgbClr val="0000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ffice of the Chief Records Officer title slide option #1">
  <p:cSld name="CUSTOM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Office of the Chief Records Officer for the U.S. Government body text slide 1" id="10" name="Google Shape;10;p10" title="Office of the Chief Records Officer for the U.S. Government body text slide 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48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0"/>
          <p:cNvSpPr txBox="1"/>
          <p:nvPr/>
        </p:nvSpPr>
        <p:spPr>
          <a:xfrm>
            <a:off x="8461800" y="4587700"/>
            <a:ext cx="682200" cy="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b="0" i="0" lang="en-US" sz="1000" u="none" cap="none" strike="noStrike">
                <a:solidFill>
                  <a:srgbClr val="FFFFFF"/>
                </a:solidFill>
                <a:latin typeface="Merriweather"/>
                <a:ea typeface="Merriweather"/>
                <a:cs typeface="Merriweather"/>
                <a:sym typeface="Merriweather"/>
              </a:rPr>
              <a:t>‹#›</a:t>
            </a:fld>
            <a:endParaRPr b="0" i="0" sz="1000" u="none" cap="none" strike="noStrike">
              <a:solidFill>
                <a:srgbClr val="FFFFFF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gdacd61086f_0_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272667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archives.gov/records-mgmt" TargetMode="External"/><Relationship Id="rId4" Type="http://schemas.openxmlformats.org/officeDocument/2006/relationships/hyperlink" Target="https://records-express.blogs.archives.gov/" TargetMode="External"/><Relationship Id="rId9" Type="http://schemas.openxmlformats.org/officeDocument/2006/relationships/hyperlink" Target="mailto:lisa.haralampus@nara.gov" TargetMode="External"/><Relationship Id="rId5" Type="http://schemas.openxmlformats.org/officeDocument/2006/relationships/hyperlink" Target="https://share.hsforms.com/1JRQl-UXtTLSj5ZhbuM8F_Qchjl4" TargetMode="External"/><Relationship Id="rId6" Type="http://schemas.openxmlformats.org/officeDocument/2006/relationships/hyperlink" Target="https://www.archives.gov/records-mgmt/meetings/index.html#bridg" TargetMode="External"/><Relationship Id="rId7" Type="http://schemas.openxmlformats.org/officeDocument/2006/relationships/hyperlink" Target="https://www.facebook.com/NARARMT" TargetMode="External"/><Relationship Id="rId8" Type="http://schemas.openxmlformats.org/officeDocument/2006/relationships/hyperlink" Target="https://twitter.com/nara_rmtraining?lang=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"/>
          <p:cNvSpPr txBox="1"/>
          <p:nvPr/>
        </p:nvSpPr>
        <p:spPr>
          <a:xfrm>
            <a:off x="3234275" y="1508200"/>
            <a:ext cx="5343300" cy="29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An M-19-21 discussion</a:t>
            </a:r>
            <a:endParaRPr b="1" i="0" sz="4200" u="none" cap="none" strike="noStrike">
              <a:solidFill>
                <a:srgbClr val="0015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1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Lisa Haralampus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1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Director, Records Management Policy and Outreach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November 16</a:t>
            </a:r>
            <a:r>
              <a:rPr b="0" i="0" lang="en-US" sz="1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2022</a:t>
            </a:r>
            <a:endParaRPr b="0" i="0" sz="18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1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ARMA NOVA Chapter</a:t>
            </a:r>
            <a:r>
              <a:rPr lang="en-US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Meeting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" name="Google Shape;19;p1"/>
          <p:cNvPicPr preferRelativeResize="0"/>
          <p:nvPr/>
        </p:nvPicPr>
        <p:blipFill rotWithShape="1">
          <a:blip r:embed="rId3">
            <a:alphaModFix/>
          </a:blip>
          <a:srcRect b="22913" l="0" r="0" t="4874"/>
          <a:stretch/>
        </p:blipFill>
        <p:spPr>
          <a:xfrm>
            <a:off x="860300" y="2183625"/>
            <a:ext cx="2065375" cy="223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12408e9d5d2_0_5"/>
          <p:cNvSpPr txBox="1"/>
          <p:nvPr/>
        </p:nvSpPr>
        <p:spPr>
          <a:xfrm>
            <a:off x="188300" y="1096975"/>
            <a:ext cx="4984500" cy="34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Our mission: Lead Federal records management by providing guidance, training, oversight, appraisal and assistance to promote the effective management of Federal records as business assets.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Our vision: Records are integral to each agency's mission and are managed electronically with minimal end-user intervention, resulting in the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effective governance of information assets.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Our numbers: 8</a:t>
            </a: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0+</a:t>
            </a:r>
            <a:r>
              <a:rPr b="0" i="0" lang="en-US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staff, 16 locations, including College Park, MD as NARA HQ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" name="Google Shape;25;g12408e9d5d2_0_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67675" y="1407213"/>
            <a:ext cx="3793299" cy="280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g12408e9d5d2_0_5"/>
          <p:cNvSpPr txBox="1"/>
          <p:nvPr/>
        </p:nvSpPr>
        <p:spPr>
          <a:xfrm>
            <a:off x="2437025" y="0"/>
            <a:ext cx="6707100" cy="100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About the Office of the Chief Records Officer for the U.S. Government</a:t>
            </a:r>
            <a:endParaRPr b="1" i="0" sz="30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12408e9d5d2_0_23"/>
          <p:cNvSpPr txBox="1"/>
          <p:nvPr/>
        </p:nvSpPr>
        <p:spPr>
          <a:xfrm>
            <a:off x="2437025" y="0"/>
            <a:ext cx="6707100" cy="100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M-19-21</a:t>
            </a:r>
            <a:endParaRPr b="1" i="0" sz="30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" name="Google Shape;32;g12408e9d5d2_0_23"/>
          <p:cNvSpPr txBox="1"/>
          <p:nvPr/>
        </p:nvSpPr>
        <p:spPr>
          <a:xfrm>
            <a:off x="413950" y="1169725"/>
            <a:ext cx="8461800" cy="13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i="0" lang="en-US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Ensure that all Federal records are created, retained, and managed in electronic formats, with appropriate metadata.</a:t>
            </a:r>
            <a:endParaRPr i="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i="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i="0" lang="en-US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Consistent with records management laws and regulations, develop plans to close agency-operated storage facilities for paper and other analog records, and transfer those records to Federal Records Centers operated by NARA or commercial storage facilities. </a:t>
            </a:r>
            <a:endParaRPr i="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Google Shape;33;g12408e9d5d2_0_23"/>
          <p:cNvSpPr txBox="1"/>
          <p:nvPr/>
        </p:nvSpPr>
        <p:spPr>
          <a:xfrm>
            <a:off x="1323900" y="2722250"/>
            <a:ext cx="6343800" cy="164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Forthcoming OMB Memo with June 30, 2024 deadline</a:t>
            </a:r>
            <a:endParaRPr b="1" sz="19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9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Exceptions Guidance in NARA Bulletin 2020-01</a:t>
            </a:r>
            <a:endParaRPr b="1" sz="19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9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9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Digitization Standards for Permanent Records </a:t>
            </a:r>
            <a:endParaRPr b="1" sz="19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12408e9d5d2_0_46"/>
          <p:cNvSpPr txBox="1"/>
          <p:nvPr/>
        </p:nvSpPr>
        <p:spPr>
          <a:xfrm>
            <a:off x="2437025" y="0"/>
            <a:ext cx="6707100" cy="100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lang="en-US" sz="30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Federal Records Management in FY23</a:t>
            </a:r>
            <a:endParaRPr b="1" i="0" sz="3000" u="none" cap="none" strike="noStrik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39" name="Google Shape;39;g12408e9d5d2_0_46"/>
          <p:cNvGraphicFramePr/>
          <p:nvPr/>
        </p:nvGraphicFramePr>
        <p:xfrm>
          <a:off x="268063" y="1079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{0F054BDC-197E-4A7E-8846-C88740B728EC}</a:tableStyleId>
              </a:tblPr>
              <a:tblGrid>
                <a:gridCol w="3294525"/>
                <a:gridCol w="1034225"/>
                <a:gridCol w="3244325"/>
                <a:gridCol w="1034800"/>
              </a:tblGrid>
              <a:tr h="4762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N</a:t>
                      </a:r>
                      <a:r>
                        <a:rPr lang="en-US" sz="1100"/>
                        <a:t>ew OMB memo extending M-19-21 due dates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1st Q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AROC Recertification (inaugural effort)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2nd Q - 3rd Q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Updated NARA Bulletin 2020-01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unknown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Federal Agency Records Management (FARM) annual reporting cycle</a:t>
                      </a:r>
                      <a:endParaRPr b="1"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2nd Q (Jan 9 - Mar 10)</a:t>
                      </a:r>
                      <a:endParaRPr b="1"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2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Regulations with digitization standards for permanent records and new GRS 4.5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2nd Q (Jan) 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Resubmission of Capstone NA-1005 forms (inaugural effort, once every 4 years) </a:t>
                      </a:r>
                      <a:endParaRPr b="1"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2nd Q (Jan 1 to Apr 1)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2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Supporting digitization guidance products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FY23 thru FY24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N</a:t>
                      </a:r>
                      <a:r>
                        <a:rPr lang="en-US" sz="1100"/>
                        <a:t>ew bulletin expanding Capstone for electronic messages and updated GRS 6.1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2nd Q (Jan)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2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Updated regulations containing EMPA language for electronic messages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1st Q 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>
                          <a:solidFill>
                            <a:schemeClr val="dk1"/>
                          </a:solidFill>
                        </a:rPr>
                        <a:t>ERA 2.0 Rollout</a:t>
                      </a:r>
                      <a:endParaRPr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>
                          <a:solidFill>
                            <a:schemeClr val="dk1"/>
                          </a:solidFill>
                        </a:rPr>
                        <a:t>2nd Q </a:t>
                      </a:r>
                      <a:endParaRPr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2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New bulletin on storing radiographic film records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1st Q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solidFill>
                            <a:schemeClr val="dk1"/>
                          </a:solidFill>
                        </a:rPr>
                        <a:t>New bulletin on records created on collaboration platforms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4th Q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42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Updated regulations containing reviewing records schedules every 5 years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>
                          <a:solidFill>
                            <a:schemeClr val="dk1"/>
                          </a:solidFill>
                        </a:rPr>
                        <a:t>2nd Q (Jan)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Meet the new Archivist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/>
                        <a:t>Unknown</a:t>
                      </a:r>
                      <a:endParaRPr sz="1100"/>
                    </a:p>
                  </a:txBody>
                  <a:tcPr marT="50800" marB="50800" marR="88900" marL="88900" anchor="ctr">
                    <a:lnL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595959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d3e270fa65_0_77"/>
          <p:cNvSpPr txBox="1"/>
          <p:nvPr/>
        </p:nvSpPr>
        <p:spPr>
          <a:xfrm>
            <a:off x="2949975" y="284700"/>
            <a:ext cx="5984400" cy="457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2157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rPr>
              <a:t>CONNECT WITH US!  </a:t>
            </a:r>
            <a:endParaRPr b="0" i="0" sz="1800" u="none" cap="none" strike="noStrike">
              <a:solidFill>
                <a:srgbClr val="000000"/>
              </a:solidFill>
              <a:latin typeface="Times"/>
              <a:ea typeface="Times"/>
              <a:cs typeface="Times"/>
              <a:sym typeface="Times"/>
            </a:endParaRPr>
          </a:p>
          <a:p>
            <a:pPr indent="-209550" lvl="0" marL="342900" marR="0" rtl="0" algn="l">
              <a:lnSpc>
                <a:spcPct val="121578"/>
              </a:lnSpc>
              <a:spcBef>
                <a:spcPts val="800"/>
              </a:spcBef>
              <a:spcAft>
                <a:spcPts val="0"/>
              </a:spcAft>
              <a:buClr>
                <a:srgbClr val="0071BC"/>
              </a:buClr>
              <a:buSzPts val="1500"/>
              <a:buFont typeface="Times"/>
              <a:buChar char="●"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rPr>
              <a:t>Visit our website </a:t>
            </a:r>
            <a:r>
              <a:rPr b="1" i="0" lang="en-US" sz="1800" u="none" cap="none" strike="noStrike">
                <a:solidFill>
                  <a:srgbClr val="0071BC"/>
                </a:solidFill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Federal Records Management</a:t>
            </a:r>
            <a:r>
              <a:rPr b="0" i="0" lang="en-US" sz="1800" u="none" cap="none" strike="noStrik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b="0" i="0" sz="1800" u="none" cap="none" strike="noStrike">
              <a:solidFill>
                <a:srgbClr val="000000"/>
              </a:solidFill>
              <a:latin typeface="Times"/>
              <a:ea typeface="Times"/>
              <a:cs typeface="Times"/>
              <a:sym typeface="Times"/>
            </a:endParaRPr>
          </a:p>
          <a:p>
            <a:pPr indent="-209550" lvl="0" marL="342900" marR="0" rtl="0" algn="l">
              <a:lnSpc>
                <a:spcPct val="121578"/>
              </a:lnSpc>
              <a:spcBef>
                <a:spcPts val="1000"/>
              </a:spcBef>
              <a:spcAft>
                <a:spcPts val="0"/>
              </a:spcAft>
              <a:buClr>
                <a:srgbClr val="0071BC"/>
              </a:buClr>
              <a:buSzPts val="1500"/>
              <a:buFont typeface="Times"/>
              <a:buChar char="●"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rPr>
              <a:t>Subscribe to </a:t>
            </a:r>
            <a:r>
              <a:rPr b="1" i="0" lang="en-US" sz="1800" u="none" cap="none" strike="noStrike">
                <a:solidFill>
                  <a:srgbClr val="0071BC"/>
                </a:solidFill>
                <a:highlight>
                  <a:srgbClr val="FFFFFF"/>
                </a:highlight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Records Express</a:t>
            </a:r>
            <a:r>
              <a:rPr b="0" i="0" lang="en-US" sz="1800" u="none" cap="none" strike="noStrike">
                <a:solidFill>
                  <a:srgbClr val="555555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 </a:t>
            </a:r>
            <a:r>
              <a:rPr b="0" i="0" lang="en-US" sz="18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- The Federal Records Management Blog</a:t>
            </a:r>
            <a:endParaRPr b="0" i="0" sz="1800" u="none" cap="none" strike="noStrike">
              <a:solidFill>
                <a:schemeClr val="dk1"/>
              </a:solidFill>
              <a:highlight>
                <a:srgbClr val="FFFFFF"/>
              </a:highlight>
              <a:latin typeface="Times"/>
              <a:ea typeface="Times"/>
              <a:cs typeface="Times"/>
              <a:sym typeface="Times"/>
            </a:endParaRPr>
          </a:p>
          <a:p>
            <a:pPr indent="-209550" lvl="0" marL="342900" marR="0" rtl="0" algn="l">
              <a:lnSpc>
                <a:spcPct val="121578"/>
              </a:lnSpc>
              <a:spcBef>
                <a:spcPts val="1000"/>
              </a:spcBef>
              <a:spcAft>
                <a:spcPts val="0"/>
              </a:spcAft>
              <a:buClr>
                <a:srgbClr val="0071BC"/>
              </a:buClr>
              <a:buSzPts val="1500"/>
              <a:buFont typeface="Times"/>
              <a:buChar char="●"/>
            </a:pPr>
            <a:r>
              <a:rPr b="0" i="0" lang="en-US" sz="18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Sign up for </a:t>
            </a:r>
            <a:r>
              <a:rPr b="1" i="0" lang="en-US" sz="1800" u="none" cap="none" strike="noStrike">
                <a:solidFill>
                  <a:srgbClr val="0071BC"/>
                </a:solidFill>
                <a:highlight>
                  <a:srgbClr val="FFFFFF"/>
                </a:highlight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Federal Records Management Emails</a:t>
            </a:r>
            <a:r>
              <a:rPr b="0" i="0" lang="en-US" sz="1800" u="none" cap="none" strike="noStrike">
                <a:solidFill>
                  <a:srgbClr val="555555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 </a:t>
            </a:r>
            <a:r>
              <a:rPr b="0" i="0" lang="en-US" sz="1800" u="none" cap="none" strike="noStrike">
                <a:solidFill>
                  <a:srgbClr val="000000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- AC Memos</a:t>
            </a:r>
            <a:endParaRPr b="0" i="0" sz="1800" u="none" cap="none" strike="noStrike">
              <a:solidFill>
                <a:srgbClr val="000000"/>
              </a:solidFill>
              <a:highlight>
                <a:srgbClr val="FFFFFF"/>
              </a:highlight>
              <a:latin typeface="Times"/>
              <a:ea typeface="Times"/>
              <a:cs typeface="Times"/>
              <a:sym typeface="Times"/>
            </a:endParaRPr>
          </a:p>
          <a:p>
            <a:pPr indent="-209550" lvl="0" marL="342900" marR="0" rtl="0" algn="l">
              <a:lnSpc>
                <a:spcPct val="121578"/>
              </a:lnSpc>
              <a:spcBef>
                <a:spcPts val="1000"/>
              </a:spcBef>
              <a:spcAft>
                <a:spcPts val="0"/>
              </a:spcAft>
              <a:buClr>
                <a:srgbClr val="0071BC"/>
              </a:buClr>
              <a:buSzPts val="1500"/>
              <a:buFont typeface="Times"/>
              <a:buChar char="●"/>
            </a:pPr>
            <a:r>
              <a:rPr b="0" i="0" lang="en-US" sz="1800" u="none" cap="none" strike="noStrike">
                <a:solidFill>
                  <a:srgbClr val="000000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Attend </a:t>
            </a:r>
            <a:r>
              <a:rPr b="1" i="0" lang="en-US" sz="1800" u="none" cap="none" strike="noStrike">
                <a:solidFill>
                  <a:srgbClr val="0071BC"/>
                </a:solidFill>
                <a:highlight>
                  <a:srgbClr val="FFFFFF"/>
                </a:highlight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BRIDG</a:t>
            </a:r>
            <a:r>
              <a:rPr b="0" i="0" lang="en-US" sz="1800" u="none" cap="none" strike="noStrike">
                <a:solidFill>
                  <a:srgbClr val="555555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 </a:t>
            </a:r>
            <a:r>
              <a:rPr b="0" i="0" lang="en-US" sz="1800" u="none" cap="none" strike="noStrike">
                <a:solidFill>
                  <a:srgbClr val="000000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- Bi-monthly Records and Information Discussion Group</a:t>
            </a:r>
            <a:endParaRPr b="0" i="0" sz="1800" u="none" cap="none" strike="noStrike">
              <a:solidFill>
                <a:srgbClr val="000000"/>
              </a:solidFill>
              <a:highlight>
                <a:srgbClr val="FFFFFF"/>
              </a:highlight>
              <a:latin typeface="Times"/>
              <a:ea typeface="Times"/>
              <a:cs typeface="Times"/>
              <a:sym typeface="Times"/>
            </a:endParaRPr>
          </a:p>
          <a:p>
            <a:pPr indent="-209550" lvl="0" marL="342900" marR="0" rtl="0" algn="l">
              <a:lnSpc>
                <a:spcPct val="121578"/>
              </a:lnSpc>
              <a:spcBef>
                <a:spcPts val="1000"/>
              </a:spcBef>
              <a:spcAft>
                <a:spcPts val="0"/>
              </a:spcAft>
              <a:buClr>
                <a:srgbClr val="0071BC"/>
              </a:buClr>
              <a:buSzPts val="1500"/>
              <a:buFont typeface="Times"/>
              <a:buChar char="●"/>
            </a:pPr>
            <a:r>
              <a:rPr b="0" i="0" lang="en-US" sz="1800" u="none" cap="none" strike="noStrike">
                <a:solidFill>
                  <a:srgbClr val="000000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Follow Federal Records Management Training on</a:t>
            </a:r>
            <a:r>
              <a:rPr b="0" i="0" lang="en-US" sz="1800" u="none" cap="none" strike="noStrike">
                <a:solidFill>
                  <a:srgbClr val="555555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 </a:t>
            </a:r>
            <a:r>
              <a:rPr b="1" i="0" lang="en-US" sz="1800" u="none" cap="none" strike="noStrike">
                <a:solidFill>
                  <a:srgbClr val="0071BC"/>
                </a:solidFill>
                <a:highlight>
                  <a:srgbClr val="FFFFFF"/>
                </a:highlight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Facebook</a:t>
            </a:r>
            <a:r>
              <a:rPr b="1" i="0" lang="en-US" sz="1800" u="none" cap="none" strike="noStrike">
                <a:solidFill>
                  <a:srgbClr val="555555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 </a:t>
            </a:r>
            <a:r>
              <a:rPr b="0" i="0" lang="en-US" sz="1800" u="none" cap="none" strike="noStrike">
                <a:solidFill>
                  <a:srgbClr val="000000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and </a:t>
            </a:r>
            <a:r>
              <a:rPr b="1" i="0" lang="en-US" sz="1800" u="none" cap="none" strike="noStrike">
                <a:solidFill>
                  <a:srgbClr val="0071BC"/>
                </a:solidFill>
                <a:highlight>
                  <a:srgbClr val="FFFFFF"/>
                </a:highlight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Twitter</a:t>
            </a:r>
            <a:endParaRPr b="1" i="0" sz="1800" u="none" cap="none" strike="noStrike">
              <a:solidFill>
                <a:srgbClr val="0071BC"/>
              </a:solidFill>
              <a:highlight>
                <a:srgbClr val="FFFFFF"/>
              </a:highlight>
              <a:latin typeface="Times"/>
              <a:ea typeface="Times"/>
              <a:cs typeface="Times"/>
              <a:sym typeface="Times"/>
            </a:endParaRPr>
          </a:p>
          <a:p>
            <a:pPr indent="-209550" lvl="0" marL="342900" marR="0" rtl="0" algn="l">
              <a:lnSpc>
                <a:spcPct val="121578"/>
              </a:lnSpc>
              <a:spcBef>
                <a:spcPts val="1000"/>
              </a:spcBef>
              <a:spcAft>
                <a:spcPts val="1000"/>
              </a:spcAft>
              <a:buClr>
                <a:srgbClr val="0071BC"/>
              </a:buClr>
              <a:buSzPts val="1500"/>
              <a:buFont typeface="Times"/>
              <a:buChar char="●"/>
            </a:pPr>
            <a:r>
              <a:rPr b="0" i="0" lang="en-US" sz="1800" u="none" cap="none" strike="noStrike">
                <a:solidFill>
                  <a:srgbClr val="000000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Send us an email at </a:t>
            </a:r>
            <a:r>
              <a:rPr b="1" i="0" lang="en-US" sz="1800" u="none" cap="none" strike="noStrike">
                <a:solidFill>
                  <a:srgbClr val="0071BC"/>
                </a:solidFill>
                <a:highlight>
                  <a:srgbClr val="FFFFFF"/>
                </a:highlight>
                <a:latin typeface="Times"/>
                <a:ea typeface="Times"/>
                <a:cs typeface="Times"/>
                <a:sym typeface="Times"/>
              </a:rPr>
              <a:t>rm.communications@nara.gov</a:t>
            </a:r>
            <a:endParaRPr b="1" i="0" sz="1800" u="none" cap="none" strike="noStrike">
              <a:solidFill>
                <a:srgbClr val="0071BC"/>
              </a:solidFill>
              <a:highlight>
                <a:srgbClr val="FFFFFF"/>
              </a:highlight>
              <a:latin typeface="Times"/>
              <a:ea typeface="Times"/>
              <a:cs typeface="Times"/>
              <a:sym typeface="Times"/>
            </a:endParaRPr>
          </a:p>
        </p:txBody>
      </p:sp>
      <p:sp>
        <p:nvSpPr>
          <p:cNvPr id="45" name="Google Shape;45;gd3e270fa65_0_77"/>
          <p:cNvSpPr txBox="1"/>
          <p:nvPr/>
        </p:nvSpPr>
        <p:spPr>
          <a:xfrm>
            <a:off x="0" y="3945725"/>
            <a:ext cx="2702100" cy="1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2157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chemeClr val="lt1"/>
                </a:solidFill>
                <a:latin typeface="Times"/>
                <a:ea typeface="Times"/>
                <a:cs typeface="Times"/>
                <a:sym typeface="Times"/>
              </a:rPr>
              <a:t>CONNECT WITH ME!  </a:t>
            </a:r>
            <a:endParaRPr b="0" i="0" sz="1300" u="none" cap="none" strike="noStrike">
              <a:solidFill>
                <a:schemeClr val="lt1"/>
              </a:solidFill>
              <a:latin typeface="Times"/>
              <a:ea typeface="Times"/>
              <a:cs typeface="Times"/>
              <a:sym typeface="Times"/>
            </a:endParaRPr>
          </a:p>
          <a:p>
            <a:pPr indent="0" lvl="0" marL="0" marR="0" rtl="0" algn="ctr">
              <a:lnSpc>
                <a:spcPct val="12157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chemeClr val="lt1"/>
                </a:solidFill>
                <a:latin typeface="Times"/>
                <a:ea typeface="Times"/>
                <a:cs typeface="Times"/>
                <a:sym typeface="Times"/>
              </a:rPr>
              <a:t>Lisa Haralampus</a:t>
            </a:r>
            <a:endParaRPr b="0" i="0" sz="1300" u="none" cap="none" strike="noStrike">
              <a:solidFill>
                <a:schemeClr val="lt1"/>
              </a:solidFill>
              <a:latin typeface="Times"/>
              <a:ea typeface="Times"/>
              <a:cs typeface="Times"/>
              <a:sym typeface="Times"/>
            </a:endParaRPr>
          </a:p>
          <a:p>
            <a:pPr indent="0" lvl="0" marL="0" marR="0" rtl="0" algn="ctr">
              <a:lnSpc>
                <a:spcPct val="12157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chemeClr val="lt1"/>
                </a:solidFill>
                <a:uFill>
                  <a:noFill/>
                </a:uFill>
                <a:latin typeface="Times"/>
                <a:ea typeface="Times"/>
                <a:cs typeface="Times"/>
                <a:sym typeface="Times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lisa.haralampus@nara.gov</a:t>
            </a:r>
            <a:endParaRPr b="0" i="0" sz="1300" u="none" cap="none" strike="noStrike">
              <a:solidFill>
                <a:schemeClr val="lt1"/>
              </a:solidFill>
              <a:latin typeface="Times"/>
              <a:ea typeface="Times"/>
              <a:cs typeface="Times"/>
              <a:sym typeface="Times"/>
            </a:endParaRPr>
          </a:p>
          <a:p>
            <a:pPr indent="0" lvl="0" marL="0" marR="0" rtl="0" algn="ctr">
              <a:lnSpc>
                <a:spcPct val="12157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chemeClr val="lt1"/>
                </a:solidFill>
                <a:latin typeface="Times"/>
                <a:ea typeface="Times"/>
                <a:cs typeface="Times"/>
                <a:sym typeface="Times"/>
              </a:rPr>
              <a:t>301-837-1744</a:t>
            </a:r>
            <a:endParaRPr b="0" i="0" sz="1300" u="none" cap="none" strike="noStrike">
              <a:solidFill>
                <a:schemeClr val="lt1"/>
              </a:solidFill>
              <a:latin typeface="Times"/>
              <a:ea typeface="Times"/>
              <a:cs typeface="Times"/>
              <a:sym typeface="Time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James P Stossel</dc:creator>
</cp:coreProperties>
</file>