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4"/>
    <p:sldMasterId id="2147483721" r:id="rId5"/>
  </p:sldMasterIdLst>
  <p:notesMasterIdLst>
    <p:notesMasterId r:id="rId32"/>
  </p:notesMasterIdLst>
  <p:sldIdLst>
    <p:sldId id="256" r:id="rId6"/>
    <p:sldId id="257" r:id="rId7"/>
    <p:sldId id="277" r:id="rId8"/>
    <p:sldId id="260" r:id="rId9"/>
    <p:sldId id="261" r:id="rId10"/>
    <p:sldId id="262" r:id="rId11"/>
    <p:sldId id="264" r:id="rId12"/>
    <p:sldId id="265" r:id="rId13"/>
    <p:sldId id="285" r:id="rId14"/>
    <p:sldId id="282" r:id="rId15"/>
    <p:sldId id="287" r:id="rId16"/>
    <p:sldId id="281" r:id="rId17"/>
    <p:sldId id="283" r:id="rId18"/>
    <p:sldId id="284" r:id="rId19"/>
    <p:sldId id="286" r:id="rId20"/>
    <p:sldId id="280" r:id="rId21"/>
    <p:sldId id="279" r:id="rId22"/>
    <p:sldId id="267" r:id="rId23"/>
    <p:sldId id="269" r:id="rId24"/>
    <p:sldId id="270" r:id="rId25"/>
    <p:sldId id="271" r:id="rId26"/>
    <p:sldId id="273" r:id="rId27"/>
    <p:sldId id="274" r:id="rId28"/>
    <p:sldId id="272" r:id="rId29"/>
    <p:sldId id="275" r:id="rId30"/>
    <p:sldId id="288"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6E81"/>
    <a:srgbClr val="3F91A0"/>
    <a:srgbClr val="F265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DBE006-41A3-DB12-1215-26953FA555FF}" v="1" dt="2021-11-11T19:58:00.060"/>
    <p1510:client id="{73EEBAF1-79AD-41A9-A15A-F119FAA3809C}" v="4" dt="2021-11-11T18:24:40.131"/>
    <p1510:client id="{94285DF9-92C8-4D4F-8C7E-16E04A1488EA}" v="1" dt="2021-11-10T20:23:21.077"/>
    <p1510:client id="{A22E09DD-5713-A9C8-A94D-1687DE507D08}" v="2" dt="2021-11-10T20:08:34.1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6" d="100"/>
          <a:sy n="116" d="100"/>
        </p:scale>
        <p:origin x="402" y="108"/>
      </p:cViewPr>
      <p:guideLst/>
    </p:cSldViewPr>
  </p:slideViewPr>
  <p:notesTextViewPr>
    <p:cViewPr>
      <p:scale>
        <a:sx n="1" d="1"/>
        <a:sy n="1" d="1"/>
      </p:scale>
      <p:origin x="0" y="0"/>
    </p:cViewPr>
  </p:notesTextViewPr>
  <p:notesViewPr>
    <p:cSldViewPr snapToGrid="0">
      <p:cViewPr varScale="1">
        <p:scale>
          <a:sx n="55" d="100"/>
          <a:sy n="55" d="100"/>
        </p:scale>
        <p:origin x="2880" y="7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2D805A-C443-40AB-89CE-C3524E57A476}" type="datetimeFigureOut">
              <a:rPr lang="en-US" smtClean="0"/>
              <a:t>11/16/2021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95EEF3-6FAC-47FA-A242-1C189310DC04}" type="slidenum">
              <a:rPr lang="en-US" smtClean="0"/>
              <a:t>‹#›</a:t>
            </a:fld>
            <a:endParaRPr lang="en-US"/>
          </a:p>
        </p:txBody>
      </p:sp>
    </p:spTree>
    <p:extLst>
      <p:ext uri="{BB962C8B-B14F-4D97-AF65-F5344CB8AC3E}">
        <p14:creationId xmlns:p14="http://schemas.microsoft.com/office/powerpoint/2010/main" val="552443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John</a:t>
            </a:r>
          </a:p>
        </p:txBody>
      </p:sp>
      <p:sp>
        <p:nvSpPr>
          <p:cNvPr id="4" name="Slide Number Placeholder 3"/>
          <p:cNvSpPr>
            <a:spLocks noGrp="1"/>
          </p:cNvSpPr>
          <p:nvPr>
            <p:ph type="sldNum" sz="quarter" idx="5"/>
          </p:nvPr>
        </p:nvSpPr>
        <p:spPr/>
        <p:txBody>
          <a:bodyPr/>
          <a:lstStyle/>
          <a:p>
            <a:fld id="{A695EEF3-6FAC-47FA-A242-1C189310DC04}" type="slidenum">
              <a:rPr lang="en-US" smtClean="0"/>
              <a:t>1</a:t>
            </a:fld>
            <a:endParaRPr lang="en-US"/>
          </a:p>
        </p:txBody>
      </p:sp>
    </p:spTree>
    <p:extLst>
      <p:ext uri="{BB962C8B-B14F-4D97-AF65-F5344CB8AC3E}">
        <p14:creationId xmlns:p14="http://schemas.microsoft.com/office/powerpoint/2010/main" val="2050448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John</a:t>
            </a:r>
          </a:p>
        </p:txBody>
      </p:sp>
      <p:sp>
        <p:nvSpPr>
          <p:cNvPr id="4" name="Slide Number Placeholder 3"/>
          <p:cNvSpPr>
            <a:spLocks noGrp="1"/>
          </p:cNvSpPr>
          <p:nvPr>
            <p:ph type="sldNum" sz="quarter" idx="5"/>
          </p:nvPr>
        </p:nvSpPr>
        <p:spPr/>
        <p:txBody>
          <a:bodyPr/>
          <a:lstStyle/>
          <a:p>
            <a:fld id="{A695EEF3-6FAC-47FA-A242-1C189310DC04}" type="slidenum">
              <a:rPr lang="en-US" smtClean="0"/>
              <a:t>2</a:t>
            </a:fld>
            <a:endParaRPr lang="en-US"/>
          </a:p>
        </p:txBody>
      </p:sp>
    </p:spTree>
    <p:extLst>
      <p:ext uri="{BB962C8B-B14F-4D97-AF65-F5344CB8AC3E}">
        <p14:creationId xmlns:p14="http://schemas.microsoft.com/office/powerpoint/2010/main" val="3807684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John</a:t>
            </a:r>
          </a:p>
        </p:txBody>
      </p:sp>
      <p:sp>
        <p:nvSpPr>
          <p:cNvPr id="4" name="Slide Number Placeholder 3"/>
          <p:cNvSpPr>
            <a:spLocks noGrp="1"/>
          </p:cNvSpPr>
          <p:nvPr>
            <p:ph type="sldNum" sz="quarter" idx="5"/>
          </p:nvPr>
        </p:nvSpPr>
        <p:spPr/>
        <p:txBody>
          <a:bodyPr/>
          <a:lstStyle/>
          <a:p>
            <a:fld id="{A695EEF3-6FAC-47FA-A242-1C189310DC04}" type="slidenum">
              <a:rPr lang="en-US" smtClean="0"/>
              <a:t>3</a:t>
            </a:fld>
            <a:endParaRPr lang="en-US"/>
          </a:p>
        </p:txBody>
      </p:sp>
    </p:spTree>
    <p:extLst>
      <p:ext uri="{BB962C8B-B14F-4D97-AF65-F5344CB8AC3E}">
        <p14:creationId xmlns:p14="http://schemas.microsoft.com/office/powerpoint/2010/main" val="385771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Susan</a:t>
            </a:r>
          </a:p>
          <a:p>
            <a:endParaRPr lang="en-US"/>
          </a:p>
        </p:txBody>
      </p:sp>
      <p:sp>
        <p:nvSpPr>
          <p:cNvPr id="4" name="Slide Number Placeholder 3"/>
          <p:cNvSpPr>
            <a:spLocks noGrp="1"/>
          </p:cNvSpPr>
          <p:nvPr>
            <p:ph type="sldNum" sz="quarter" idx="5"/>
          </p:nvPr>
        </p:nvSpPr>
        <p:spPr/>
        <p:txBody>
          <a:bodyPr/>
          <a:lstStyle/>
          <a:p>
            <a:fld id="{A695EEF3-6FAC-47FA-A242-1C189310DC04}" type="slidenum">
              <a:rPr lang="en-US" smtClean="0"/>
              <a:t>4</a:t>
            </a:fld>
            <a:endParaRPr lang="en-US"/>
          </a:p>
        </p:txBody>
      </p:sp>
    </p:spTree>
    <p:extLst>
      <p:ext uri="{BB962C8B-B14F-4D97-AF65-F5344CB8AC3E}">
        <p14:creationId xmlns:p14="http://schemas.microsoft.com/office/powerpoint/2010/main" val="1595488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Susan</a:t>
            </a:r>
          </a:p>
          <a:p>
            <a:endParaRPr lang="en-US"/>
          </a:p>
        </p:txBody>
      </p:sp>
      <p:sp>
        <p:nvSpPr>
          <p:cNvPr id="4" name="Slide Number Placeholder 3"/>
          <p:cNvSpPr>
            <a:spLocks noGrp="1"/>
          </p:cNvSpPr>
          <p:nvPr>
            <p:ph type="sldNum" sz="quarter" idx="5"/>
          </p:nvPr>
        </p:nvSpPr>
        <p:spPr/>
        <p:txBody>
          <a:bodyPr/>
          <a:lstStyle/>
          <a:p>
            <a:fld id="{A695EEF3-6FAC-47FA-A242-1C189310DC04}" type="slidenum">
              <a:rPr lang="en-US" smtClean="0"/>
              <a:t>5</a:t>
            </a:fld>
            <a:endParaRPr lang="en-US"/>
          </a:p>
        </p:txBody>
      </p:sp>
    </p:spTree>
    <p:extLst>
      <p:ext uri="{BB962C8B-B14F-4D97-AF65-F5344CB8AC3E}">
        <p14:creationId xmlns:p14="http://schemas.microsoft.com/office/powerpoint/2010/main" val="2487150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Arial"/>
                <a:cs typeface="Arial"/>
              </a:rPr>
              <a:t>Susan</a:t>
            </a:r>
          </a:p>
          <a:p>
            <a:endParaRPr lang="en-US" sz="1200">
              <a:solidFill>
                <a:schemeClr val="tx1"/>
              </a:solidFill>
              <a:latin typeface="Franklin Gothic Medium" panose="020B0603020102020204" pitchFamily="34" charset="0"/>
            </a:endParaRPr>
          </a:p>
        </p:txBody>
      </p:sp>
      <p:sp>
        <p:nvSpPr>
          <p:cNvPr id="4" name="Slide Number Placeholder 3"/>
          <p:cNvSpPr>
            <a:spLocks noGrp="1"/>
          </p:cNvSpPr>
          <p:nvPr>
            <p:ph type="sldNum" sz="quarter" idx="5"/>
          </p:nvPr>
        </p:nvSpPr>
        <p:spPr/>
        <p:txBody>
          <a:bodyPr/>
          <a:lstStyle/>
          <a:p>
            <a:fld id="{A695EEF3-6FAC-47FA-A242-1C189310DC04}" type="slidenum">
              <a:rPr lang="en-US" smtClean="0"/>
              <a:t>6</a:t>
            </a:fld>
            <a:endParaRPr lang="en-US"/>
          </a:p>
        </p:txBody>
      </p:sp>
    </p:spTree>
    <p:extLst>
      <p:ext uri="{BB962C8B-B14F-4D97-AF65-F5344CB8AC3E}">
        <p14:creationId xmlns:p14="http://schemas.microsoft.com/office/powerpoint/2010/main" val="3458684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Susan</a:t>
            </a:r>
          </a:p>
          <a:p>
            <a:endParaRPr lang="en-US" dirty="0">
              <a:cs typeface="Calibri"/>
            </a:endParaRPr>
          </a:p>
        </p:txBody>
      </p:sp>
      <p:sp>
        <p:nvSpPr>
          <p:cNvPr id="4" name="Slide Number Placeholder 3"/>
          <p:cNvSpPr>
            <a:spLocks noGrp="1"/>
          </p:cNvSpPr>
          <p:nvPr>
            <p:ph type="sldNum" sz="quarter" idx="5"/>
          </p:nvPr>
        </p:nvSpPr>
        <p:spPr/>
        <p:txBody>
          <a:bodyPr/>
          <a:lstStyle/>
          <a:p>
            <a:fld id="{A695EEF3-6FAC-47FA-A242-1C189310DC04}" type="slidenum">
              <a:rPr lang="en-US" smtClean="0"/>
              <a:t>7</a:t>
            </a:fld>
            <a:endParaRPr lang="en-US"/>
          </a:p>
        </p:txBody>
      </p:sp>
    </p:spTree>
    <p:extLst>
      <p:ext uri="{BB962C8B-B14F-4D97-AF65-F5344CB8AC3E}">
        <p14:creationId xmlns:p14="http://schemas.microsoft.com/office/powerpoint/2010/main" val="13814343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John</a:t>
            </a:r>
          </a:p>
          <a:p>
            <a:endParaRPr lang="en-US">
              <a:cs typeface="Calibri"/>
            </a:endParaRPr>
          </a:p>
          <a:p>
            <a:r>
              <a:rPr lang="en-US">
                <a:cs typeface="Calibri"/>
              </a:rPr>
              <a:t>Use Vaccine Records as an example and walk through the control model.</a:t>
            </a:r>
          </a:p>
          <a:p>
            <a:endParaRPr lang="en-US">
              <a:cs typeface="Calibri"/>
            </a:endParaRPr>
          </a:p>
        </p:txBody>
      </p:sp>
      <p:sp>
        <p:nvSpPr>
          <p:cNvPr id="4" name="Slide Number Placeholder 3"/>
          <p:cNvSpPr>
            <a:spLocks noGrp="1"/>
          </p:cNvSpPr>
          <p:nvPr>
            <p:ph type="sldNum" sz="quarter" idx="5"/>
          </p:nvPr>
        </p:nvSpPr>
        <p:spPr/>
        <p:txBody>
          <a:bodyPr/>
          <a:lstStyle/>
          <a:p>
            <a:fld id="{A695EEF3-6FAC-47FA-A242-1C189310DC04}" type="slidenum">
              <a:rPr lang="en-US" smtClean="0"/>
              <a:t>8</a:t>
            </a:fld>
            <a:endParaRPr lang="en-US"/>
          </a:p>
        </p:txBody>
      </p:sp>
    </p:spTree>
    <p:extLst>
      <p:ext uri="{BB962C8B-B14F-4D97-AF65-F5344CB8AC3E}">
        <p14:creationId xmlns:p14="http://schemas.microsoft.com/office/powerpoint/2010/main" val="2495081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John</a:t>
            </a:r>
          </a:p>
          <a:p>
            <a:endParaRPr lang="en-US"/>
          </a:p>
          <a:p>
            <a:r>
              <a:rPr lang="en-US"/>
              <a:t>Use Vaccine Records as an example and walk through the control model.</a:t>
            </a:r>
          </a:p>
        </p:txBody>
      </p:sp>
      <p:sp>
        <p:nvSpPr>
          <p:cNvPr id="4" name="Slide Number Placeholder 3"/>
          <p:cNvSpPr>
            <a:spLocks noGrp="1"/>
          </p:cNvSpPr>
          <p:nvPr>
            <p:ph type="sldNum" sz="quarter" idx="5"/>
          </p:nvPr>
        </p:nvSpPr>
        <p:spPr/>
        <p:txBody>
          <a:bodyPr/>
          <a:lstStyle/>
          <a:p>
            <a:fld id="{A695EEF3-6FAC-47FA-A242-1C189310DC04}" type="slidenum">
              <a:rPr lang="en-US" smtClean="0"/>
              <a:t>9</a:t>
            </a:fld>
            <a:endParaRPr lang="en-US"/>
          </a:p>
        </p:txBody>
      </p:sp>
    </p:spTree>
    <p:extLst>
      <p:ext uri="{BB962C8B-B14F-4D97-AF65-F5344CB8AC3E}">
        <p14:creationId xmlns:p14="http://schemas.microsoft.com/office/powerpoint/2010/main" val="3762305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John</a:t>
            </a:r>
          </a:p>
          <a:p>
            <a:endParaRPr lang="en-US"/>
          </a:p>
          <a:p>
            <a:r>
              <a:rPr lang="en-US"/>
              <a:t>Use Vaccine Records as an example and walk through the control model.</a:t>
            </a:r>
          </a:p>
        </p:txBody>
      </p:sp>
      <p:sp>
        <p:nvSpPr>
          <p:cNvPr id="4" name="Slide Number Placeholder 3"/>
          <p:cNvSpPr>
            <a:spLocks noGrp="1"/>
          </p:cNvSpPr>
          <p:nvPr>
            <p:ph type="sldNum" sz="quarter" idx="5"/>
          </p:nvPr>
        </p:nvSpPr>
        <p:spPr/>
        <p:txBody>
          <a:bodyPr/>
          <a:lstStyle/>
          <a:p>
            <a:fld id="{A695EEF3-6FAC-47FA-A242-1C189310DC04}" type="slidenum">
              <a:rPr lang="en-US" smtClean="0"/>
              <a:t>10</a:t>
            </a:fld>
            <a:endParaRPr lang="en-US"/>
          </a:p>
        </p:txBody>
      </p:sp>
    </p:spTree>
    <p:extLst>
      <p:ext uri="{BB962C8B-B14F-4D97-AF65-F5344CB8AC3E}">
        <p14:creationId xmlns:p14="http://schemas.microsoft.com/office/powerpoint/2010/main" val="19236354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John</a:t>
            </a:r>
          </a:p>
          <a:p>
            <a:endParaRPr lang="en-US"/>
          </a:p>
          <a:p>
            <a:r>
              <a:rPr lang="en-US"/>
              <a:t>Use Vaccine Records as an example and walk through the control model.</a:t>
            </a:r>
          </a:p>
        </p:txBody>
      </p:sp>
      <p:sp>
        <p:nvSpPr>
          <p:cNvPr id="4" name="Slide Number Placeholder 3"/>
          <p:cNvSpPr>
            <a:spLocks noGrp="1"/>
          </p:cNvSpPr>
          <p:nvPr>
            <p:ph type="sldNum" sz="quarter" idx="5"/>
          </p:nvPr>
        </p:nvSpPr>
        <p:spPr/>
        <p:txBody>
          <a:bodyPr/>
          <a:lstStyle/>
          <a:p>
            <a:fld id="{A695EEF3-6FAC-47FA-A242-1C189310DC04}" type="slidenum">
              <a:rPr lang="en-US" smtClean="0"/>
              <a:t>12</a:t>
            </a:fld>
            <a:endParaRPr lang="en-US"/>
          </a:p>
        </p:txBody>
      </p:sp>
    </p:spTree>
    <p:extLst>
      <p:ext uri="{BB962C8B-B14F-4D97-AF65-F5344CB8AC3E}">
        <p14:creationId xmlns:p14="http://schemas.microsoft.com/office/powerpoint/2010/main" val="23665381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John</a:t>
            </a:r>
          </a:p>
          <a:p>
            <a:endParaRPr lang="en-US"/>
          </a:p>
          <a:p>
            <a:r>
              <a:rPr lang="en-US"/>
              <a:t>Use Vaccine Records as an example and walk through the control model.</a:t>
            </a:r>
          </a:p>
        </p:txBody>
      </p:sp>
      <p:sp>
        <p:nvSpPr>
          <p:cNvPr id="4" name="Slide Number Placeholder 3"/>
          <p:cNvSpPr>
            <a:spLocks noGrp="1"/>
          </p:cNvSpPr>
          <p:nvPr>
            <p:ph type="sldNum" sz="quarter" idx="5"/>
          </p:nvPr>
        </p:nvSpPr>
        <p:spPr/>
        <p:txBody>
          <a:bodyPr/>
          <a:lstStyle/>
          <a:p>
            <a:fld id="{A695EEF3-6FAC-47FA-A242-1C189310DC04}" type="slidenum">
              <a:rPr lang="en-US" smtClean="0"/>
              <a:t>13</a:t>
            </a:fld>
            <a:endParaRPr lang="en-US"/>
          </a:p>
        </p:txBody>
      </p:sp>
    </p:spTree>
    <p:extLst>
      <p:ext uri="{BB962C8B-B14F-4D97-AF65-F5344CB8AC3E}">
        <p14:creationId xmlns:p14="http://schemas.microsoft.com/office/powerpoint/2010/main" val="8278461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Susan</a:t>
            </a:r>
            <a:endParaRPr lang="en-US"/>
          </a:p>
          <a:p>
            <a:endParaRPr lang="en-US"/>
          </a:p>
          <a:p>
            <a:r>
              <a:rPr lang="en-US"/>
              <a:t>Use Vaccine Records as an example and walk through the control model.</a:t>
            </a:r>
            <a:endParaRPr lang="en-US" dirty="0">
              <a:cs typeface="Calibri"/>
            </a:endParaRPr>
          </a:p>
        </p:txBody>
      </p:sp>
      <p:sp>
        <p:nvSpPr>
          <p:cNvPr id="4" name="Slide Number Placeholder 3"/>
          <p:cNvSpPr>
            <a:spLocks noGrp="1"/>
          </p:cNvSpPr>
          <p:nvPr>
            <p:ph type="sldNum" sz="quarter" idx="5"/>
          </p:nvPr>
        </p:nvSpPr>
        <p:spPr/>
        <p:txBody>
          <a:bodyPr/>
          <a:lstStyle/>
          <a:p>
            <a:fld id="{A695EEF3-6FAC-47FA-A242-1C189310DC04}" type="slidenum">
              <a:rPr lang="en-US" smtClean="0"/>
              <a:t>14</a:t>
            </a:fld>
            <a:endParaRPr lang="en-US"/>
          </a:p>
        </p:txBody>
      </p:sp>
    </p:spTree>
    <p:extLst>
      <p:ext uri="{BB962C8B-B14F-4D97-AF65-F5344CB8AC3E}">
        <p14:creationId xmlns:p14="http://schemas.microsoft.com/office/powerpoint/2010/main" val="6433041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Susan</a:t>
            </a:r>
            <a:endParaRPr lang="en-US"/>
          </a:p>
          <a:p>
            <a:endParaRPr lang="en-US"/>
          </a:p>
          <a:p>
            <a:r>
              <a:rPr lang="en-US"/>
              <a:t>Use Vaccine Records as an example and walk through the control model.</a:t>
            </a:r>
            <a:endParaRPr lang="en-US">
              <a:cs typeface="Calibri"/>
            </a:endParaRPr>
          </a:p>
          <a:p>
            <a:endParaRPr lang="en-US"/>
          </a:p>
        </p:txBody>
      </p:sp>
      <p:sp>
        <p:nvSpPr>
          <p:cNvPr id="4" name="Slide Number Placeholder 3"/>
          <p:cNvSpPr>
            <a:spLocks noGrp="1"/>
          </p:cNvSpPr>
          <p:nvPr>
            <p:ph type="sldNum" sz="quarter" idx="5"/>
          </p:nvPr>
        </p:nvSpPr>
        <p:spPr/>
        <p:txBody>
          <a:bodyPr/>
          <a:lstStyle/>
          <a:p>
            <a:fld id="{A695EEF3-6FAC-47FA-A242-1C189310DC04}" type="slidenum">
              <a:rPr lang="en-US" smtClean="0"/>
              <a:t>15</a:t>
            </a:fld>
            <a:endParaRPr lang="en-US"/>
          </a:p>
        </p:txBody>
      </p:sp>
    </p:spTree>
    <p:extLst>
      <p:ext uri="{BB962C8B-B14F-4D97-AF65-F5344CB8AC3E}">
        <p14:creationId xmlns:p14="http://schemas.microsoft.com/office/powerpoint/2010/main" val="4118083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Susan</a:t>
            </a:r>
            <a:endParaRPr lang="en-US"/>
          </a:p>
          <a:p>
            <a:endParaRPr lang="en-US"/>
          </a:p>
          <a:p>
            <a:r>
              <a:rPr lang="en-US"/>
              <a:t>Use Vaccine Records as an example and walk through the control model.</a:t>
            </a:r>
            <a:endParaRPr lang="en-US" dirty="0">
              <a:cs typeface="Calibri"/>
            </a:endParaRPr>
          </a:p>
        </p:txBody>
      </p:sp>
      <p:sp>
        <p:nvSpPr>
          <p:cNvPr id="4" name="Slide Number Placeholder 3"/>
          <p:cNvSpPr>
            <a:spLocks noGrp="1"/>
          </p:cNvSpPr>
          <p:nvPr>
            <p:ph type="sldNum" sz="quarter" idx="5"/>
          </p:nvPr>
        </p:nvSpPr>
        <p:spPr/>
        <p:txBody>
          <a:bodyPr/>
          <a:lstStyle/>
          <a:p>
            <a:fld id="{A695EEF3-6FAC-47FA-A242-1C189310DC04}" type="slidenum">
              <a:rPr lang="en-US" smtClean="0"/>
              <a:t>16</a:t>
            </a:fld>
            <a:endParaRPr lang="en-US"/>
          </a:p>
        </p:txBody>
      </p:sp>
    </p:spTree>
    <p:extLst>
      <p:ext uri="{BB962C8B-B14F-4D97-AF65-F5344CB8AC3E}">
        <p14:creationId xmlns:p14="http://schemas.microsoft.com/office/powerpoint/2010/main" val="21480718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Susan</a:t>
            </a:r>
            <a:endParaRPr lang="en-US"/>
          </a:p>
          <a:p>
            <a:endParaRPr lang="en-US"/>
          </a:p>
          <a:p>
            <a:r>
              <a:rPr lang="en-US"/>
              <a:t>Use Vaccine Records as an example and walk through the control model.</a:t>
            </a:r>
            <a:endParaRPr lang="en-US" dirty="0">
              <a:cs typeface="Calibri"/>
            </a:endParaRPr>
          </a:p>
        </p:txBody>
      </p:sp>
      <p:sp>
        <p:nvSpPr>
          <p:cNvPr id="4" name="Slide Number Placeholder 3"/>
          <p:cNvSpPr>
            <a:spLocks noGrp="1"/>
          </p:cNvSpPr>
          <p:nvPr>
            <p:ph type="sldNum" sz="quarter" idx="5"/>
          </p:nvPr>
        </p:nvSpPr>
        <p:spPr/>
        <p:txBody>
          <a:bodyPr/>
          <a:lstStyle/>
          <a:p>
            <a:fld id="{A695EEF3-6FAC-47FA-A242-1C189310DC04}" type="slidenum">
              <a:rPr lang="en-US" smtClean="0"/>
              <a:t>17</a:t>
            </a:fld>
            <a:endParaRPr lang="en-US"/>
          </a:p>
        </p:txBody>
      </p:sp>
    </p:spTree>
    <p:extLst>
      <p:ext uri="{BB962C8B-B14F-4D97-AF65-F5344CB8AC3E}">
        <p14:creationId xmlns:p14="http://schemas.microsoft.com/office/powerpoint/2010/main" val="375115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John</a:t>
            </a:r>
            <a:endParaRPr lang="en-US"/>
          </a:p>
          <a:p>
            <a:r>
              <a:rPr lang="en-US" sz="1200" b="1" u="sng" kern="1200">
                <a:solidFill>
                  <a:schemeClr val="tx1"/>
                </a:solidFill>
                <a:effectLst/>
                <a:latin typeface="+mn-lt"/>
                <a:ea typeface="+mn-ea"/>
                <a:cs typeface="+mn-cs"/>
              </a:rPr>
              <a:t>31 </a:t>
            </a:r>
            <a:r>
              <a:rPr lang="en-US" sz="1200" kern="1200">
                <a:solidFill>
                  <a:schemeClr val="tx1"/>
                </a:solidFill>
                <a:effectLst/>
                <a:latin typeface="+mn-lt"/>
                <a:ea typeface="+mn-ea"/>
                <a:cs typeface="+mn-cs"/>
              </a:rPr>
              <a:t>of the 41 record types classified in most organizations’ existing record series</a:t>
            </a:r>
            <a:endParaRPr lang="en-US">
              <a:ea typeface="+mn-ea"/>
              <a:cs typeface="+mn-cs"/>
            </a:endParaRPr>
          </a:p>
          <a:p>
            <a:r>
              <a:rPr lang="en-US" sz="1200" b="1" u="sng" kern="1200">
                <a:solidFill>
                  <a:schemeClr val="tx1"/>
                </a:solidFill>
                <a:effectLst/>
                <a:latin typeface="+mn-lt"/>
                <a:ea typeface="+mn-ea"/>
                <a:cs typeface="+mn-cs"/>
              </a:rPr>
              <a:t>10 </a:t>
            </a:r>
            <a:r>
              <a:rPr lang="en-US" sz="1200" kern="1200">
                <a:solidFill>
                  <a:schemeClr val="tx1"/>
                </a:solidFill>
                <a:effectLst/>
                <a:latin typeface="+mn-lt"/>
                <a:ea typeface="+mn-ea"/>
                <a:cs typeface="+mn-cs"/>
              </a:rPr>
              <a:t>record types [below] generated </a:t>
            </a:r>
            <a:r>
              <a:rPr lang="en-US" sz="1200" b="1" u="sng" kern="1200">
                <a:solidFill>
                  <a:schemeClr val="tx1"/>
                </a:solidFill>
                <a:effectLst/>
                <a:latin typeface="+mn-lt"/>
                <a:ea typeface="+mn-ea"/>
                <a:cs typeface="+mn-cs"/>
              </a:rPr>
              <a:t>4 </a:t>
            </a:r>
            <a:r>
              <a:rPr lang="en-US" sz="1200" kern="1200">
                <a:solidFill>
                  <a:schemeClr val="tx1"/>
                </a:solidFill>
                <a:effectLst/>
                <a:latin typeface="+mn-lt"/>
                <a:ea typeface="+mn-ea"/>
                <a:cs typeface="+mn-cs"/>
              </a:rPr>
              <a:t>new record series</a:t>
            </a:r>
            <a:r>
              <a:rPr lang="en-US"/>
              <a:t> </a:t>
            </a:r>
            <a:endParaRPr lang="en-US" sz="1200" kern="1200">
              <a:solidFill>
                <a:schemeClr val="tx1"/>
              </a:solidFill>
              <a:effectLst/>
              <a:latin typeface="+mn-lt"/>
              <a:cs typeface="Calibri"/>
            </a:endParaRPr>
          </a:p>
          <a:p>
            <a:endParaRPr lang="en-US"/>
          </a:p>
          <a:p>
            <a:r>
              <a:rPr lang="en-US"/>
              <a:t>This is what the schedule looks like in Virgo</a:t>
            </a:r>
            <a:endParaRPr lang="en-US">
              <a:cs typeface="Calibri"/>
            </a:endParaRPr>
          </a:p>
          <a:p>
            <a:endParaRPr lang="en-US"/>
          </a:p>
        </p:txBody>
      </p:sp>
      <p:sp>
        <p:nvSpPr>
          <p:cNvPr id="4" name="Slide Number Placeholder 3"/>
          <p:cNvSpPr>
            <a:spLocks noGrp="1"/>
          </p:cNvSpPr>
          <p:nvPr>
            <p:ph type="sldNum" sz="quarter" idx="5"/>
          </p:nvPr>
        </p:nvSpPr>
        <p:spPr/>
        <p:txBody>
          <a:bodyPr/>
          <a:lstStyle/>
          <a:p>
            <a:fld id="{A695EEF3-6FAC-47FA-A242-1C189310DC04}" type="slidenum">
              <a:rPr lang="en-US" smtClean="0"/>
              <a:t>18</a:t>
            </a:fld>
            <a:endParaRPr lang="en-US"/>
          </a:p>
        </p:txBody>
      </p:sp>
    </p:spTree>
    <p:extLst>
      <p:ext uri="{BB962C8B-B14F-4D97-AF65-F5344CB8AC3E}">
        <p14:creationId xmlns:p14="http://schemas.microsoft.com/office/powerpoint/2010/main" val="19786327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John – 10 minutes</a:t>
            </a:r>
            <a:endParaRPr lang="en-US"/>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A695EEF3-6FAC-47FA-A242-1C189310DC04}" type="slidenum">
              <a:rPr lang="en-US" smtClean="0"/>
              <a:t>19</a:t>
            </a:fld>
            <a:endParaRPr lang="en-US"/>
          </a:p>
        </p:txBody>
      </p:sp>
    </p:spTree>
    <p:extLst>
      <p:ext uri="{BB962C8B-B14F-4D97-AF65-F5344CB8AC3E}">
        <p14:creationId xmlns:p14="http://schemas.microsoft.com/office/powerpoint/2010/main" val="33412460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a:lnSpc>
                <a:spcPct val="100000"/>
              </a:lnSpc>
              <a:spcBef>
                <a:spcPts val="0"/>
              </a:spcBef>
              <a:spcAft>
                <a:spcPts val="0"/>
              </a:spcAft>
              <a:buNone/>
              <a:tabLst/>
              <a:defRPr/>
            </a:pPr>
            <a:r>
              <a:rPr lang="en-US"/>
              <a:t>Susan</a:t>
            </a:r>
          </a:p>
          <a:p>
            <a:endParaRPr lang="en-US"/>
          </a:p>
        </p:txBody>
      </p:sp>
      <p:sp>
        <p:nvSpPr>
          <p:cNvPr id="4" name="Slide Number Placeholder 3"/>
          <p:cNvSpPr>
            <a:spLocks noGrp="1"/>
          </p:cNvSpPr>
          <p:nvPr>
            <p:ph type="sldNum" sz="quarter" idx="5"/>
          </p:nvPr>
        </p:nvSpPr>
        <p:spPr/>
        <p:txBody>
          <a:bodyPr/>
          <a:lstStyle/>
          <a:p>
            <a:fld id="{A695EEF3-6FAC-47FA-A242-1C189310DC04}" type="slidenum">
              <a:rPr lang="en-US" smtClean="0"/>
              <a:t>20</a:t>
            </a:fld>
            <a:endParaRPr lang="en-US"/>
          </a:p>
        </p:txBody>
      </p:sp>
    </p:spTree>
    <p:extLst>
      <p:ext uri="{BB962C8B-B14F-4D97-AF65-F5344CB8AC3E}">
        <p14:creationId xmlns:p14="http://schemas.microsoft.com/office/powerpoint/2010/main" val="597655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Susan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New record types are not typically considered in business continuity/disaster preparedness plans</a:t>
            </a:r>
          </a:p>
          <a:p>
            <a:endParaRPr lang="en-US"/>
          </a:p>
        </p:txBody>
      </p:sp>
      <p:sp>
        <p:nvSpPr>
          <p:cNvPr id="4" name="Slide Number Placeholder 3"/>
          <p:cNvSpPr>
            <a:spLocks noGrp="1"/>
          </p:cNvSpPr>
          <p:nvPr>
            <p:ph type="sldNum" sz="quarter" idx="5"/>
          </p:nvPr>
        </p:nvSpPr>
        <p:spPr/>
        <p:txBody>
          <a:bodyPr/>
          <a:lstStyle/>
          <a:p>
            <a:fld id="{A695EEF3-6FAC-47FA-A242-1C189310DC04}" type="slidenum">
              <a:rPr lang="en-US" smtClean="0"/>
              <a:t>21</a:t>
            </a:fld>
            <a:endParaRPr lang="en-US"/>
          </a:p>
        </p:txBody>
      </p:sp>
    </p:spTree>
    <p:extLst>
      <p:ext uri="{BB962C8B-B14F-4D97-AF65-F5344CB8AC3E}">
        <p14:creationId xmlns:p14="http://schemas.microsoft.com/office/powerpoint/2010/main" val="20676764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Susan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Arial" panose="020B0604020202020204" pitchFamily="34" charset="0"/>
                <a:ea typeface="+mn-ea"/>
                <a:cs typeface="+mn-cs"/>
              </a:rPr>
              <a:t>The Playbook enables organizations to compare their response to the pandemic with others and close any gaps</a:t>
            </a:r>
            <a:endParaRPr lang="en-US"/>
          </a:p>
          <a:p>
            <a:endParaRPr lang="en-US"/>
          </a:p>
        </p:txBody>
      </p:sp>
      <p:sp>
        <p:nvSpPr>
          <p:cNvPr id="4" name="Slide Number Placeholder 3"/>
          <p:cNvSpPr>
            <a:spLocks noGrp="1"/>
          </p:cNvSpPr>
          <p:nvPr>
            <p:ph type="sldNum" sz="quarter" idx="5"/>
          </p:nvPr>
        </p:nvSpPr>
        <p:spPr/>
        <p:txBody>
          <a:bodyPr/>
          <a:lstStyle/>
          <a:p>
            <a:fld id="{A695EEF3-6FAC-47FA-A242-1C189310DC04}" type="slidenum">
              <a:rPr lang="en-US" smtClean="0"/>
              <a:t>22</a:t>
            </a:fld>
            <a:endParaRPr lang="en-US"/>
          </a:p>
        </p:txBody>
      </p:sp>
    </p:spTree>
    <p:extLst>
      <p:ext uri="{BB962C8B-B14F-4D97-AF65-F5344CB8AC3E}">
        <p14:creationId xmlns:p14="http://schemas.microsoft.com/office/powerpoint/2010/main" val="5020458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Susan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Arial" panose="020B0604020202020204" pitchFamily="34" charset="0"/>
                <a:ea typeface="+mn-ea"/>
                <a:cs typeface="+mn-cs"/>
              </a:rPr>
              <a:t>The Playbook opens the door to discussion with internal stakeholders</a:t>
            </a:r>
            <a:endParaRPr lang="en-US"/>
          </a:p>
          <a:p>
            <a:endParaRPr lang="en-US"/>
          </a:p>
        </p:txBody>
      </p:sp>
      <p:sp>
        <p:nvSpPr>
          <p:cNvPr id="4" name="Slide Number Placeholder 3"/>
          <p:cNvSpPr>
            <a:spLocks noGrp="1"/>
          </p:cNvSpPr>
          <p:nvPr>
            <p:ph type="sldNum" sz="quarter" idx="5"/>
          </p:nvPr>
        </p:nvSpPr>
        <p:spPr/>
        <p:txBody>
          <a:bodyPr/>
          <a:lstStyle/>
          <a:p>
            <a:fld id="{A695EEF3-6FAC-47FA-A242-1C189310DC04}" type="slidenum">
              <a:rPr lang="en-US" smtClean="0"/>
              <a:t>23</a:t>
            </a:fld>
            <a:endParaRPr lang="en-US"/>
          </a:p>
        </p:txBody>
      </p:sp>
    </p:spTree>
    <p:extLst>
      <p:ext uri="{BB962C8B-B14F-4D97-AF65-F5344CB8AC3E}">
        <p14:creationId xmlns:p14="http://schemas.microsoft.com/office/powerpoint/2010/main" val="41248542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Susan</a:t>
            </a:r>
          </a:p>
        </p:txBody>
      </p:sp>
      <p:sp>
        <p:nvSpPr>
          <p:cNvPr id="4" name="Slide Number Placeholder 3"/>
          <p:cNvSpPr>
            <a:spLocks noGrp="1"/>
          </p:cNvSpPr>
          <p:nvPr>
            <p:ph type="sldNum" sz="quarter" idx="5"/>
          </p:nvPr>
        </p:nvSpPr>
        <p:spPr/>
        <p:txBody>
          <a:bodyPr/>
          <a:lstStyle/>
          <a:p>
            <a:fld id="{A695EEF3-6FAC-47FA-A242-1C189310DC04}" type="slidenum">
              <a:rPr lang="en-US" smtClean="0"/>
              <a:t>24</a:t>
            </a:fld>
            <a:endParaRPr lang="en-US"/>
          </a:p>
        </p:txBody>
      </p:sp>
    </p:spTree>
    <p:extLst>
      <p:ext uri="{BB962C8B-B14F-4D97-AF65-F5344CB8AC3E}">
        <p14:creationId xmlns:p14="http://schemas.microsoft.com/office/powerpoint/2010/main" val="32574804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https://learn.accesscorp.com/pandemic-records-playbook</a:t>
            </a:r>
          </a:p>
        </p:txBody>
      </p:sp>
      <p:sp>
        <p:nvSpPr>
          <p:cNvPr id="4" name="Slide Number Placeholder 3"/>
          <p:cNvSpPr>
            <a:spLocks noGrp="1"/>
          </p:cNvSpPr>
          <p:nvPr>
            <p:ph type="sldNum" sz="quarter" idx="5"/>
          </p:nvPr>
        </p:nvSpPr>
        <p:spPr/>
        <p:txBody>
          <a:bodyPr/>
          <a:lstStyle/>
          <a:p>
            <a:fld id="{A695EEF3-6FAC-47FA-A242-1C189310DC04}" type="slidenum">
              <a:rPr lang="en-US" smtClean="0"/>
              <a:t>25</a:t>
            </a:fld>
            <a:endParaRPr lang="en-US"/>
          </a:p>
        </p:txBody>
      </p:sp>
    </p:spTree>
    <p:extLst>
      <p:ext uri="{BB962C8B-B14F-4D97-AF65-F5344CB8AC3E}">
        <p14:creationId xmlns:p14="http://schemas.microsoft.com/office/powerpoint/2010/main" val="20075647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John</a:t>
            </a:r>
          </a:p>
        </p:txBody>
      </p:sp>
      <p:sp>
        <p:nvSpPr>
          <p:cNvPr id="4" name="Slide Number Placeholder 3"/>
          <p:cNvSpPr>
            <a:spLocks noGrp="1"/>
          </p:cNvSpPr>
          <p:nvPr>
            <p:ph type="sldNum" sz="quarter" idx="5"/>
          </p:nvPr>
        </p:nvSpPr>
        <p:spPr/>
        <p:txBody>
          <a:bodyPr/>
          <a:lstStyle/>
          <a:p>
            <a:fld id="{A695EEF3-6FAC-47FA-A242-1C189310DC04}" type="slidenum">
              <a:rPr lang="en-US" smtClean="0"/>
              <a:t>26</a:t>
            </a:fld>
            <a:endParaRPr lang="en-US"/>
          </a:p>
        </p:txBody>
      </p:sp>
    </p:spTree>
    <p:extLst>
      <p:ext uri="{BB962C8B-B14F-4D97-AF65-F5344CB8AC3E}">
        <p14:creationId xmlns:p14="http://schemas.microsoft.com/office/powerpoint/2010/main" val="2210648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ABF39-47ED-40EA-A95D-4C47268A5966}"/>
              </a:ext>
            </a:extLst>
          </p:cNvPr>
          <p:cNvSpPr>
            <a:spLocks noGrp="1"/>
          </p:cNvSpPr>
          <p:nvPr>
            <p:ph type="title"/>
          </p:nvPr>
        </p:nvSpPr>
        <p:spPr/>
        <p:txBody>
          <a:bodyPr>
            <a:noAutofit/>
          </a:bodyPr>
          <a:lstStyle>
            <a:lvl1pPr>
              <a:defRPr/>
            </a:lvl1pPr>
          </a:lstStyle>
          <a:p>
            <a:r>
              <a:rPr lang="en-US"/>
              <a:t>Click to edit Master title style</a:t>
            </a:r>
          </a:p>
        </p:txBody>
      </p:sp>
    </p:spTree>
    <p:extLst>
      <p:ext uri="{BB962C8B-B14F-4D97-AF65-F5344CB8AC3E}">
        <p14:creationId xmlns:p14="http://schemas.microsoft.com/office/powerpoint/2010/main" val="31133615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cSld name="Title Slide">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253B351-0ADA-45E1-AF97-D2BDDCD73E60}"/>
              </a:ext>
            </a:extLst>
          </p:cNvPr>
          <p:cNvSpPr>
            <a:spLocks noGrp="1"/>
          </p:cNvSpPr>
          <p:nvPr>
            <p:ph type="ctrTitle"/>
          </p:nvPr>
        </p:nvSpPr>
        <p:spPr>
          <a:xfrm>
            <a:off x="752475" y="1197283"/>
            <a:ext cx="7250479" cy="2387600"/>
          </a:xfrm>
        </p:spPr>
        <p:txBody>
          <a:bodyPr anchor="b"/>
          <a:lstStyle>
            <a:lvl1pPr algn="l">
              <a:defRPr sz="6000" b="0">
                <a:solidFill>
                  <a:schemeClr val="bg1"/>
                </a:solidFill>
                <a:latin typeface="Arial" panose="020B0604020202020204" pitchFamily="34" charset="0"/>
                <a:ea typeface="Open Sans" panose="020B0606030504020204" pitchFamily="34" charset="0"/>
                <a:cs typeface="Arial" panose="020B0604020202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3443FE95-6B5A-40B7-A2DC-FC7E3871276D}"/>
              </a:ext>
            </a:extLst>
          </p:cNvPr>
          <p:cNvSpPr>
            <a:spLocks noGrp="1"/>
          </p:cNvSpPr>
          <p:nvPr>
            <p:ph type="subTitle" idx="1"/>
          </p:nvPr>
        </p:nvSpPr>
        <p:spPr>
          <a:xfrm>
            <a:off x="752475" y="3584883"/>
            <a:ext cx="10313194" cy="741362"/>
          </a:xfrm>
          <a:prstGeom prst="rect">
            <a:avLst/>
          </a:prstGeom>
        </p:spPr>
        <p:txBody>
          <a:bodyPr/>
          <a:lstStyle>
            <a:lvl1pPr marL="0" indent="0" algn="l">
              <a:buNone/>
              <a:defRPr sz="2400" b="0">
                <a:solidFill>
                  <a:schemeClr val="bg1"/>
                </a:solidFill>
                <a:latin typeface="Arial" panose="020B0604020202020204" pitchFamily="34" charset="0"/>
                <a:ea typeface="Open Sans" panose="020B0806030504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10" name="Picture 9" descr="A picture containing person, indoor, wall&#10;&#10;Description automatically generated">
            <a:extLst>
              <a:ext uri="{FF2B5EF4-FFF2-40B4-BE49-F238E27FC236}">
                <a16:creationId xmlns:a16="http://schemas.microsoft.com/office/drawing/2014/main" id="{B36AA0C9-96E8-46BA-9F86-9ACB5241F7F7}"/>
              </a:ext>
            </a:extLst>
          </p:cNvPr>
          <p:cNvPicPr>
            <a:picLocks noChangeAspect="1"/>
          </p:cNvPicPr>
          <p:nvPr userDrawn="1"/>
        </p:nvPicPr>
        <p:blipFill rotWithShape="1">
          <a:blip r:embed="rId2"/>
          <a:srcRect t="5590" r="9036" b="26547"/>
          <a:stretch/>
        </p:blipFill>
        <p:spPr>
          <a:xfrm>
            <a:off x="0" y="0"/>
            <a:ext cx="12192000" cy="6858000"/>
          </a:xfrm>
          <a:prstGeom prst="rect">
            <a:avLst/>
          </a:prstGeom>
          <a:solidFill>
            <a:schemeClr val="accent1">
              <a:alpha val="32000"/>
            </a:schemeClr>
          </a:solidFill>
        </p:spPr>
      </p:pic>
      <p:sp>
        <p:nvSpPr>
          <p:cNvPr id="11" name="Rectangle 10">
            <a:extLst>
              <a:ext uri="{FF2B5EF4-FFF2-40B4-BE49-F238E27FC236}">
                <a16:creationId xmlns:a16="http://schemas.microsoft.com/office/drawing/2014/main" id="{20239195-BB13-4B99-BEFD-D0EE1BD2EEE9}"/>
              </a:ext>
            </a:extLst>
          </p:cNvPr>
          <p:cNvSpPr/>
          <p:nvPr userDrawn="1"/>
        </p:nvSpPr>
        <p:spPr>
          <a:xfrm>
            <a:off x="0" y="0"/>
            <a:ext cx="12192000" cy="6858000"/>
          </a:xfrm>
          <a:prstGeom prst="rect">
            <a:avLst/>
          </a:prstGeom>
          <a:solidFill>
            <a:schemeClr val="accent1">
              <a:alpha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5">
            <a:extLst>
              <a:ext uri="{FF2B5EF4-FFF2-40B4-BE49-F238E27FC236}">
                <a16:creationId xmlns:a16="http://schemas.microsoft.com/office/drawing/2014/main" id="{41CA2711-B9C4-434E-BA2C-98538AF4390A}"/>
              </a:ext>
            </a:extLst>
          </p:cNvPr>
          <p:cNvSpPr/>
          <p:nvPr userDrawn="1"/>
        </p:nvSpPr>
        <p:spPr>
          <a:xfrm>
            <a:off x="-1281" y="4581953"/>
            <a:ext cx="12193281" cy="2276046"/>
          </a:xfrm>
          <a:custGeom>
            <a:avLst/>
            <a:gdLst>
              <a:gd name="connsiteX0" fmla="*/ 12191361 w 12193281"/>
              <a:gd name="connsiteY0" fmla="*/ 0 h 2276046"/>
              <a:gd name="connsiteX1" fmla="*/ 12191361 w 12193281"/>
              <a:gd name="connsiteY1" fmla="*/ 1292467 h 2276046"/>
              <a:gd name="connsiteX2" fmla="*/ 12193281 w 12193281"/>
              <a:gd name="connsiteY2" fmla="*/ 1292467 h 2276046"/>
              <a:gd name="connsiteX3" fmla="*/ 12193281 w 12193281"/>
              <a:gd name="connsiteY3" fmla="*/ 2276046 h 2276046"/>
              <a:gd name="connsiteX4" fmla="*/ 1278 w 12193281"/>
              <a:gd name="connsiteY4" fmla="*/ 2276046 h 2276046"/>
              <a:gd name="connsiteX5" fmla="*/ 1278 w 12193281"/>
              <a:gd name="connsiteY5" fmla="*/ 1294253 h 2276046"/>
              <a:gd name="connsiteX6" fmla="*/ 0 w 12193281"/>
              <a:gd name="connsiteY6" fmla="*/ 1294253 h 2276046"/>
              <a:gd name="connsiteX7" fmla="*/ 1278 w 12193281"/>
              <a:gd name="connsiteY7" fmla="*/ 1294118 h 2276046"/>
              <a:gd name="connsiteX8" fmla="*/ 1278 w 12193281"/>
              <a:gd name="connsiteY8" fmla="*/ 1292467 h 2276046"/>
              <a:gd name="connsiteX9" fmla="*/ 16824 w 12193281"/>
              <a:gd name="connsiteY9" fmla="*/ 1292467 h 2276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3281" h="2276046">
                <a:moveTo>
                  <a:pt x="12191361" y="0"/>
                </a:moveTo>
                <a:lnTo>
                  <a:pt x="12191361" y="1292467"/>
                </a:lnTo>
                <a:lnTo>
                  <a:pt x="12193281" y="1292467"/>
                </a:lnTo>
                <a:lnTo>
                  <a:pt x="12193281" y="2276046"/>
                </a:lnTo>
                <a:lnTo>
                  <a:pt x="1278" y="2276046"/>
                </a:lnTo>
                <a:lnTo>
                  <a:pt x="1278" y="1294253"/>
                </a:lnTo>
                <a:lnTo>
                  <a:pt x="0" y="1294253"/>
                </a:lnTo>
                <a:lnTo>
                  <a:pt x="1278" y="1294118"/>
                </a:lnTo>
                <a:lnTo>
                  <a:pt x="1278" y="1292467"/>
                </a:lnTo>
                <a:lnTo>
                  <a:pt x="16824" y="129246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err="1">
              <a:ln>
                <a:noFill/>
              </a:ln>
              <a:solidFill>
                <a:srgbClr val="FFFFFF"/>
              </a:solidFill>
              <a:effectLst/>
              <a:uLnTx/>
              <a:uFillTx/>
              <a:latin typeface="Arial" panose="020B0604020202020204" pitchFamily="34" charset="0"/>
              <a:ea typeface="Open Sans" panose="020B0806030504020204" pitchFamily="34" charset="0"/>
              <a:cs typeface="Arial" panose="020B0604020202020204" pitchFamily="34" charset="0"/>
            </a:endParaRPr>
          </a:p>
        </p:txBody>
      </p:sp>
      <p:cxnSp>
        <p:nvCxnSpPr>
          <p:cNvPr id="7" name="Straight Connector 6">
            <a:extLst>
              <a:ext uri="{FF2B5EF4-FFF2-40B4-BE49-F238E27FC236}">
                <a16:creationId xmlns:a16="http://schemas.microsoft.com/office/drawing/2014/main" id="{69A9A5BB-8C5B-40BC-9CF0-7256603CB586}"/>
              </a:ext>
            </a:extLst>
          </p:cNvPr>
          <p:cNvCxnSpPr>
            <a:cxnSpLocks/>
          </p:cNvCxnSpPr>
          <p:nvPr userDrawn="1"/>
        </p:nvCxnSpPr>
        <p:spPr>
          <a:xfrm flipV="1">
            <a:off x="3048700" y="4880569"/>
            <a:ext cx="6203107" cy="662399"/>
          </a:xfrm>
          <a:prstGeom prst="line">
            <a:avLst/>
          </a:prstGeom>
          <a:ln w="174625">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id="{BD8CF475-6199-4CA8-8306-BDE9FB698F16}"/>
              </a:ext>
            </a:extLst>
          </p:cNvPr>
          <p:cNvGrpSpPr/>
          <p:nvPr userDrawn="1"/>
        </p:nvGrpSpPr>
        <p:grpSpPr>
          <a:xfrm>
            <a:off x="8582269" y="5719976"/>
            <a:ext cx="3194291" cy="473953"/>
            <a:chOff x="416568" y="6110322"/>
            <a:chExt cx="2322143" cy="344548"/>
          </a:xfrm>
        </p:grpSpPr>
        <p:pic>
          <p:nvPicPr>
            <p:cNvPr id="13" name="Picture 12">
              <a:extLst>
                <a:ext uri="{FF2B5EF4-FFF2-40B4-BE49-F238E27FC236}">
                  <a16:creationId xmlns:a16="http://schemas.microsoft.com/office/drawing/2014/main" id="{19B119FC-9D2A-4C60-AED1-EAE1535E1B36}"/>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1290661" y="6110322"/>
              <a:ext cx="1448050" cy="344548"/>
            </a:xfrm>
            <a:prstGeom prst="rect">
              <a:avLst/>
            </a:prstGeom>
          </p:spPr>
        </p:pic>
        <p:sp>
          <p:nvSpPr>
            <p:cNvPr id="14" name="Rectangle 13">
              <a:extLst>
                <a:ext uri="{FF2B5EF4-FFF2-40B4-BE49-F238E27FC236}">
                  <a16:creationId xmlns:a16="http://schemas.microsoft.com/office/drawing/2014/main" id="{D65EBE86-18AF-4D40-8FF0-7CE74834B96A}"/>
                </a:ext>
              </a:extLst>
            </p:cNvPr>
            <p:cNvSpPr/>
            <p:nvPr userDrawn="1"/>
          </p:nvSpPr>
          <p:spPr>
            <a:xfrm>
              <a:off x="416568" y="6253501"/>
              <a:ext cx="873627" cy="201369"/>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Open Sans Light" panose="020B0306030504020204" pitchFamily="34" charset="0"/>
                  <a:cs typeface="Arial" panose="020B0604020202020204" pitchFamily="34" charset="0"/>
                </a:rPr>
                <a:t>Sponsored by:</a:t>
              </a:r>
            </a:p>
          </p:txBody>
        </p:sp>
      </p:grpSp>
    </p:spTree>
    <p:extLst>
      <p:ext uri="{BB962C8B-B14F-4D97-AF65-F5344CB8AC3E}">
        <p14:creationId xmlns:p14="http://schemas.microsoft.com/office/powerpoint/2010/main" val="2932824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0" i="0">
                <a:solidFill>
                  <a:srgbClr val="132EA2"/>
                </a:solidFill>
                <a:latin typeface="Arial"/>
                <a:cs typeface="Arial"/>
              </a:defRPr>
            </a:lvl1pPr>
          </a:lstStyle>
          <a:p>
            <a:r>
              <a:rPr lang="en-US"/>
              <a:t>Click to edit Master title style</a:t>
            </a:r>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pPr lvl="0"/>
            <a:r>
              <a:rPr lang="en-US"/>
              <a:t>Click to edit Master text styles</a:t>
            </a: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lang="en-US"/>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0EA9020E-ADF9-E74F-BB81-0662C9EBCA39}" type="datetimeFigureOut">
              <a:rPr lang="en-US" smtClean="0"/>
              <a:t>11/16/2021</a:t>
            </a:fld>
            <a:endParaRPr lang="en-US"/>
          </a:p>
        </p:txBody>
      </p:sp>
      <p:sp>
        <p:nvSpPr>
          <p:cNvPr id="6" name="Holder 6"/>
          <p:cNvSpPr>
            <a:spLocks noGrp="1"/>
          </p:cNvSpPr>
          <p:nvPr>
            <p:ph type="sldNum" sz="quarter" idx="7"/>
          </p:nvPr>
        </p:nvSpPr>
        <p:spPr/>
        <p:txBody>
          <a:bodyPr lIns="0" tIns="0" rIns="0" bIns="0"/>
          <a:lstStyle>
            <a:lvl1pPr>
              <a:defRPr sz="706" b="0" i="0">
                <a:solidFill>
                  <a:srgbClr val="7F7F7F"/>
                </a:solidFill>
                <a:latin typeface="Arial"/>
                <a:cs typeface="Arial"/>
              </a:defRPr>
            </a:lvl1pPr>
          </a:lstStyle>
          <a:p>
            <a:fld id="{93F4244C-C89F-424A-BE05-958FC3EEFAFE}" type="slidenum">
              <a:rPr lang="en-US" smtClean="0"/>
              <a:t>‹#›</a:t>
            </a:fld>
            <a:endParaRPr lang="en-US"/>
          </a:p>
        </p:txBody>
      </p:sp>
    </p:spTree>
    <p:extLst>
      <p:ext uri="{BB962C8B-B14F-4D97-AF65-F5344CB8AC3E}">
        <p14:creationId xmlns:p14="http://schemas.microsoft.com/office/powerpoint/2010/main" val="1532473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0D85-36A1-BB44-B13C-5D694106C6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DAB3725-18A9-5C47-B143-18C30BFF17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29858BC-FAF8-B44D-A740-35A0820BCF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D88AE8-E451-434E-A030-0E1FF526C6FE}"/>
              </a:ext>
            </a:extLst>
          </p:cNvPr>
          <p:cNvSpPr>
            <a:spLocks noGrp="1"/>
          </p:cNvSpPr>
          <p:nvPr>
            <p:ph type="dt" sz="half" idx="10"/>
          </p:nvPr>
        </p:nvSpPr>
        <p:spPr/>
        <p:txBody>
          <a:bodyPr/>
          <a:lstStyle/>
          <a:p>
            <a:fld id="{0EA9020E-ADF9-E74F-BB81-0662C9EBCA39}" type="datetimeFigureOut">
              <a:rPr lang="en-US" smtClean="0"/>
              <a:t>11/16/2021</a:t>
            </a:fld>
            <a:endParaRPr lang="en-US"/>
          </a:p>
        </p:txBody>
      </p:sp>
      <p:sp>
        <p:nvSpPr>
          <p:cNvPr id="6" name="Footer Placeholder 5">
            <a:extLst>
              <a:ext uri="{FF2B5EF4-FFF2-40B4-BE49-F238E27FC236}">
                <a16:creationId xmlns:a16="http://schemas.microsoft.com/office/drawing/2014/main" id="{D69A07EC-5389-CF45-A596-64EB6DD5308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FF936D-1A7C-7143-A4C5-1378E4252F43}"/>
              </a:ext>
            </a:extLst>
          </p:cNvPr>
          <p:cNvSpPr>
            <a:spLocks noGrp="1"/>
          </p:cNvSpPr>
          <p:nvPr>
            <p:ph type="sldNum" sz="quarter" idx="12"/>
          </p:nvPr>
        </p:nvSpPr>
        <p:spPr/>
        <p:txBody>
          <a:bodyPr/>
          <a:lstStyle/>
          <a:p>
            <a:fld id="{93F4244C-C89F-424A-BE05-958FC3EEFAFE}" type="slidenum">
              <a:rPr lang="en-US" smtClean="0"/>
              <a:t>‹#›</a:t>
            </a:fld>
            <a:endParaRPr lang="en-US"/>
          </a:p>
        </p:txBody>
      </p:sp>
    </p:spTree>
    <p:extLst>
      <p:ext uri="{BB962C8B-B14F-4D97-AF65-F5344CB8AC3E}">
        <p14:creationId xmlns:p14="http://schemas.microsoft.com/office/powerpoint/2010/main" val="4247071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369594D-1C5D-42EB-BE03-55B225FA440F}"/>
              </a:ext>
            </a:extLst>
          </p:cNvPr>
          <p:cNvPicPr>
            <a:picLocks noChangeAspect="1"/>
          </p:cNvPicPr>
          <p:nvPr userDrawn="1"/>
        </p:nvPicPr>
        <p:blipFill rotWithShape="1">
          <a:blip r:embed="rId2"/>
          <a:srcRect t="20581"/>
          <a:stretch/>
        </p:blipFill>
        <p:spPr>
          <a:xfrm>
            <a:off x="-1281" y="0"/>
            <a:ext cx="12191362" cy="6454870"/>
          </a:xfrm>
          <a:prstGeom prst="rect">
            <a:avLst/>
          </a:prstGeom>
        </p:spPr>
      </p:pic>
      <p:sp>
        <p:nvSpPr>
          <p:cNvPr id="9" name="Flowchart: Manual Input 8">
            <a:extLst>
              <a:ext uri="{FF2B5EF4-FFF2-40B4-BE49-F238E27FC236}">
                <a16:creationId xmlns:a16="http://schemas.microsoft.com/office/drawing/2014/main" id="{6C8F0281-D1D7-472A-A433-379E564719D6}"/>
              </a:ext>
            </a:extLst>
          </p:cNvPr>
          <p:cNvSpPr/>
          <p:nvPr userDrawn="1"/>
        </p:nvSpPr>
        <p:spPr>
          <a:xfrm rot="10800000">
            <a:off x="638" y="7829"/>
            <a:ext cx="12191362" cy="5936974"/>
          </a:xfrm>
          <a:prstGeom prst="flowChartManualInput">
            <a:avLst/>
          </a:prstGeom>
          <a:solidFill>
            <a:srgbClr val="295472">
              <a:alpha val="5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23" name="Freeform: Shape 22">
            <a:extLst>
              <a:ext uri="{FF2B5EF4-FFF2-40B4-BE49-F238E27FC236}">
                <a16:creationId xmlns:a16="http://schemas.microsoft.com/office/drawing/2014/main" id="{4B7CBBF4-4F86-4AE3-BEEB-2CA436F964E0}"/>
              </a:ext>
            </a:extLst>
          </p:cNvPr>
          <p:cNvSpPr/>
          <p:nvPr userDrawn="1"/>
        </p:nvSpPr>
        <p:spPr>
          <a:xfrm>
            <a:off x="-1281" y="4581953"/>
            <a:ext cx="12193281" cy="2276046"/>
          </a:xfrm>
          <a:custGeom>
            <a:avLst/>
            <a:gdLst>
              <a:gd name="connsiteX0" fmla="*/ 12191361 w 12193281"/>
              <a:gd name="connsiteY0" fmla="*/ 0 h 2276046"/>
              <a:gd name="connsiteX1" fmla="*/ 12191361 w 12193281"/>
              <a:gd name="connsiteY1" fmla="*/ 1292467 h 2276046"/>
              <a:gd name="connsiteX2" fmla="*/ 12193281 w 12193281"/>
              <a:gd name="connsiteY2" fmla="*/ 1292467 h 2276046"/>
              <a:gd name="connsiteX3" fmla="*/ 12193281 w 12193281"/>
              <a:gd name="connsiteY3" fmla="*/ 2276046 h 2276046"/>
              <a:gd name="connsiteX4" fmla="*/ 1278 w 12193281"/>
              <a:gd name="connsiteY4" fmla="*/ 2276046 h 2276046"/>
              <a:gd name="connsiteX5" fmla="*/ 1278 w 12193281"/>
              <a:gd name="connsiteY5" fmla="*/ 1294253 h 2276046"/>
              <a:gd name="connsiteX6" fmla="*/ 0 w 12193281"/>
              <a:gd name="connsiteY6" fmla="*/ 1294253 h 2276046"/>
              <a:gd name="connsiteX7" fmla="*/ 1278 w 12193281"/>
              <a:gd name="connsiteY7" fmla="*/ 1294118 h 2276046"/>
              <a:gd name="connsiteX8" fmla="*/ 1278 w 12193281"/>
              <a:gd name="connsiteY8" fmla="*/ 1292467 h 2276046"/>
              <a:gd name="connsiteX9" fmla="*/ 16824 w 12193281"/>
              <a:gd name="connsiteY9" fmla="*/ 1292467 h 2276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3281" h="2276046">
                <a:moveTo>
                  <a:pt x="12191361" y="0"/>
                </a:moveTo>
                <a:lnTo>
                  <a:pt x="12191361" y="1292467"/>
                </a:lnTo>
                <a:lnTo>
                  <a:pt x="12193281" y="1292467"/>
                </a:lnTo>
                <a:lnTo>
                  <a:pt x="12193281" y="2276046"/>
                </a:lnTo>
                <a:lnTo>
                  <a:pt x="1278" y="2276046"/>
                </a:lnTo>
                <a:lnTo>
                  <a:pt x="1278" y="1294253"/>
                </a:lnTo>
                <a:lnTo>
                  <a:pt x="0" y="1294253"/>
                </a:lnTo>
                <a:lnTo>
                  <a:pt x="1278" y="1294118"/>
                </a:lnTo>
                <a:lnTo>
                  <a:pt x="1278" y="1292467"/>
                </a:lnTo>
                <a:lnTo>
                  <a:pt x="16824" y="129246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err="1">
              <a:ln>
                <a:noFill/>
              </a:ln>
              <a:solidFill>
                <a:srgbClr val="FFFFFF"/>
              </a:solidFill>
              <a:effectLst/>
              <a:uLnTx/>
              <a:uFillTx/>
              <a:latin typeface="Arial" panose="020B0604020202020204" pitchFamily="34" charset="0"/>
              <a:ea typeface="Open Sans" panose="020B0806030504020204" pitchFamily="34" charset="0"/>
              <a:cs typeface="Arial" panose="020B0604020202020204" pitchFamily="34" charset="0"/>
            </a:endParaRPr>
          </a:p>
        </p:txBody>
      </p:sp>
      <p:sp>
        <p:nvSpPr>
          <p:cNvPr id="8" name="Title 1">
            <a:extLst>
              <a:ext uri="{FF2B5EF4-FFF2-40B4-BE49-F238E27FC236}">
                <a16:creationId xmlns:a16="http://schemas.microsoft.com/office/drawing/2014/main" id="{7253B351-0ADA-45E1-AF97-D2BDDCD73E60}"/>
              </a:ext>
            </a:extLst>
          </p:cNvPr>
          <p:cNvSpPr>
            <a:spLocks noGrp="1"/>
          </p:cNvSpPr>
          <p:nvPr>
            <p:ph type="ctrTitle"/>
          </p:nvPr>
        </p:nvSpPr>
        <p:spPr>
          <a:xfrm>
            <a:off x="752475" y="1197283"/>
            <a:ext cx="7250479" cy="2387600"/>
          </a:xfrm>
        </p:spPr>
        <p:txBody>
          <a:bodyPr anchor="b"/>
          <a:lstStyle>
            <a:lvl1pPr algn="l">
              <a:defRPr sz="6000" b="0">
                <a:solidFill>
                  <a:schemeClr val="bg1"/>
                </a:solidFill>
                <a:latin typeface="Arial" panose="020B0604020202020204" pitchFamily="34" charset="0"/>
                <a:ea typeface="Open Sans" panose="020B0606030504020204" pitchFamily="34" charset="0"/>
                <a:cs typeface="Arial" panose="020B0604020202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3443FE95-6B5A-40B7-A2DC-FC7E3871276D}"/>
              </a:ext>
            </a:extLst>
          </p:cNvPr>
          <p:cNvSpPr>
            <a:spLocks noGrp="1"/>
          </p:cNvSpPr>
          <p:nvPr>
            <p:ph type="subTitle" idx="1"/>
          </p:nvPr>
        </p:nvSpPr>
        <p:spPr>
          <a:xfrm>
            <a:off x="752475" y="3584883"/>
            <a:ext cx="10313194" cy="741362"/>
          </a:xfrm>
          <a:prstGeom prst="rect">
            <a:avLst/>
          </a:prstGeom>
        </p:spPr>
        <p:txBody>
          <a:bodyPr/>
          <a:lstStyle>
            <a:lvl1pPr marL="0" indent="0" algn="l">
              <a:buNone/>
              <a:defRPr sz="2400" b="0">
                <a:solidFill>
                  <a:schemeClr val="bg1"/>
                </a:solidFill>
                <a:latin typeface="Arial" panose="020B0604020202020204" pitchFamily="34" charset="0"/>
                <a:ea typeface="Open Sans" panose="020B0806030504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20" name="Straight Connector 19">
            <a:extLst>
              <a:ext uri="{FF2B5EF4-FFF2-40B4-BE49-F238E27FC236}">
                <a16:creationId xmlns:a16="http://schemas.microsoft.com/office/drawing/2014/main" id="{F190456B-8475-42AB-A789-08FFC8746CD9}"/>
              </a:ext>
            </a:extLst>
          </p:cNvPr>
          <p:cNvCxnSpPr>
            <a:cxnSpLocks/>
          </p:cNvCxnSpPr>
          <p:nvPr userDrawn="1"/>
        </p:nvCxnSpPr>
        <p:spPr>
          <a:xfrm flipV="1">
            <a:off x="3048700" y="4880569"/>
            <a:ext cx="6203107" cy="662399"/>
          </a:xfrm>
          <a:prstGeom prst="line">
            <a:avLst/>
          </a:prstGeom>
          <a:ln w="174625">
            <a:solidFill>
              <a:srgbClr val="295472"/>
            </a:solidFill>
          </a:ln>
        </p:spPr>
        <p:style>
          <a:lnRef idx="1">
            <a:schemeClr val="accent1"/>
          </a:lnRef>
          <a:fillRef idx="0">
            <a:schemeClr val="accent1"/>
          </a:fillRef>
          <a:effectRef idx="0">
            <a:schemeClr val="accent1"/>
          </a:effectRef>
          <a:fontRef idx="minor">
            <a:schemeClr val="tx1"/>
          </a:fontRef>
        </p:style>
      </p:cxnSp>
      <p:grpSp>
        <p:nvGrpSpPr>
          <p:cNvPr id="5" name="Group 4">
            <a:extLst>
              <a:ext uri="{FF2B5EF4-FFF2-40B4-BE49-F238E27FC236}">
                <a16:creationId xmlns:a16="http://schemas.microsoft.com/office/drawing/2014/main" id="{695EE73D-314B-4BA6-A37B-6809BFA34509}"/>
              </a:ext>
            </a:extLst>
          </p:cNvPr>
          <p:cNvGrpSpPr/>
          <p:nvPr userDrawn="1"/>
        </p:nvGrpSpPr>
        <p:grpSpPr>
          <a:xfrm>
            <a:off x="708579" y="6110322"/>
            <a:ext cx="2623688" cy="389207"/>
            <a:chOff x="115023" y="6110322"/>
            <a:chExt cx="2623688" cy="389207"/>
          </a:xfrm>
        </p:grpSpPr>
        <p:pic>
          <p:nvPicPr>
            <p:cNvPr id="13" name="Picture 12">
              <a:extLst>
                <a:ext uri="{FF2B5EF4-FFF2-40B4-BE49-F238E27FC236}">
                  <a16:creationId xmlns:a16="http://schemas.microsoft.com/office/drawing/2014/main" id="{8CDA5694-2E44-4FD5-AD52-090498C3B2E8}"/>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1290661" y="6110322"/>
              <a:ext cx="1448050" cy="344548"/>
            </a:xfrm>
            <a:prstGeom prst="rect">
              <a:avLst/>
            </a:prstGeom>
          </p:spPr>
        </p:pic>
        <p:sp>
          <p:nvSpPr>
            <p:cNvPr id="10" name="Rectangle 9">
              <a:extLst>
                <a:ext uri="{FF2B5EF4-FFF2-40B4-BE49-F238E27FC236}">
                  <a16:creationId xmlns:a16="http://schemas.microsoft.com/office/drawing/2014/main" id="{A13BBF54-F6FD-4B93-8C19-ACA2C18AE48E}"/>
                </a:ext>
              </a:extLst>
            </p:cNvPr>
            <p:cNvSpPr/>
            <p:nvPr userDrawn="1"/>
          </p:nvSpPr>
          <p:spPr>
            <a:xfrm>
              <a:off x="115023" y="6222530"/>
              <a:ext cx="1173719" cy="276999"/>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lumMod val="50000"/>
                    </a:srgbClr>
                  </a:solidFill>
                  <a:effectLst/>
                  <a:uLnTx/>
                  <a:uFillTx/>
                  <a:latin typeface="Arial" panose="020B0604020202020204" pitchFamily="34" charset="0"/>
                  <a:ea typeface="Open Sans Light" panose="020B0306030504020204" pitchFamily="34" charset="0"/>
                  <a:cs typeface="Arial" panose="020B0604020202020204" pitchFamily="34" charset="0"/>
                </a:rPr>
                <a:t>Sponsored by:</a:t>
              </a:r>
            </a:p>
          </p:txBody>
        </p:sp>
      </p:grpSp>
    </p:spTree>
    <p:extLst>
      <p:ext uri="{BB962C8B-B14F-4D97-AF65-F5344CB8AC3E}">
        <p14:creationId xmlns:p14="http://schemas.microsoft.com/office/powerpoint/2010/main" val="364325615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132746-A349-445A-9658-B1921738F9A5}"/>
              </a:ext>
            </a:extLst>
          </p:cNvPr>
          <p:cNvSpPr>
            <a:spLocks noGrp="1"/>
          </p:cNvSpPr>
          <p:nvPr>
            <p:ph type="title"/>
          </p:nvPr>
        </p:nvSpPr>
        <p:spPr>
          <a:xfrm>
            <a:off x="409574" y="440028"/>
            <a:ext cx="11384757" cy="779172"/>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a:extLst>
              <a:ext uri="{FF2B5EF4-FFF2-40B4-BE49-F238E27FC236}">
                <a16:creationId xmlns:a16="http://schemas.microsoft.com/office/drawing/2014/main" id="{A1023F84-BAE8-436D-8600-AA2E863A8B7A}"/>
              </a:ext>
            </a:extLst>
          </p:cNvPr>
          <p:cNvSpPr>
            <a:spLocks noGrp="1"/>
          </p:cNvSpPr>
          <p:nvPr>
            <p:ph type="body" idx="1"/>
          </p:nvPr>
        </p:nvSpPr>
        <p:spPr>
          <a:xfrm>
            <a:off x="409574" y="1567788"/>
            <a:ext cx="11384757" cy="4609175"/>
          </a:xfrm>
          <a:prstGeom prst="rect">
            <a:avLst/>
          </a:prstGeom>
        </p:spPr>
        <p:txBody>
          <a:bodyPr vert="horz" lIns="91440" tIns="45720" rIns="91440" bIns="4572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Rectangle 8">
            <a:extLst>
              <a:ext uri="{FF2B5EF4-FFF2-40B4-BE49-F238E27FC236}">
                <a16:creationId xmlns:a16="http://schemas.microsoft.com/office/drawing/2014/main" id="{34A4F012-8F29-4508-886D-7FB9A7905C03}"/>
              </a:ext>
            </a:extLst>
          </p:cNvPr>
          <p:cNvSpPr/>
          <p:nvPr userDrawn="1"/>
        </p:nvSpPr>
        <p:spPr>
          <a:xfrm>
            <a:off x="0" y="0"/>
            <a:ext cx="12192000" cy="914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10" name="Rectangle 9">
            <a:extLst>
              <a:ext uri="{FF2B5EF4-FFF2-40B4-BE49-F238E27FC236}">
                <a16:creationId xmlns:a16="http://schemas.microsoft.com/office/drawing/2014/main" id="{2F4C23C4-2097-419A-A911-0492FBE0C4A2}"/>
              </a:ext>
            </a:extLst>
          </p:cNvPr>
          <p:cNvSpPr/>
          <p:nvPr userDrawn="1"/>
        </p:nvSpPr>
        <p:spPr>
          <a:xfrm>
            <a:off x="531019" y="0"/>
            <a:ext cx="1828800" cy="914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pic>
        <p:nvPicPr>
          <p:cNvPr id="11" name="Picture 10">
            <a:extLst>
              <a:ext uri="{FF2B5EF4-FFF2-40B4-BE49-F238E27FC236}">
                <a16:creationId xmlns:a16="http://schemas.microsoft.com/office/drawing/2014/main" id="{62601004-43F9-4FF6-A405-60F6B302355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0772224" y="6392128"/>
            <a:ext cx="1034808" cy="246221"/>
          </a:xfrm>
          <a:prstGeom prst="rect">
            <a:avLst/>
          </a:prstGeom>
        </p:spPr>
      </p:pic>
      <p:sp>
        <p:nvSpPr>
          <p:cNvPr id="5" name="TextBox 4">
            <a:extLst>
              <a:ext uri="{FF2B5EF4-FFF2-40B4-BE49-F238E27FC236}">
                <a16:creationId xmlns:a16="http://schemas.microsoft.com/office/drawing/2014/main" id="{89D3A90E-643B-4EE1-9D3E-801DD886727C}"/>
              </a:ext>
            </a:extLst>
          </p:cNvPr>
          <p:cNvSpPr txBox="1"/>
          <p:nvPr userDrawn="1"/>
        </p:nvSpPr>
        <p:spPr>
          <a:xfrm>
            <a:off x="409574" y="6438488"/>
            <a:ext cx="350065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A8F5A35-4872-45C0-A3DA-F89576046A61}" type="slidenum">
              <a:rPr lang="en-US" sz="1000" smtClean="0">
                <a:solidFill>
                  <a:schemeClr val="bg1">
                    <a:lumMod val="50000"/>
                  </a:schemeClr>
                </a:solidFill>
                <a:latin typeface="Arial" panose="020B0604020202020204" pitchFamily="34" charset="0"/>
                <a:ea typeface="Open Sans Light" panose="020B0306030504020204" pitchFamily="34" charset="0"/>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r>
              <a:rPr lang="en-US" sz="1000">
                <a:solidFill>
                  <a:schemeClr val="bg1">
                    <a:lumMod val="50000"/>
                  </a:schemeClr>
                </a:solidFill>
                <a:latin typeface="Arial" panose="020B0604020202020204" pitchFamily="34" charset="0"/>
                <a:ea typeface="Open Sans Light" panose="020B0306030504020204" pitchFamily="34" charset="0"/>
                <a:cs typeface="Arial" panose="020B0604020202020204" pitchFamily="34" charset="0"/>
              </a:rPr>
              <a:t>   |   Copyright © 2021 Access - Confidential</a:t>
            </a:r>
          </a:p>
        </p:txBody>
      </p:sp>
    </p:spTree>
    <p:extLst>
      <p:ext uri="{BB962C8B-B14F-4D97-AF65-F5344CB8AC3E}">
        <p14:creationId xmlns:p14="http://schemas.microsoft.com/office/powerpoint/2010/main" val="3845612974"/>
      </p:ext>
    </p:extLst>
  </p:cSld>
  <p:clrMap bg1="lt1" tx1="dk1" bg2="lt2" tx2="dk2" accent1="accent1" accent2="accent2" accent3="accent3" accent4="accent4" accent5="accent5" accent6="accent6" hlink="hlink" folHlink="folHlink"/>
  <p:sldLayoutIdLst>
    <p:sldLayoutId id="2147483681" r:id="rId1"/>
    <p:sldLayoutId id="2147483718" r:id="rId2"/>
    <p:sldLayoutId id="2147483719" r:id="rId3"/>
    <p:sldLayoutId id="2147483720" r:id="rId4"/>
  </p:sldLayoutIdLst>
  <p:hf hdr="0" dt="0"/>
  <p:txStyles>
    <p:titleStyle>
      <a:lvl1pPr algn="l" defTabSz="914400" rtl="0" eaLnBrk="1" latinLnBrk="0" hangingPunct="1">
        <a:lnSpc>
          <a:spcPct val="90000"/>
        </a:lnSpc>
        <a:spcBef>
          <a:spcPct val="0"/>
        </a:spcBef>
        <a:buNone/>
        <a:defRPr sz="4400" kern="1200">
          <a:solidFill>
            <a:schemeClr val="accent1"/>
          </a:solidFill>
          <a:latin typeface="Arial" panose="020B0604020202020204" pitchFamily="34" charset="0"/>
          <a:ea typeface="Open Sans" panose="020B0606030504020204" pitchFamily="34" charset="0"/>
          <a:cs typeface="Arial" panose="020B0604020202020204" pitchFamily="34" charset="0"/>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2"/>
          </a:solidFill>
          <a:latin typeface="Arial" panose="020B0604020202020204" pitchFamily="34" charset="0"/>
          <a:ea typeface="Open Sans" panose="020B08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Clr>
          <a:schemeClr val="accent2"/>
        </a:buClr>
        <a:buFontTx/>
        <a:buChar char="‒"/>
        <a:defRPr sz="2000" kern="1200">
          <a:solidFill>
            <a:schemeClr val="tx2"/>
          </a:solidFill>
          <a:latin typeface="Arial" panose="020B0604020202020204" pitchFamily="34" charset="0"/>
          <a:ea typeface="Open Sans" panose="020B08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Clr>
          <a:schemeClr val="accent2"/>
        </a:buClr>
        <a:buFont typeface="Arial" panose="020B0604020202020204" pitchFamily="34" charset="0"/>
        <a:buChar char="•"/>
        <a:defRPr sz="1800" kern="1200">
          <a:solidFill>
            <a:schemeClr val="tx2"/>
          </a:solidFill>
          <a:latin typeface="Arial" panose="020B0604020202020204" pitchFamily="34" charset="0"/>
          <a:ea typeface="Open Sans" panose="020B08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Clr>
          <a:schemeClr val="accent2"/>
        </a:buClr>
        <a:buFont typeface="Open Sans" panose="020B0606030504020204" pitchFamily="34" charset="0"/>
        <a:buChar char="–"/>
        <a:defRPr sz="1600" kern="1200">
          <a:solidFill>
            <a:schemeClr val="tx2"/>
          </a:solidFill>
          <a:latin typeface="Arial" panose="020B0604020202020204" pitchFamily="34" charset="0"/>
          <a:ea typeface="Open Sans" panose="020B08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Clr>
          <a:schemeClr val="accent2"/>
        </a:buClr>
        <a:buFont typeface="Arial" panose="020B0604020202020204" pitchFamily="34" charset="0"/>
        <a:buChar char="•"/>
        <a:defRPr sz="1600" kern="1200">
          <a:solidFill>
            <a:schemeClr val="tx2"/>
          </a:solidFill>
          <a:latin typeface="Arial" panose="020B0604020202020204" pitchFamily="34" charset="0"/>
          <a:ea typeface="Open Sans" panose="020B0806030504020204" pitchFamily="34" charset="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132746-A349-445A-9658-B1921738F9A5}"/>
              </a:ext>
            </a:extLst>
          </p:cNvPr>
          <p:cNvSpPr>
            <a:spLocks noGrp="1"/>
          </p:cNvSpPr>
          <p:nvPr>
            <p:ph type="title"/>
          </p:nvPr>
        </p:nvSpPr>
        <p:spPr>
          <a:xfrm>
            <a:off x="409574" y="440028"/>
            <a:ext cx="11384757" cy="779172"/>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a:extLst>
              <a:ext uri="{FF2B5EF4-FFF2-40B4-BE49-F238E27FC236}">
                <a16:creationId xmlns:a16="http://schemas.microsoft.com/office/drawing/2014/main" id="{A1023F84-BAE8-436D-8600-AA2E863A8B7A}"/>
              </a:ext>
            </a:extLst>
          </p:cNvPr>
          <p:cNvSpPr>
            <a:spLocks noGrp="1"/>
          </p:cNvSpPr>
          <p:nvPr>
            <p:ph type="body" idx="1"/>
          </p:nvPr>
        </p:nvSpPr>
        <p:spPr>
          <a:xfrm>
            <a:off x="409574" y="1567788"/>
            <a:ext cx="11384757" cy="4609175"/>
          </a:xfrm>
          <a:prstGeom prst="rect">
            <a:avLst/>
          </a:prstGeom>
        </p:spPr>
        <p:txBody>
          <a:bodyPr vert="horz" lIns="91440" tIns="45720" rIns="91440" bIns="4572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Rectangle 8">
            <a:extLst>
              <a:ext uri="{FF2B5EF4-FFF2-40B4-BE49-F238E27FC236}">
                <a16:creationId xmlns:a16="http://schemas.microsoft.com/office/drawing/2014/main" id="{34A4F012-8F29-4508-886D-7FB9A7905C03}"/>
              </a:ext>
            </a:extLst>
          </p:cNvPr>
          <p:cNvSpPr/>
          <p:nvPr userDrawn="1"/>
        </p:nvSpPr>
        <p:spPr>
          <a:xfrm>
            <a:off x="0" y="0"/>
            <a:ext cx="12192000" cy="914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0" name="Rectangle 9">
            <a:extLst>
              <a:ext uri="{FF2B5EF4-FFF2-40B4-BE49-F238E27FC236}">
                <a16:creationId xmlns:a16="http://schemas.microsoft.com/office/drawing/2014/main" id="{2F4C23C4-2097-419A-A911-0492FBE0C4A2}"/>
              </a:ext>
            </a:extLst>
          </p:cNvPr>
          <p:cNvSpPr/>
          <p:nvPr userDrawn="1"/>
        </p:nvSpPr>
        <p:spPr>
          <a:xfrm>
            <a:off x="531019" y="0"/>
            <a:ext cx="1828800" cy="914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pic>
        <p:nvPicPr>
          <p:cNvPr id="11" name="Picture 10">
            <a:extLst>
              <a:ext uri="{FF2B5EF4-FFF2-40B4-BE49-F238E27FC236}">
                <a16:creationId xmlns:a16="http://schemas.microsoft.com/office/drawing/2014/main" id="{62601004-43F9-4FF6-A405-60F6B3023556}"/>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10772224" y="6392128"/>
            <a:ext cx="1034808" cy="246221"/>
          </a:xfrm>
          <a:prstGeom prst="rect">
            <a:avLst/>
          </a:prstGeom>
        </p:spPr>
      </p:pic>
      <p:sp>
        <p:nvSpPr>
          <p:cNvPr id="5" name="TextBox 4">
            <a:extLst>
              <a:ext uri="{FF2B5EF4-FFF2-40B4-BE49-F238E27FC236}">
                <a16:creationId xmlns:a16="http://schemas.microsoft.com/office/drawing/2014/main" id="{89D3A90E-643B-4EE1-9D3E-801DD886727C}"/>
              </a:ext>
            </a:extLst>
          </p:cNvPr>
          <p:cNvSpPr txBox="1"/>
          <p:nvPr userDrawn="1"/>
        </p:nvSpPr>
        <p:spPr>
          <a:xfrm>
            <a:off x="409574" y="6438488"/>
            <a:ext cx="350065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A8F5A35-4872-45C0-A3DA-F89576046A61}" type="slidenum">
              <a:rPr kumimoji="0" lang="en-US" sz="1000" b="0" i="0" u="none" strike="noStrike" kern="1200" cap="none" spc="0" normalizeH="0" baseline="0" noProof="0" smtClean="0">
                <a:ln>
                  <a:noFill/>
                </a:ln>
                <a:solidFill>
                  <a:srgbClr val="FFFFFF">
                    <a:lumMod val="50000"/>
                  </a:srgbClr>
                </a:solidFill>
                <a:effectLst/>
                <a:uLnTx/>
                <a:uFillTx/>
                <a:latin typeface="Arial" panose="020B0604020202020204" pitchFamily="34" charset="0"/>
                <a:ea typeface="Open Sans Light" panose="020B0306030504020204" pitchFamily="34" charset="0"/>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r>
              <a:rPr kumimoji="0" lang="en-US" sz="1000" b="0" i="0" u="none" strike="noStrike" kern="1200" cap="none" spc="0" normalizeH="0" baseline="0" noProof="0">
                <a:ln>
                  <a:noFill/>
                </a:ln>
                <a:solidFill>
                  <a:srgbClr val="FFFFFF">
                    <a:lumMod val="50000"/>
                  </a:srgbClr>
                </a:solidFill>
                <a:effectLst/>
                <a:uLnTx/>
                <a:uFillTx/>
                <a:latin typeface="Arial" panose="020B0604020202020204" pitchFamily="34" charset="0"/>
                <a:ea typeface="Open Sans Light" panose="020B0306030504020204" pitchFamily="34" charset="0"/>
                <a:cs typeface="Arial" panose="020B0604020202020204" pitchFamily="34" charset="0"/>
              </a:rPr>
              <a:t>   |   Copyright © 2021 Access</a:t>
            </a:r>
          </a:p>
        </p:txBody>
      </p:sp>
    </p:spTree>
    <p:extLst>
      <p:ext uri="{BB962C8B-B14F-4D97-AF65-F5344CB8AC3E}">
        <p14:creationId xmlns:p14="http://schemas.microsoft.com/office/powerpoint/2010/main" val="2925847289"/>
      </p:ext>
    </p:extLst>
  </p:cSld>
  <p:clrMap bg1="lt1" tx1="dk1" bg2="lt2" tx2="dk2" accent1="accent1" accent2="accent2" accent3="accent3" accent4="accent4" accent5="accent5" accent6="accent6" hlink="hlink" folHlink="folHlink"/>
  <p:sldLayoutIdLst>
    <p:sldLayoutId id="2147483722" r:id="rId1"/>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Arial" panose="020B0604020202020204" pitchFamily="34" charset="0"/>
          <a:ea typeface="Open Sans" panose="020B0606030504020204" pitchFamily="34" charset="0"/>
          <a:cs typeface="Arial" panose="020B0604020202020204" pitchFamily="34" charset="0"/>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2"/>
          </a:solidFill>
          <a:latin typeface="Arial" panose="020B0604020202020204" pitchFamily="34" charset="0"/>
          <a:ea typeface="Open Sans" panose="020B08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Clr>
          <a:schemeClr val="accent2"/>
        </a:buClr>
        <a:buFontTx/>
        <a:buChar char="‒"/>
        <a:defRPr sz="2000" kern="1200">
          <a:solidFill>
            <a:schemeClr val="tx2"/>
          </a:solidFill>
          <a:latin typeface="Arial" panose="020B0604020202020204" pitchFamily="34" charset="0"/>
          <a:ea typeface="Open Sans" panose="020B08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Clr>
          <a:schemeClr val="accent2"/>
        </a:buClr>
        <a:buFont typeface="Arial" panose="020B0604020202020204" pitchFamily="34" charset="0"/>
        <a:buChar char="•"/>
        <a:defRPr sz="1800" kern="1200">
          <a:solidFill>
            <a:schemeClr val="tx2"/>
          </a:solidFill>
          <a:latin typeface="Arial" panose="020B0604020202020204" pitchFamily="34" charset="0"/>
          <a:ea typeface="Open Sans" panose="020B08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Clr>
          <a:schemeClr val="accent2"/>
        </a:buClr>
        <a:buFont typeface="Open Sans" panose="020B0606030504020204" pitchFamily="34" charset="0"/>
        <a:buChar char="–"/>
        <a:defRPr sz="1600" kern="1200">
          <a:solidFill>
            <a:schemeClr val="tx2"/>
          </a:solidFill>
          <a:latin typeface="Arial" panose="020B0604020202020204" pitchFamily="34" charset="0"/>
          <a:ea typeface="Open Sans" panose="020B08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Clr>
          <a:schemeClr val="accent2"/>
        </a:buClr>
        <a:buFont typeface="Arial" panose="020B0604020202020204" pitchFamily="34" charset="0"/>
        <a:buChar char="•"/>
        <a:defRPr sz="1600" kern="1200">
          <a:solidFill>
            <a:schemeClr val="tx2"/>
          </a:solidFill>
          <a:latin typeface="Arial" panose="020B0604020202020204" pitchFamily="34" charset="0"/>
          <a:ea typeface="Open Sans" panose="020B0806030504020204" pitchFamily="34" charset="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hyperlink" Target="https://learn.accesscorp.com/pandemic-records-playbook"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3.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A1803DC-7FAC-714E-A002-4FC7CC461EAF}"/>
              </a:ext>
            </a:extLst>
          </p:cNvPr>
          <p:cNvSpPr>
            <a:spLocks noGrp="1"/>
          </p:cNvSpPr>
          <p:nvPr>
            <p:ph type="ctrTitle"/>
          </p:nvPr>
        </p:nvSpPr>
        <p:spPr>
          <a:xfrm>
            <a:off x="499095" y="1866900"/>
            <a:ext cx="7933705" cy="2387600"/>
          </a:xfrm>
        </p:spPr>
        <p:txBody>
          <a:bodyPr>
            <a:normAutofit fontScale="90000"/>
          </a:bodyPr>
          <a:lstStyle/>
          <a:p>
            <a:pPr algn="l"/>
            <a:r>
              <a:rPr lang="en-US">
                <a:latin typeface="Arial"/>
                <a:cs typeface="Calibri Light"/>
              </a:rPr>
              <a:t>A Playbook for Responding to Pandemic-Related Records And Beyond</a:t>
            </a:r>
            <a:endParaRPr lang="en-US"/>
          </a:p>
        </p:txBody>
      </p:sp>
    </p:spTree>
    <p:extLst>
      <p:ext uri="{BB962C8B-B14F-4D97-AF65-F5344CB8AC3E}">
        <p14:creationId xmlns:p14="http://schemas.microsoft.com/office/powerpoint/2010/main" val="6927577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2">
            <a:extLst>
              <a:ext uri="{FF2B5EF4-FFF2-40B4-BE49-F238E27FC236}">
                <a16:creationId xmlns:a16="http://schemas.microsoft.com/office/drawing/2014/main" id="{2937B571-8BE8-42C9-96F4-83359E0A5DA0}"/>
              </a:ext>
            </a:extLst>
          </p:cNvPr>
          <p:cNvPicPr>
            <a:picLocks noChangeAspect="1"/>
          </p:cNvPicPr>
          <p:nvPr/>
        </p:nvPicPr>
        <p:blipFill>
          <a:blip r:embed="rId3"/>
          <a:srcRect/>
          <a:stretch/>
        </p:blipFill>
        <p:spPr>
          <a:xfrm>
            <a:off x="2524652" y="1905744"/>
            <a:ext cx="1919074" cy="1919074"/>
          </a:xfrm>
          <a:prstGeom prst="ellipse">
            <a:avLst/>
          </a:prstGeom>
          <a:solidFill>
            <a:srgbClr val="3F91A0"/>
          </a:solidFill>
          <a:ln w="76200">
            <a:solidFill>
              <a:schemeClr val="accent2"/>
            </a:solidFill>
          </a:ln>
        </p:spPr>
      </p:pic>
      <p:sp>
        <p:nvSpPr>
          <p:cNvPr id="5" name="Text Placeholder 37">
            <a:extLst>
              <a:ext uri="{FF2B5EF4-FFF2-40B4-BE49-F238E27FC236}">
                <a16:creationId xmlns:a16="http://schemas.microsoft.com/office/drawing/2014/main" id="{FD26652F-9BDB-41D6-BA02-46290369EA50}"/>
              </a:ext>
            </a:extLst>
          </p:cNvPr>
          <p:cNvSpPr txBox="1">
            <a:spLocks/>
          </p:cNvSpPr>
          <p:nvPr/>
        </p:nvSpPr>
        <p:spPr>
          <a:xfrm>
            <a:off x="1900032" y="4007259"/>
            <a:ext cx="3168314" cy="1562267"/>
          </a:xfrm>
          <a:prstGeom prst="rect">
            <a:avLst/>
          </a:prstGeom>
        </p:spPr>
        <p:txBody>
          <a:bodyPr vert="horz" wrap="none" lIns="91440" tIns="45720" rIns="91440" bIns="45720" rtlCol="0">
            <a:noAutofit/>
          </a:bodyPr>
          <a:lstStyle>
            <a:lvl1pPr marL="0" indent="0" algn="ctr" defTabSz="914400" rtl="0" eaLnBrk="1" latinLnBrk="0" hangingPunct="1">
              <a:lnSpc>
                <a:spcPct val="100000"/>
              </a:lnSpc>
              <a:spcBef>
                <a:spcPts val="0"/>
              </a:spcBef>
              <a:buClr>
                <a:schemeClr val="accent2"/>
              </a:buClr>
              <a:buFont typeface="Arial" panose="020B0604020202020204" pitchFamily="34" charset="0"/>
              <a:buNone/>
              <a:defRPr sz="2800" b="0" kern="1200" cap="all" baseline="0">
                <a:solidFill>
                  <a:schemeClr val="accent1"/>
                </a:solidFill>
                <a:latin typeface="Arial" panose="020B0604020202020204" pitchFamily="34" charset="0"/>
                <a:ea typeface="Open Sans" panose="020B0806030504020204" pitchFamily="34" charset="0"/>
                <a:cs typeface="Arial" panose="020B0604020202020204" pitchFamily="34" charset="0"/>
              </a:defRPr>
            </a:lvl1pPr>
            <a:lvl2pPr marL="457200" indent="0" algn="l" defTabSz="914400" rtl="0" eaLnBrk="1" latinLnBrk="0" hangingPunct="1">
              <a:lnSpc>
                <a:spcPct val="100000"/>
              </a:lnSpc>
              <a:spcBef>
                <a:spcPts val="500"/>
              </a:spcBef>
              <a:buClr>
                <a:schemeClr val="accent2"/>
              </a:buClr>
              <a:buFontTx/>
              <a:buNone/>
              <a:defRPr sz="2000" kern="1200">
                <a:solidFill>
                  <a:schemeClr val="tx2"/>
                </a:solidFill>
                <a:latin typeface="Arial" panose="020B0604020202020204" pitchFamily="34" charset="0"/>
                <a:ea typeface="Open Sans" panose="020B0806030504020204" pitchFamily="34" charset="0"/>
                <a:cs typeface="Arial" panose="020B0604020202020204" pitchFamily="34" charset="0"/>
              </a:defRPr>
            </a:lvl2pPr>
            <a:lvl3pPr marL="914400" indent="0" algn="l" defTabSz="914400" rtl="0" eaLnBrk="1" latinLnBrk="0" hangingPunct="1">
              <a:lnSpc>
                <a:spcPct val="100000"/>
              </a:lnSpc>
              <a:spcBef>
                <a:spcPts val="500"/>
              </a:spcBef>
              <a:buClr>
                <a:schemeClr val="accent2"/>
              </a:buClr>
              <a:buFont typeface="Arial" panose="020B0604020202020204" pitchFamily="34" charset="0"/>
              <a:buNone/>
              <a:defRPr sz="1800" kern="1200">
                <a:solidFill>
                  <a:schemeClr val="tx2"/>
                </a:solidFill>
                <a:latin typeface="Arial" panose="020B0604020202020204" pitchFamily="34" charset="0"/>
                <a:ea typeface="Open Sans" panose="020B0806030504020204" pitchFamily="34" charset="0"/>
                <a:cs typeface="Arial" panose="020B0604020202020204" pitchFamily="34" charset="0"/>
              </a:defRPr>
            </a:lvl3pPr>
            <a:lvl4pPr marL="1371600" indent="0" algn="l" defTabSz="914400" rtl="0" eaLnBrk="1" latinLnBrk="0" hangingPunct="1">
              <a:lnSpc>
                <a:spcPct val="100000"/>
              </a:lnSpc>
              <a:spcBef>
                <a:spcPts val="500"/>
              </a:spcBef>
              <a:buClr>
                <a:schemeClr val="accent2"/>
              </a:buClr>
              <a:buFont typeface="Open Sans" panose="020B0606030504020204" pitchFamily="34" charset="0"/>
              <a:buNone/>
              <a:defRPr sz="1600" kern="1200">
                <a:solidFill>
                  <a:schemeClr val="tx2"/>
                </a:solidFill>
                <a:latin typeface="Arial" panose="020B0604020202020204" pitchFamily="34" charset="0"/>
                <a:ea typeface="Open Sans" panose="020B0806030504020204" pitchFamily="34" charset="0"/>
                <a:cs typeface="Arial" panose="020B0604020202020204" pitchFamily="34" charset="0"/>
              </a:defRPr>
            </a:lvl4pPr>
            <a:lvl5pPr marL="1828800" indent="0" algn="l" defTabSz="914400" rtl="0" eaLnBrk="1" latinLnBrk="0" hangingPunct="1">
              <a:lnSpc>
                <a:spcPct val="100000"/>
              </a:lnSpc>
              <a:spcBef>
                <a:spcPts val="500"/>
              </a:spcBef>
              <a:buClr>
                <a:schemeClr val="accent2"/>
              </a:buClr>
              <a:buFont typeface="Arial" panose="020B0604020202020204" pitchFamily="34" charset="0"/>
              <a:buNone/>
              <a:defRPr sz="1600" kern="1200">
                <a:solidFill>
                  <a:schemeClr val="tx2"/>
                </a:solidFill>
                <a:latin typeface="Arial" panose="020B0604020202020204" pitchFamily="34" charset="0"/>
                <a:ea typeface="Open Sans" panose="020B0806030504020204" pitchFamily="34" charset="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cap="none">
                <a:solidFill>
                  <a:schemeClr val="tx1"/>
                </a:solidFill>
                <a:ea typeface="Open Sans" panose="020B0606030504020204" pitchFamily="34" charset="0"/>
              </a:rPr>
              <a:t>Susan Cisco, Ph.D.</a:t>
            </a:r>
            <a:r>
              <a:rPr lang="en-US">
                <a:solidFill>
                  <a:schemeClr val="tx1"/>
                </a:solidFill>
                <a:ea typeface="Open Sans" panose="020B0606030504020204" pitchFamily="34" charset="0"/>
              </a:rPr>
              <a:t>, CRM, FAI</a:t>
            </a:r>
          </a:p>
          <a:p>
            <a:r>
              <a:rPr lang="en-US" sz="2400">
                <a:solidFill>
                  <a:schemeClr val="tx1"/>
                </a:solidFill>
                <a:ea typeface="Open Sans" panose="020B0606030504020204" pitchFamily="34" charset="0"/>
              </a:rPr>
              <a:t>IG </a:t>
            </a:r>
            <a:r>
              <a:rPr lang="en-US" sz="2400" cap="none">
                <a:solidFill>
                  <a:schemeClr val="tx1"/>
                </a:solidFill>
                <a:ea typeface="Open Sans" panose="020B0606030504020204" pitchFamily="34" charset="0"/>
              </a:rPr>
              <a:t>Consultant</a:t>
            </a:r>
            <a:endParaRPr lang="en-US" sz="2400">
              <a:solidFill>
                <a:schemeClr val="tx1"/>
              </a:solidFill>
              <a:ea typeface="Open Sans" panose="020B0606030504020204" pitchFamily="34" charset="0"/>
            </a:endParaRPr>
          </a:p>
        </p:txBody>
      </p:sp>
      <p:pic>
        <p:nvPicPr>
          <p:cNvPr id="7" name="Picture Placeholder 3">
            <a:extLst>
              <a:ext uri="{FF2B5EF4-FFF2-40B4-BE49-F238E27FC236}">
                <a16:creationId xmlns:a16="http://schemas.microsoft.com/office/drawing/2014/main" id="{425A1031-483B-4482-BCFE-E1E3B8CD289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557483" y="1905161"/>
            <a:ext cx="1920240" cy="1920240"/>
          </a:xfrm>
          <a:prstGeom prst="ellipse">
            <a:avLst/>
          </a:prstGeom>
          <a:solidFill>
            <a:schemeClr val="bg2">
              <a:lumMod val="95000"/>
            </a:schemeClr>
          </a:solidFill>
          <a:ln w="76200">
            <a:solidFill>
              <a:schemeClr val="accent2"/>
            </a:solidFill>
          </a:ln>
        </p:spPr>
      </p:pic>
      <p:sp>
        <p:nvSpPr>
          <p:cNvPr id="8" name="Text Placeholder 35">
            <a:extLst>
              <a:ext uri="{FF2B5EF4-FFF2-40B4-BE49-F238E27FC236}">
                <a16:creationId xmlns:a16="http://schemas.microsoft.com/office/drawing/2014/main" id="{8162F604-D342-435B-B7DE-F7C9239003F5}"/>
              </a:ext>
            </a:extLst>
          </p:cNvPr>
          <p:cNvSpPr txBox="1">
            <a:spLocks/>
          </p:cNvSpPr>
          <p:nvPr/>
        </p:nvSpPr>
        <p:spPr>
          <a:xfrm>
            <a:off x="6170356" y="3995713"/>
            <a:ext cx="4694494" cy="89335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spcBef>
                <a:spcPts val="0"/>
              </a:spcBef>
              <a:buNone/>
            </a:pPr>
            <a:r>
              <a:rPr lang="en-US">
                <a:solidFill>
                  <a:schemeClr val="tx1"/>
                </a:solidFill>
                <a:latin typeface="Arial" panose="020B0604020202020204" pitchFamily="34" charset="0"/>
                <a:cs typeface="Arial" panose="020B0604020202020204" pitchFamily="34" charset="0"/>
              </a:rPr>
              <a:t>John Isaza, Esq., FAI</a:t>
            </a:r>
          </a:p>
          <a:p>
            <a:pPr marL="0" indent="0" algn="ctr">
              <a:lnSpc>
                <a:spcPct val="110000"/>
              </a:lnSpc>
              <a:spcBef>
                <a:spcPts val="0"/>
              </a:spcBef>
              <a:buNone/>
            </a:pPr>
            <a:r>
              <a:rPr lang="en-US" sz="2400">
                <a:solidFill>
                  <a:schemeClr val="tx1"/>
                </a:solidFill>
                <a:latin typeface="Arial" panose="020B0604020202020204" pitchFamily="34" charset="0"/>
                <a:cs typeface="Arial" panose="020B0604020202020204" pitchFamily="34" charset="0"/>
              </a:rPr>
              <a:t>VP of Information Governance</a:t>
            </a:r>
          </a:p>
        </p:txBody>
      </p:sp>
      <p:sp>
        <p:nvSpPr>
          <p:cNvPr id="3" name="Title 2">
            <a:extLst>
              <a:ext uri="{FF2B5EF4-FFF2-40B4-BE49-F238E27FC236}">
                <a16:creationId xmlns:a16="http://schemas.microsoft.com/office/drawing/2014/main" id="{A0155EF9-A635-4624-A857-0668B327EC65}"/>
              </a:ext>
            </a:extLst>
          </p:cNvPr>
          <p:cNvSpPr>
            <a:spLocks noGrp="1"/>
          </p:cNvSpPr>
          <p:nvPr>
            <p:ph type="title"/>
          </p:nvPr>
        </p:nvSpPr>
        <p:spPr/>
        <p:txBody>
          <a:bodyPr/>
          <a:lstStyle/>
          <a:p>
            <a:r>
              <a:rPr lang="en-US"/>
              <a:t>Speakers</a:t>
            </a:r>
          </a:p>
        </p:txBody>
      </p:sp>
    </p:spTree>
    <p:extLst>
      <p:ext uri="{BB962C8B-B14F-4D97-AF65-F5344CB8AC3E}">
        <p14:creationId xmlns:p14="http://schemas.microsoft.com/office/powerpoint/2010/main" val="36229626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DA152-09B6-456C-B666-EF209BCD15B2}"/>
              </a:ext>
            </a:extLst>
          </p:cNvPr>
          <p:cNvSpPr>
            <a:spLocks noGrp="1"/>
          </p:cNvSpPr>
          <p:nvPr>
            <p:ph type="title"/>
          </p:nvPr>
        </p:nvSpPr>
        <p:spPr/>
        <p:txBody>
          <a:bodyPr/>
          <a:lstStyle/>
          <a:p>
            <a:r>
              <a:rPr lang="en-US"/>
              <a:t>Agenda</a:t>
            </a:r>
          </a:p>
        </p:txBody>
      </p:sp>
      <p:sp>
        <p:nvSpPr>
          <p:cNvPr id="3" name="Content Placeholder 2">
            <a:extLst>
              <a:ext uri="{FF2B5EF4-FFF2-40B4-BE49-F238E27FC236}">
                <a16:creationId xmlns:a16="http://schemas.microsoft.com/office/drawing/2014/main" id="{D55D047F-A391-46B9-913B-C2A01A8B024C}"/>
              </a:ext>
            </a:extLst>
          </p:cNvPr>
          <p:cNvSpPr>
            <a:spLocks noGrp="1"/>
          </p:cNvSpPr>
          <p:nvPr>
            <p:ph type="body" idx="1"/>
          </p:nvPr>
        </p:nvSpPr>
        <p:spPr>
          <a:xfrm>
            <a:off x="5694745" y="1981199"/>
            <a:ext cx="6006296" cy="3623469"/>
          </a:xfrm>
        </p:spPr>
        <p:txBody>
          <a:bodyPr vert="horz" lIns="91440" tIns="45720" rIns="91440" bIns="45720" rtlCol="0" anchor="t">
            <a:normAutofit/>
          </a:bodyPr>
          <a:lstStyle/>
          <a:p>
            <a:r>
              <a:rPr lang="en-US" sz="2400">
                <a:latin typeface="Arial"/>
                <a:cs typeface="Arial"/>
              </a:rPr>
              <a:t>Why the Research Group was Formed</a:t>
            </a:r>
          </a:p>
          <a:p>
            <a:r>
              <a:rPr lang="en-US" sz="2400">
                <a:latin typeface="Arial"/>
                <a:cs typeface="Arial"/>
              </a:rPr>
              <a:t>Research Methodology and Findings</a:t>
            </a:r>
          </a:p>
          <a:p>
            <a:r>
              <a:rPr lang="en-US" sz="2400">
                <a:latin typeface="Arial"/>
                <a:cs typeface="Arial"/>
              </a:rPr>
              <a:t>Defining Retention Control Model</a:t>
            </a:r>
          </a:p>
          <a:p>
            <a:r>
              <a:rPr lang="en-US" sz="2400">
                <a:latin typeface="Arial"/>
                <a:cs typeface="Arial"/>
              </a:rPr>
              <a:t>Pandemic-Related Retention Schedule</a:t>
            </a:r>
          </a:p>
          <a:p>
            <a:r>
              <a:rPr lang="en-US" sz="2400">
                <a:latin typeface="Arial"/>
                <a:cs typeface="Arial"/>
              </a:rPr>
              <a:t>Using the Playbook</a:t>
            </a:r>
          </a:p>
          <a:p>
            <a:endParaRPr lang="en-US"/>
          </a:p>
        </p:txBody>
      </p:sp>
      <p:pic>
        <p:nvPicPr>
          <p:cNvPr id="4" name="Picture 3">
            <a:extLst>
              <a:ext uri="{FF2B5EF4-FFF2-40B4-BE49-F238E27FC236}">
                <a16:creationId xmlns:a16="http://schemas.microsoft.com/office/drawing/2014/main" id="{13223A5A-81D2-47D4-A1D0-D42B99A0D55B}"/>
              </a:ext>
            </a:extLst>
          </p:cNvPr>
          <p:cNvPicPr>
            <a:picLocks noChangeAspect="1"/>
          </p:cNvPicPr>
          <p:nvPr/>
        </p:nvPicPr>
        <p:blipFill>
          <a:blip r:embed="rId3"/>
          <a:stretch>
            <a:fillRect/>
          </a:stretch>
        </p:blipFill>
        <p:spPr>
          <a:xfrm>
            <a:off x="1674466" y="1151727"/>
            <a:ext cx="3499418" cy="4554546"/>
          </a:xfrm>
          <a:prstGeom prst="rect">
            <a:avLst/>
          </a:prstGeom>
          <a:ln>
            <a:solidFill>
              <a:schemeClr val="tx2"/>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968362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12A1D-0199-405A-B262-4D2F9AD4B340}"/>
              </a:ext>
            </a:extLst>
          </p:cNvPr>
          <p:cNvSpPr>
            <a:spLocks noGrp="1"/>
          </p:cNvSpPr>
          <p:nvPr>
            <p:ph type="title"/>
          </p:nvPr>
        </p:nvSpPr>
        <p:spPr/>
        <p:txBody>
          <a:bodyPr/>
          <a:lstStyle/>
          <a:p>
            <a:r>
              <a:rPr lang="en-US"/>
              <a:t>COVID-19 Records Research Group</a:t>
            </a:r>
          </a:p>
        </p:txBody>
      </p:sp>
      <p:sp>
        <p:nvSpPr>
          <p:cNvPr id="3" name="Content Placeholder 2">
            <a:extLst>
              <a:ext uri="{FF2B5EF4-FFF2-40B4-BE49-F238E27FC236}">
                <a16:creationId xmlns:a16="http://schemas.microsoft.com/office/drawing/2014/main" id="{C225792B-6422-44E9-B992-3F894D842FF5}"/>
              </a:ext>
            </a:extLst>
          </p:cNvPr>
          <p:cNvSpPr>
            <a:spLocks noGrp="1"/>
          </p:cNvSpPr>
          <p:nvPr>
            <p:ph type="body" idx="1"/>
          </p:nvPr>
        </p:nvSpPr>
        <p:spPr>
          <a:xfrm>
            <a:off x="838199" y="1401703"/>
            <a:ext cx="5990863" cy="3517538"/>
          </a:xfrm>
        </p:spPr>
        <p:txBody>
          <a:bodyPr>
            <a:normAutofit/>
          </a:bodyPr>
          <a:lstStyle/>
          <a:p>
            <a:r>
              <a:rPr lang="en-US" sz="2400"/>
              <a:t>Nine organizations representing eight industries</a:t>
            </a:r>
          </a:p>
          <a:p>
            <a:pPr lvl="1"/>
            <a:r>
              <a:rPr lang="en-US" sz="1800"/>
              <a:t>Air Transportation </a:t>
            </a:r>
          </a:p>
          <a:p>
            <a:pPr lvl="1"/>
            <a:r>
              <a:rPr lang="en-US" sz="1800"/>
              <a:t>Accounting, Auditing, and Bookkeeping Services </a:t>
            </a:r>
          </a:p>
          <a:p>
            <a:pPr lvl="1"/>
            <a:r>
              <a:rPr lang="en-US" sz="1800"/>
              <a:t>Chemicals and Allied Products </a:t>
            </a:r>
          </a:p>
          <a:p>
            <a:pPr lvl="1"/>
            <a:r>
              <a:rPr lang="en-US" sz="1800"/>
              <a:t>Food Manufacturing </a:t>
            </a:r>
          </a:p>
          <a:p>
            <a:pPr lvl="1"/>
            <a:r>
              <a:rPr lang="en-US" sz="1800"/>
              <a:t>National Commercial Bank </a:t>
            </a:r>
          </a:p>
          <a:p>
            <a:pPr lvl="1"/>
            <a:r>
              <a:rPr lang="en-US" sz="1800"/>
              <a:t>Petroleum, Petroleum Products </a:t>
            </a:r>
          </a:p>
          <a:p>
            <a:pPr lvl="1"/>
            <a:r>
              <a:rPr lang="en-US" sz="1800"/>
              <a:t>Petroleum Refining </a:t>
            </a:r>
          </a:p>
          <a:p>
            <a:pPr lvl="1"/>
            <a:r>
              <a:rPr lang="en-US" sz="1800"/>
              <a:t>Transmission, Electric Power </a:t>
            </a:r>
          </a:p>
        </p:txBody>
      </p:sp>
      <p:pic>
        <p:nvPicPr>
          <p:cNvPr id="4" name="Picture 3">
            <a:extLst>
              <a:ext uri="{FF2B5EF4-FFF2-40B4-BE49-F238E27FC236}">
                <a16:creationId xmlns:a16="http://schemas.microsoft.com/office/drawing/2014/main" id="{B8A1ADE1-D592-4A0A-96F9-0FBBC959FF36}"/>
              </a:ext>
            </a:extLst>
          </p:cNvPr>
          <p:cNvPicPr>
            <a:picLocks noChangeAspect="1"/>
          </p:cNvPicPr>
          <p:nvPr/>
        </p:nvPicPr>
        <p:blipFill>
          <a:blip r:embed="rId3"/>
          <a:stretch>
            <a:fillRect/>
          </a:stretch>
        </p:blipFill>
        <p:spPr>
          <a:xfrm>
            <a:off x="6438900" y="1356774"/>
            <a:ext cx="5753100" cy="3990975"/>
          </a:xfrm>
          <a:prstGeom prst="rect">
            <a:avLst/>
          </a:prstGeom>
        </p:spPr>
      </p:pic>
      <p:sp>
        <p:nvSpPr>
          <p:cNvPr id="5" name="Text Placeholder 12">
            <a:extLst>
              <a:ext uri="{FF2B5EF4-FFF2-40B4-BE49-F238E27FC236}">
                <a16:creationId xmlns:a16="http://schemas.microsoft.com/office/drawing/2014/main" id="{D0A0979E-8230-4411-8DEE-360D64587A24}"/>
              </a:ext>
            </a:extLst>
          </p:cNvPr>
          <p:cNvSpPr txBox="1">
            <a:spLocks/>
          </p:cNvSpPr>
          <p:nvPr/>
        </p:nvSpPr>
        <p:spPr>
          <a:xfrm>
            <a:off x="838199" y="4974667"/>
            <a:ext cx="6854766" cy="111116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US" sz="2400">
                <a:solidFill>
                  <a:schemeClr val="tx1"/>
                </a:solidFill>
                <a:latin typeface="Arial" panose="020B0604020202020204" pitchFamily="34" charset="0"/>
                <a:ea typeface="+mn-ea"/>
                <a:cs typeface="Arial" panose="020B0604020202020204" pitchFamily="34" charset="0"/>
              </a:rPr>
              <a:t>Also participating were attorneys, John Isaza, FAI, and Omero </a:t>
            </a:r>
            <a:r>
              <a:rPr lang="en-US" sz="2400" err="1">
                <a:solidFill>
                  <a:schemeClr val="tx1"/>
                </a:solidFill>
                <a:latin typeface="Arial" panose="020B0604020202020204" pitchFamily="34" charset="0"/>
                <a:ea typeface="+mn-ea"/>
                <a:cs typeface="Arial" panose="020B0604020202020204" pitchFamily="34" charset="0"/>
              </a:rPr>
              <a:t>Bañuelos</a:t>
            </a:r>
            <a:r>
              <a:rPr lang="en-US" sz="2400">
                <a:solidFill>
                  <a:schemeClr val="tx1"/>
                </a:solidFill>
                <a:latin typeface="Arial" panose="020B0604020202020204" pitchFamily="34" charset="0"/>
                <a:ea typeface="+mn-ea"/>
                <a:cs typeface="Arial" panose="020B0604020202020204" pitchFamily="34" charset="0"/>
              </a:rPr>
              <a:t>; Dr. Susan Cisco, CRM, FAI</a:t>
            </a:r>
            <a:endParaRPr lang="en-US">
              <a:solidFill>
                <a:schemeClr val="tx1"/>
              </a:solidFill>
            </a:endParaRPr>
          </a:p>
        </p:txBody>
      </p:sp>
    </p:spTree>
    <p:extLst>
      <p:ext uri="{BB962C8B-B14F-4D97-AF65-F5344CB8AC3E}">
        <p14:creationId xmlns:p14="http://schemas.microsoft.com/office/powerpoint/2010/main" val="11460464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9B9F8-12C8-4C3F-B33F-8972E06455FC}"/>
              </a:ext>
            </a:extLst>
          </p:cNvPr>
          <p:cNvSpPr>
            <a:spLocks noGrp="1"/>
          </p:cNvSpPr>
          <p:nvPr>
            <p:ph type="title"/>
          </p:nvPr>
        </p:nvSpPr>
        <p:spPr/>
        <p:txBody>
          <a:bodyPr/>
          <a:lstStyle/>
          <a:p>
            <a:r>
              <a:rPr lang="en-US"/>
              <a:t>Research Methodology</a:t>
            </a:r>
          </a:p>
        </p:txBody>
      </p:sp>
      <p:sp>
        <p:nvSpPr>
          <p:cNvPr id="12" name="Rectangle 11">
            <a:extLst>
              <a:ext uri="{FF2B5EF4-FFF2-40B4-BE49-F238E27FC236}">
                <a16:creationId xmlns:a16="http://schemas.microsoft.com/office/drawing/2014/main" id="{97DD9870-A69D-4955-B61E-66EE0E8A897C}"/>
              </a:ext>
            </a:extLst>
          </p:cNvPr>
          <p:cNvSpPr/>
          <p:nvPr/>
        </p:nvSpPr>
        <p:spPr>
          <a:xfrm>
            <a:off x="2562655" y="3586437"/>
            <a:ext cx="3090487" cy="461665"/>
          </a:xfrm>
          <a:prstGeom prst="rect">
            <a:avLst/>
          </a:prstGeom>
        </p:spPr>
        <p:txBody>
          <a:bodyPr wrap="square">
            <a:spAutoFit/>
          </a:bodyPr>
          <a:lstStyle/>
          <a:p>
            <a:pPr algn="ctr"/>
            <a:r>
              <a:rPr lang="en-US" sz="2400" b="1">
                <a:solidFill>
                  <a:schemeClr val="accent2"/>
                </a:solidFill>
                <a:latin typeface="Arial" panose="020B0604020202020204" pitchFamily="34" charset="0"/>
                <a:cs typeface="Arial" panose="020B0604020202020204" pitchFamily="34" charset="0"/>
              </a:rPr>
              <a:t>Proposed 25</a:t>
            </a:r>
          </a:p>
        </p:txBody>
      </p:sp>
      <p:sp>
        <p:nvSpPr>
          <p:cNvPr id="13" name="Rectangle 12">
            <a:extLst>
              <a:ext uri="{FF2B5EF4-FFF2-40B4-BE49-F238E27FC236}">
                <a16:creationId xmlns:a16="http://schemas.microsoft.com/office/drawing/2014/main" id="{C622D667-1A47-4AC7-8BEF-D92D1204ABF8}"/>
              </a:ext>
            </a:extLst>
          </p:cNvPr>
          <p:cNvSpPr/>
          <p:nvPr/>
        </p:nvSpPr>
        <p:spPr>
          <a:xfrm>
            <a:off x="6746075" y="3607219"/>
            <a:ext cx="2981540" cy="461665"/>
          </a:xfrm>
          <a:prstGeom prst="rect">
            <a:avLst/>
          </a:prstGeom>
        </p:spPr>
        <p:txBody>
          <a:bodyPr wrap="square">
            <a:spAutoFit/>
          </a:bodyPr>
          <a:lstStyle/>
          <a:p>
            <a:pPr marL="0" lvl="1" indent="0" algn="ctr">
              <a:spcBef>
                <a:spcPts val="1000"/>
              </a:spcBef>
              <a:buNone/>
            </a:pPr>
            <a:r>
              <a:rPr lang="en-US" sz="2400" b="1">
                <a:latin typeface="Arial" panose="020B0604020202020204" pitchFamily="34" charset="0"/>
                <a:cs typeface="Arial" panose="020B0604020202020204" pitchFamily="34" charset="0"/>
              </a:rPr>
              <a:t>Expanded to 41</a:t>
            </a:r>
          </a:p>
        </p:txBody>
      </p:sp>
      <p:sp>
        <p:nvSpPr>
          <p:cNvPr id="15" name="Freeform 13">
            <a:extLst>
              <a:ext uri="{FF2B5EF4-FFF2-40B4-BE49-F238E27FC236}">
                <a16:creationId xmlns:a16="http://schemas.microsoft.com/office/drawing/2014/main" id="{69D001C8-0B11-4827-B282-9417B296698F}"/>
              </a:ext>
            </a:extLst>
          </p:cNvPr>
          <p:cNvSpPr>
            <a:spLocks/>
          </p:cNvSpPr>
          <p:nvPr/>
        </p:nvSpPr>
        <p:spPr bwMode="auto">
          <a:xfrm>
            <a:off x="2146838" y="2175425"/>
            <a:ext cx="4188832" cy="2764539"/>
          </a:xfrm>
          <a:custGeom>
            <a:avLst/>
            <a:gdLst>
              <a:gd name="T0" fmla="*/ 10601 w 10684"/>
              <a:gd name="T1" fmla="*/ 3679 h 10248"/>
              <a:gd name="T2" fmla="*/ 10563 w 10684"/>
              <a:gd name="T3" fmla="*/ 3326 h 10248"/>
              <a:gd name="T4" fmla="*/ 10392 w 10684"/>
              <a:gd name="T5" fmla="*/ 1703 h 10248"/>
              <a:gd name="T6" fmla="*/ 9764 w 10684"/>
              <a:gd name="T7" fmla="*/ 498 h 10248"/>
              <a:gd name="T8" fmla="*/ 8500 w 10684"/>
              <a:gd name="T9" fmla="*/ 0 h 10248"/>
              <a:gd name="T10" fmla="*/ 1747 w 10684"/>
              <a:gd name="T11" fmla="*/ 0 h 10248"/>
              <a:gd name="T12" fmla="*/ 513 w 10684"/>
              <a:gd name="T13" fmla="*/ 513 h 10248"/>
              <a:gd name="T14" fmla="*/ 0 w 10684"/>
              <a:gd name="T15" fmla="*/ 1748 h 10248"/>
              <a:gd name="T16" fmla="*/ 0 w 10684"/>
              <a:gd name="T17" fmla="*/ 8500 h 10248"/>
              <a:gd name="T18" fmla="*/ 513 w 10684"/>
              <a:gd name="T19" fmla="*/ 9735 h 10248"/>
              <a:gd name="T20" fmla="*/ 1747 w 10684"/>
              <a:gd name="T21" fmla="*/ 10248 h 10248"/>
              <a:gd name="T22" fmla="*/ 9522 w 10684"/>
              <a:gd name="T23" fmla="*/ 10248 h 10248"/>
              <a:gd name="T24" fmla="*/ 9871 w 10684"/>
              <a:gd name="T25" fmla="*/ 9898 h 10248"/>
              <a:gd name="T26" fmla="*/ 9522 w 10684"/>
              <a:gd name="T27" fmla="*/ 9549 h 10248"/>
              <a:gd name="T28" fmla="*/ 1747 w 10684"/>
              <a:gd name="T29" fmla="*/ 9549 h 10248"/>
              <a:gd name="T30" fmla="*/ 699 w 10684"/>
              <a:gd name="T31" fmla="*/ 8500 h 10248"/>
              <a:gd name="T32" fmla="*/ 699 w 10684"/>
              <a:gd name="T33" fmla="*/ 1748 h 10248"/>
              <a:gd name="T34" fmla="*/ 1747 w 10684"/>
              <a:gd name="T35" fmla="*/ 699 h 10248"/>
              <a:gd name="T36" fmla="*/ 8500 w 10684"/>
              <a:gd name="T37" fmla="*/ 699 h 10248"/>
              <a:gd name="T38" fmla="*/ 9697 w 10684"/>
              <a:gd name="T39" fmla="*/ 1777 h 10248"/>
              <a:gd name="T40" fmla="*/ 9861 w 10684"/>
              <a:gd name="T41" fmla="*/ 3326 h 10248"/>
              <a:gd name="T42" fmla="*/ 9906 w 10684"/>
              <a:gd name="T43" fmla="*/ 3753 h 10248"/>
              <a:gd name="T44" fmla="*/ 9981 w 10684"/>
              <a:gd name="T45" fmla="*/ 4463 h 10248"/>
              <a:gd name="T46" fmla="*/ 10684 w 10684"/>
              <a:gd name="T47" fmla="*/ 4463 h 10248"/>
              <a:gd name="T48" fmla="*/ 10601 w 10684"/>
              <a:gd name="T49" fmla="*/ 3679 h 10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84" h="10248">
                <a:moveTo>
                  <a:pt x="10601" y="3679"/>
                </a:moveTo>
                <a:cubicBezTo>
                  <a:pt x="10563" y="3326"/>
                  <a:pt x="10563" y="3326"/>
                  <a:pt x="10563" y="3326"/>
                </a:cubicBezTo>
                <a:cubicBezTo>
                  <a:pt x="10392" y="1703"/>
                  <a:pt x="10392" y="1703"/>
                  <a:pt x="10392" y="1703"/>
                </a:cubicBezTo>
                <a:cubicBezTo>
                  <a:pt x="10344" y="1247"/>
                  <a:pt x="10121" y="819"/>
                  <a:pt x="9764" y="498"/>
                </a:cubicBezTo>
                <a:cubicBezTo>
                  <a:pt x="9407" y="177"/>
                  <a:pt x="8958" y="0"/>
                  <a:pt x="8500" y="0"/>
                </a:cubicBezTo>
                <a:cubicBezTo>
                  <a:pt x="1747" y="0"/>
                  <a:pt x="1747" y="0"/>
                  <a:pt x="1747" y="0"/>
                </a:cubicBezTo>
                <a:cubicBezTo>
                  <a:pt x="1282" y="0"/>
                  <a:pt x="843" y="182"/>
                  <a:pt x="513" y="513"/>
                </a:cubicBezTo>
                <a:cubicBezTo>
                  <a:pt x="182" y="844"/>
                  <a:pt x="0" y="1282"/>
                  <a:pt x="0" y="1748"/>
                </a:cubicBezTo>
                <a:cubicBezTo>
                  <a:pt x="0" y="8500"/>
                  <a:pt x="0" y="8500"/>
                  <a:pt x="0" y="8500"/>
                </a:cubicBezTo>
                <a:cubicBezTo>
                  <a:pt x="0" y="8965"/>
                  <a:pt x="182" y="9404"/>
                  <a:pt x="513" y="9735"/>
                </a:cubicBezTo>
                <a:cubicBezTo>
                  <a:pt x="843" y="10066"/>
                  <a:pt x="1282" y="10248"/>
                  <a:pt x="1747" y="10248"/>
                </a:cubicBezTo>
                <a:cubicBezTo>
                  <a:pt x="9522" y="10248"/>
                  <a:pt x="9522" y="10248"/>
                  <a:pt x="9522" y="10248"/>
                </a:cubicBezTo>
                <a:cubicBezTo>
                  <a:pt x="9715" y="10248"/>
                  <a:pt x="9871" y="10091"/>
                  <a:pt x="9871" y="9898"/>
                </a:cubicBezTo>
                <a:cubicBezTo>
                  <a:pt x="9871" y="9705"/>
                  <a:pt x="9715" y="9549"/>
                  <a:pt x="9522" y="9549"/>
                </a:cubicBezTo>
                <a:cubicBezTo>
                  <a:pt x="1747" y="9549"/>
                  <a:pt x="1747" y="9549"/>
                  <a:pt x="1747" y="9549"/>
                </a:cubicBezTo>
                <a:cubicBezTo>
                  <a:pt x="1169" y="9549"/>
                  <a:pt x="699" y="9078"/>
                  <a:pt x="699" y="8500"/>
                </a:cubicBezTo>
                <a:cubicBezTo>
                  <a:pt x="699" y="1748"/>
                  <a:pt x="699" y="1748"/>
                  <a:pt x="699" y="1748"/>
                </a:cubicBezTo>
                <a:cubicBezTo>
                  <a:pt x="699" y="1169"/>
                  <a:pt x="1169" y="699"/>
                  <a:pt x="1747" y="699"/>
                </a:cubicBezTo>
                <a:cubicBezTo>
                  <a:pt x="8500" y="699"/>
                  <a:pt x="8500" y="699"/>
                  <a:pt x="8500" y="699"/>
                </a:cubicBezTo>
                <a:cubicBezTo>
                  <a:pt x="9087" y="699"/>
                  <a:pt x="9635" y="1193"/>
                  <a:pt x="9697" y="1777"/>
                </a:cubicBezTo>
                <a:cubicBezTo>
                  <a:pt x="9861" y="3326"/>
                  <a:pt x="9861" y="3326"/>
                  <a:pt x="9861" y="3326"/>
                </a:cubicBezTo>
                <a:cubicBezTo>
                  <a:pt x="9906" y="3753"/>
                  <a:pt x="9906" y="3753"/>
                  <a:pt x="9906" y="3753"/>
                </a:cubicBezTo>
                <a:cubicBezTo>
                  <a:pt x="9932" y="4006"/>
                  <a:pt x="9958" y="4250"/>
                  <a:pt x="9981" y="4463"/>
                </a:cubicBezTo>
                <a:cubicBezTo>
                  <a:pt x="10684" y="4463"/>
                  <a:pt x="10684" y="4463"/>
                  <a:pt x="10684" y="4463"/>
                </a:cubicBezTo>
                <a:cubicBezTo>
                  <a:pt x="10661" y="4247"/>
                  <a:pt x="10633" y="3982"/>
                  <a:pt x="10601" y="3679"/>
                </a:cubicBezTo>
                <a:close/>
              </a:path>
            </a:pathLst>
          </a:custGeom>
          <a:solidFill>
            <a:schemeClr val="tx1">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6">
            <a:extLst>
              <a:ext uri="{FF2B5EF4-FFF2-40B4-BE49-F238E27FC236}">
                <a16:creationId xmlns:a16="http://schemas.microsoft.com/office/drawing/2014/main" id="{EC0CC771-DB5E-4CF0-9714-7F8D05CA9E50}"/>
              </a:ext>
            </a:extLst>
          </p:cNvPr>
          <p:cNvSpPr>
            <a:spLocks/>
          </p:cNvSpPr>
          <p:nvPr/>
        </p:nvSpPr>
        <p:spPr bwMode="auto">
          <a:xfrm>
            <a:off x="6115988" y="2175425"/>
            <a:ext cx="4181403" cy="2764539"/>
          </a:xfrm>
          <a:custGeom>
            <a:avLst/>
            <a:gdLst>
              <a:gd name="T0" fmla="*/ 10153 w 10666"/>
              <a:gd name="T1" fmla="*/ 513 h 10248"/>
              <a:gd name="T2" fmla="*/ 8919 w 10666"/>
              <a:gd name="T3" fmla="*/ 0 h 10248"/>
              <a:gd name="T4" fmla="*/ 1117 w 10666"/>
              <a:gd name="T5" fmla="*/ 0 h 10248"/>
              <a:gd name="T6" fmla="*/ 768 w 10666"/>
              <a:gd name="T7" fmla="*/ 350 h 10248"/>
              <a:gd name="T8" fmla="*/ 1117 w 10666"/>
              <a:gd name="T9" fmla="*/ 699 h 10248"/>
              <a:gd name="T10" fmla="*/ 8919 w 10666"/>
              <a:gd name="T11" fmla="*/ 699 h 10248"/>
              <a:gd name="T12" fmla="*/ 9967 w 10666"/>
              <a:gd name="T13" fmla="*/ 1748 h 10248"/>
              <a:gd name="T14" fmla="*/ 9967 w 10666"/>
              <a:gd name="T15" fmla="*/ 8500 h 10248"/>
              <a:gd name="T16" fmla="*/ 8919 w 10666"/>
              <a:gd name="T17" fmla="*/ 9549 h 10248"/>
              <a:gd name="T18" fmla="*/ 2166 w 10666"/>
              <a:gd name="T19" fmla="*/ 9549 h 10248"/>
              <a:gd name="T20" fmla="*/ 975 w 10666"/>
              <a:gd name="T21" fmla="*/ 8472 h 10248"/>
              <a:gd name="T22" fmla="*/ 818 w 10666"/>
              <a:gd name="T23" fmla="*/ 6922 h 10248"/>
              <a:gd name="T24" fmla="*/ 703 w 10666"/>
              <a:gd name="T25" fmla="*/ 5785 h 10248"/>
              <a:gd name="T26" fmla="*/ 0 w 10666"/>
              <a:gd name="T27" fmla="*/ 5785 h 10248"/>
              <a:gd name="T28" fmla="*/ 115 w 10666"/>
              <a:gd name="T29" fmla="*/ 6922 h 10248"/>
              <a:gd name="T30" fmla="*/ 279 w 10666"/>
              <a:gd name="T31" fmla="*/ 8543 h 10248"/>
              <a:gd name="T32" fmla="*/ 903 w 10666"/>
              <a:gd name="T33" fmla="*/ 9749 h 10248"/>
              <a:gd name="T34" fmla="*/ 2166 w 10666"/>
              <a:gd name="T35" fmla="*/ 10248 h 10248"/>
              <a:gd name="T36" fmla="*/ 8919 w 10666"/>
              <a:gd name="T37" fmla="*/ 10248 h 10248"/>
              <a:gd name="T38" fmla="*/ 10153 w 10666"/>
              <a:gd name="T39" fmla="*/ 9735 h 10248"/>
              <a:gd name="T40" fmla="*/ 10666 w 10666"/>
              <a:gd name="T41" fmla="*/ 8500 h 10248"/>
              <a:gd name="T42" fmla="*/ 10666 w 10666"/>
              <a:gd name="T43" fmla="*/ 1748 h 10248"/>
              <a:gd name="T44" fmla="*/ 10153 w 10666"/>
              <a:gd name="T45" fmla="*/ 513 h 10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666" h="10248">
                <a:moveTo>
                  <a:pt x="10153" y="513"/>
                </a:moveTo>
                <a:cubicBezTo>
                  <a:pt x="9822" y="182"/>
                  <a:pt x="9384" y="0"/>
                  <a:pt x="8919" y="0"/>
                </a:cubicBezTo>
                <a:cubicBezTo>
                  <a:pt x="1117" y="0"/>
                  <a:pt x="1117" y="0"/>
                  <a:pt x="1117" y="0"/>
                </a:cubicBezTo>
                <a:cubicBezTo>
                  <a:pt x="924" y="0"/>
                  <a:pt x="768" y="157"/>
                  <a:pt x="768" y="350"/>
                </a:cubicBezTo>
                <a:cubicBezTo>
                  <a:pt x="768" y="543"/>
                  <a:pt x="924" y="699"/>
                  <a:pt x="1117" y="699"/>
                </a:cubicBezTo>
                <a:cubicBezTo>
                  <a:pt x="8919" y="699"/>
                  <a:pt x="8919" y="699"/>
                  <a:pt x="8919" y="699"/>
                </a:cubicBezTo>
                <a:cubicBezTo>
                  <a:pt x="9497" y="699"/>
                  <a:pt x="9967" y="1169"/>
                  <a:pt x="9967" y="1748"/>
                </a:cubicBezTo>
                <a:cubicBezTo>
                  <a:pt x="9967" y="8500"/>
                  <a:pt x="9967" y="8500"/>
                  <a:pt x="9967" y="8500"/>
                </a:cubicBezTo>
                <a:cubicBezTo>
                  <a:pt x="9967" y="9078"/>
                  <a:pt x="9497" y="9549"/>
                  <a:pt x="8919" y="9549"/>
                </a:cubicBezTo>
                <a:cubicBezTo>
                  <a:pt x="2166" y="9549"/>
                  <a:pt x="2166" y="9549"/>
                  <a:pt x="2166" y="9549"/>
                </a:cubicBezTo>
                <a:cubicBezTo>
                  <a:pt x="1580" y="9549"/>
                  <a:pt x="1034" y="9056"/>
                  <a:pt x="975" y="8472"/>
                </a:cubicBezTo>
                <a:cubicBezTo>
                  <a:pt x="818" y="6922"/>
                  <a:pt x="818" y="6922"/>
                  <a:pt x="818" y="6922"/>
                </a:cubicBezTo>
                <a:cubicBezTo>
                  <a:pt x="703" y="5785"/>
                  <a:pt x="703" y="5785"/>
                  <a:pt x="703" y="5785"/>
                </a:cubicBezTo>
                <a:cubicBezTo>
                  <a:pt x="0" y="5785"/>
                  <a:pt x="0" y="5785"/>
                  <a:pt x="0" y="5785"/>
                </a:cubicBezTo>
                <a:cubicBezTo>
                  <a:pt x="115" y="6922"/>
                  <a:pt x="115" y="6922"/>
                  <a:pt x="115" y="6922"/>
                </a:cubicBezTo>
                <a:cubicBezTo>
                  <a:pt x="279" y="8543"/>
                  <a:pt x="279" y="8543"/>
                  <a:pt x="279" y="8543"/>
                </a:cubicBezTo>
                <a:cubicBezTo>
                  <a:pt x="326" y="8999"/>
                  <a:pt x="547" y="9427"/>
                  <a:pt x="903" y="9749"/>
                </a:cubicBezTo>
                <a:cubicBezTo>
                  <a:pt x="1259" y="10071"/>
                  <a:pt x="1707" y="10248"/>
                  <a:pt x="2166" y="10248"/>
                </a:cubicBezTo>
                <a:cubicBezTo>
                  <a:pt x="8919" y="10248"/>
                  <a:pt x="8919" y="10248"/>
                  <a:pt x="8919" y="10248"/>
                </a:cubicBezTo>
                <a:cubicBezTo>
                  <a:pt x="9384" y="10248"/>
                  <a:pt x="9822" y="10066"/>
                  <a:pt x="10153" y="9735"/>
                </a:cubicBezTo>
                <a:cubicBezTo>
                  <a:pt x="10484" y="9404"/>
                  <a:pt x="10666" y="8965"/>
                  <a:pt x="10666" y="8500"/>
                </a:cubicBezTo>
                <a:cubicBezTo>
                  <a:pt x="10666" y="1748"/>
                  <a:pt x="10666" y="1748"/>
                  <a:pt x="10666" y="1748"/>
                </a:cubicBezTo>
                <a:cubicBezTo>
                  <a:pt x="10666" y="1282"/>
                  <a:pt x="10484" y="844"/>
                  <a:pt x="10153" y="513"/>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9">
            <a:extLst>
              <a:ext uri="{FF2B5EF4-FFF2-40B4-BE49-F238E27FC236}">
                <a16:creationId xmlns:a16="http://schemas.microsoft.com/office/drawing/2014/main" id="{E5900488-3BDA-43D2-8608-3643C73A0281}"/>
              </a:ext>
            </a:extLst>
          </p:cNvPr>
          <p:cNvSpPr>
            <a:spLocks noEditPoints="1"/>
          </p:cNvSpPr>
          <p:nvPr/>
        </p:nvSpPr>
        <p:spPr bwMode="auto">
          <a:xfrm>
            <a:off x="3943981" y="2859697"/>
            <a:ext cx="594545" cy="424922"/>
          </a:xfrm>
          <a:custGeom>
            <a:avLst/>
            <a:gdLst>
              <a:gd name="T0" fmla="*/ 808 w 878"/>
              <a:gd name="T1" fmla="*/ 377 h 810"/>
              <a:gd name="T2" fmla="*/ 769 w 878"/>
              <a:gd name="T3" fmla="*/ 237 h 810"/>
              <a:gd name="T4" fmla="*/ 312 w 878"/>
              <a:gd name="T5" fmla="*/ 203 h 810"/>
              <a:gd name="T6" fmla="*/ 239 w 878"/>
              <a:gd name="T7" fmla="*/ 0 h 810"/>
              <a:gd name="T8" fmla="*/ 168 w 878"/>
              <a:gd name="T9" fmla="*/ 203 h 810"/>
              <a:gd name="T10" fmla="*/ 62 w 878"/>
              <a:gd name="T11" fmla="*/ 237 h 810"/>
              <a:gd name="T12" fmla="*/ 24 w 878"/>
              <a:gd name="T13" fmla="*/ 430 h 810"/>
              <a:gd name="T14" fmla="*/ 0 w 878"/>
              <a:gd name="T15" fmla="*/ 466 h 810"/>
              <a:gd name="T16" fmla="*/ 80 w 878"/>
              <a:gd name="T17" fmla="*/ 810 h 810"/>
              <a:gd name="T18" fmla="*/ 825 w 878"/>
              <a:gd name="T19" fmla="*/ 772 h 810"/>
              <a:gd name="T20" fmla="*/ 878 w 878"/>
              <a:gd name="T21" fmla="*/ 417 h 810"/>
              <a:gd name="T22" fmla="*/ 279 w 878"/>
              <a:gd name="T23" fmla="*/ 169 h 810"/>
              <a:gd name="T24" fmla="*/ 202 w 878"/>
              <a:gd name="T25" fmla="*/ 493 h 810"/>
              <a:gd name="T26" fmla="*/ 139 w 878"/>
              <a:gd name="T27" fmla="*/ 169 h 810"/>
              <a:gd name="T28" fmla="*/ 239 w 878"/>
              <a:gd name="T29" fmla="*/ 51 h 810"/>
              <a:gd name="T30" fmla="*/ 279 w 878"/>
              <a:gd name="T31" fmla="*/ 169 h 810"/>
              <a:gd name="T32" fmla="*/ 714 w 878"/>
              <a:gd name="T33" fmla="*/ 377 h 810"/>
              <a:gd name="T34" fmla="*/ 312 w 878"/>
              <a:gd name="T35" fmla="*/ 331 h 810"/>
              <a:gd name="T36" fmla="*/ 769 w 878"/>
              <a:gd name="T37" fmla="*/ 270 h 810"/>
              <a:gd name="T38" fmla="*/ 774 w 878"/>
              <a:gd name="T39" fmla="*/ 377 h 810"/>
              <a:gd name="T40" fmla="*/ 791 w 878"/>
              <a:gd name="T41" fmla="*/ 771 h 810"/>
              <a:gd name="T42" fmla="*/ 80 w 878"/>
              <a:gd name="T43" fmla="*/ 776 h 810"/>
              <a:gd name="T44" fmla="*/ 75 w 878"/>
              <a:gd name="T45" fmla="*/ 771 h 810"/>
              <a:gd name="T46" fmla="*/ 39 w 878"/>
              <a:gd name="T47" fmla="*/ 463 h 810"/>
              <a:gd name="T48" fmla="*/ 168 w 878"/>
              <a:gd name="T49" fmla="*/ 529 h 810"/>
              <a:gd name="T50" fmla="*/ 312 w 878"/>
              <a:gd name="T51" fmla="*/ 463 h 810"/>
              <a:gd name="T52" fmla="*/ 491 w 878"/>
              <a:gd name="T53" fmla="*/ 412 h 810"/>
              <a:gd name="T54" fmla="*/ 844 w 878"/>
              <a:gd name="T55" fmla="*/ 417 h 810"/>
              <a:gd name="T56" fmla="*/ 312 w 878"/>
              <a:gd name="T57" fmla="*/ 427 h 810"/>
              <a:gd name="T58" fmla="*/ 680 w 878"/>
              <a:gd name="T59" fmla="*/ 366 h 810"/>
              <a:gd name="T60" fmla="*/ 472 w 878"/>
              <a:gd name="T61" fmla="*/ 377 h 810"/>
              <a:gd name="T62" fmla="*/ 312 w 878"/>
              <a:gd name="T63" fmla="*/ 427 h 810"/>
              <a:gd name="T64" fmla="*/ 168 w 878"/>
              <a:gd name="T65" fmla="*/ 427 h 810"/>
              <a:gd name="T66" fmla="*/ 149 w 878"/>
              <a:gd name="T67" fmla="*/ 365 h 810"/>
              <a:gd name="T68" fmla="*/ 168 w 878"/>
              <a:gd name="T69" fmla="*/ 331 h 810"/>
              <a:gd name="T70" fmla="*/ 117 w 878"/>
              <a:gd name="T71" fmla="*/ 427 h 810"/>
              <a:gd name="T72" fmla="*/ 57 w 878"/>
              <a:gd name="T73" fmla="*/ 275 h 810"/>
              <a:gd name="T74" fmla="*/ 168 w 878"/>
              <a:gd name="T75" fmla="*/ 270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78" h="810">
                <a:moveTo>
                  <a:pt x="840" y="377"/>
                </a:moveTo>
                <a:cubicBezTo>
                  <a:pt x="808" y="377"/>
                  <a:pt x="808" y="377"/>
                  <a:pt x="808" y="377"/>
                </a:cubicBezTo>
                <a:cubicBezTo>
                  <a:pt x="808" y="274"/>
                  <a:pt x="808" y="274"/>
                  <a:pt x="808" y="274"/>
                </a:cubicBezTo>
                <a:cubicBezTo>
                  <a:pt x="808" y="254"/>
                  <a:pt x="790" y="237"/>
                  <a:pt x="769" y="237"/>
                </a:cubicBezTo>
                <a:cubicBezTo>
                  <a:pt x="312" y="237"/>
                  <a:pt x="312" y="237"/>
                  <a:pt x="312" y="237"/>
                </a:cubicBezTo>
                <a:cubicBezTo>
                  <a:pt x="312" y="203"/>
                  <a:pt x="312" y="203"/>
                  <a:pt x="312" y="203"/>
                </a:cubicBezTo>
                <a:cubicBezTo>
                  <a:pt x="416" y="203"/>
                  <a:pt x="416" y="203"/>
                  <a:pt x="416" y="203"/>
                </a:cubicBezTo>
                <a:cubicBezTo>
                  <a:pt x="239" y="0"/>
                  <a:pt x="239" y="0"/>
                  <a:pt x="239" y="0"/>
                </a:cubicBezTo>
                <a:cubicBezTo>
                  <a:pt x="64" y="203"/>
                  <a:pt x="64" y="203"/>
                  <a:pt x="64" y="203"/>
                </a:cubicBezTo>
                <a:cubicBezTo>
                  <a:pt x="168" y="203"/>
                  <a:pt x="168" y="203"/>
                  <a:pt x="168" y="203"/>
                </a:cubicBezTo>
                <a:cubicBezTo>
                  <a:pt x="168" y="237"/>
                  <a:pt x="168" y="237"/>
                  <a:pt x="168" y="237"/>
                </a:cubicBezTo>
                <a:cubicBezTo>
                  <a:pt x="62" y="237"/>
                  <a:pt x="62" y="237"/>
                  <a:pt x="62" y="237"/>
                </a:cubicBezTo>
                <a:cubicBezTo>
                  <a:pt x="41" y="237"/>
                  <a:pt x="24" y="254"/>
                  <a:pt x="24" y="275"/>
                </a:cubicBezTo>
                <a:cubicBezTo>
                  <a:pt x="24" y="430"/>
                  <a:pt x="24" y="430"/>
                  <a:pt x="24" y="430"/>
                </a:cubicBezTo>
                <a:cubicBezTo>
                  <a:pt x="9" y="435"/>
                  <a:pt x="0" y="449"/>
                  <a:pt x="0" y="466"/>
                </a:cubicBezTo>
                <a:cubicBezTo>
                  <a:pt x="0" y="466"/>
                  <a:pt x="0" y="466"/>
                  <a:pt x="0" y="466"/>
                </a:cubicBezTo>
                <a:cubicBezTo>
                  <a:pt x="41" y="772"/>
                  <a:pt x="41" y="772"/>
                  <a:pt x="41" y="772"/>
                </a:cubicBezTo>
                <a:cubicBezTo>
                  <a:pt x="41" y="793"/>
                  <a:pt x="59" y="810"/>
                  <a:pt x="80" y="810"/>
                </a:cubicBezTo>
                <a:cubicBezTo>
                  <a:pt x="786" y="810"/>
                  <a:pt x="786" y="810"/>
                  <a:pt x="786" y="810"/>
                </a:cubicBezTo>
                <a:cubicBezTo>
                  <a:pt x="807" y="810"/>
                  <a:pt x="824" y="793"/>
                  <a:pt x="825" y="772"/>
                </a:cubicBezTo>
                <a:cubicBezTo>
                  <a:pt x="878" y="420"/>
                  <a:pt x="878" y="420"/>
                  <a:pt x="878" y="420"/>
                </a:cubicBezTo>
                <a:cubicBezTo>
                  <a:pt x="878" y="417"/>
                  <a:pt x="878" y="417"/>
                  <a:pt x="878" y="417"/>
                </a:cubicBezTo>
                <a:cubicBezTo>
                  <a:pt x="878" y="395"/>
                  <a:pt x="861" y="377"/>
                  <a:pt x="840" y="377"/>
                </a:cubicBezTo>
                <a:close/>
                <a:moveTo>
                  <a:pt x="279" y="169"/>
                </a:moveTo>
                <a:cubicBezTo>
                  <a:pt x="279" y="493"/>
                  <a:pt x="279" y="493"/>
                  <a:pt x="279" y="493"/>
                </a:cubicBezTo>
                <a:cubicBezTo>
                  <a:pt x="202" y="493"/>
                  <a:pt x="202" y="493"/>
                  <a:pt x="202" y="493"/>
                </a:cubicBezTo>
                <a:cubicBezTo>
                  <a:pt x="202" y="169"/>
                  <a:pt x="202" y="169"/>
                  <a:pt x="202" y="169"/>
                </a:cubicBezTo>
                <a:cubicBezTo>
                  <a:pt x="139" y="169"/>
                  <a:pt x="139" y="169"/>
                  <a:pt x="139" y="169"/>
                </a:cubicBezTo>
                <a:cubicBezTo>
                  <a:pt x="183" y="116"/>
                  <a:pt x="183" y="116"/>
                  <a:pt x="183" y="116"/>
                </a:cubicBezTo>
                <a:cubicBezTo>
                  <a:pt x="239" y="51"/>
                  <a:pt x="239" y="51"/>
                  <a:pt x="239" y="51"/>
                </a:cubicBezTo>
                <a:cubicBezTo>
                  <a:pt x="342" y="169"/>
                  <a:pt x="342" y="169"/>
                  <a:pt x="342" y="169"/>
                </a:cubicBezTo>
                <a:lnTo>
                  <a:pt x="279" y="169"/>
                </a:lnTo>
                <a:close/>
                <a:moveTo>
                  <a:pt x="774" y="377"/>
                </a:moveTo>
                <a:cubicBezTo>
                  <a:pt x="714" y="377"/>
                  <a:pt x="714" y="377"/>
                  <a:pt x="714" y="377"/>
                </a:cubicBezTo>
                <a:cubicBezTo>
                  <a:pt x="714" y="331"/>
                  <a:pt x="714" y="331"/>
                  <a:pt x="714" y="331"/>
                </a:cubicBezTo>
                <a:cubicBezTo>
                  <a:pt x="312" y="331"/>
                  <a:pt x="312" y="331"/>
                  <a:pt x="312" y="331"/>
                </a:cubicBezTo>
                <a:cubicBezTo>
                  <a:pt x="312" y="270"/>
                  <a:pt x="312" y="270"/>
                  <a:pt x="312" y="270"/>
                </a:cubicBezTo>
                <a:cubicBezTo>
                  <a:pt x="769" y="270"/>
                  <a:pt x="769" y="270"/>
                  <a:pt x="769" y="270"/>
                </a:cubicBezTo>
                <a:cubicBezTo>
                  <a:pt x="772" y="270"/>
                  <a:pt x="774" y="272"/>
                  <a:pt x="774" y="274"/>
                </a:cubicBezTo>
                <a:lnTo>
                  <a:pt x="774" y="377"/>
                </a:lnTo>
                <a:close/>
                <a:moveTo>
                  <a:pt x="791" y="768"/>
                </a:moveTo>
                <a:cubicBezTo>
                  <a:pt x="791" y="771"/>
                  <a:pt x="791" y="771"/>
                  <a:pt x="791" y="771"/>
                </a:cubicBezTo>
                <a:cubicBezTo>
                  <a:pt x="791" y="773"/>
                  <a:pt x="788" y="776"/>
                  <a:pt x="786" y="776"/>
                </a:cubicBezTo>
                <a:cubicBezTo>
                  <a:pt x="80" y="776"/>
                  <a:pt x="80" y="776"/>
                  <a:pt x="80" y="776"/>
                </a:cubicBezTo>
                <a:cubicBezTo>
                  <a:pt x="77" y="776"/>
                  <a:pt x="75" y="773"/>
                  <a:pt x="75" y="771"/>
                </a:cubicBezTo>
                <a:cubicBezTo>
                  <a:pt x="75" y="771"/>
                  <a:pt x="75" y="771"/>
                  <a:pt x="75" y="771"/>
                </a:cubicBezTo>
                <a:cubicBezTo>
                  <a:pt x="34" y="466"/>
                  <a:pt x="34" y="466"/>
                  <a:pt x="34" y="466"/>
                </a:cubicBezTo>
                <a:cubicBezTo>
                  <a:pt x="34" y="464"/>
                  <a:pt x="37" y="463"/>
                  <a:pt x="39" y="463"/>
                </a:cubicBezTo>
                <a:cubicBezTo>
                  <a:pt x="168" y="463"/>
                  <a:pt x="168" y="463"/>
                  <a:pt x="168" y="463"/>
                </a:cubicBezTo>
                <a:cubicBezTo>
                  <a:pt x="168" y="529"/>
                  <a:pt x="168" y="529"/>
                  <a:pt x="168" y="529"/>
                </a:cubicBezTo>
                <a:cubicBezTo>
                  <a:pt x="312" y="529"/>
                  <a:pt x="312" y="529"/>
                  <a:pt x="312" y="529"/>
                </a:cubicBezTo>
                <a:cubicBezTo>
                  <a:pt x="312" y="463"/>
                  <a:pt x="312" y="463"/>
                  <a:pt x="312" y="463"/>
                </a:cubicBezTo>
                <a:cubicBezTo>
                  <a:pt x="460" y="463"/>
                  <a:pt x="460" y="463"/>
                  <a:pt x="460" y="463"/>
                </a:cubicBezTo>
                <a:cubicBezTo>
                  <a:pt x="491" y="412"/>
                  <a:pt x="491" y="412"/>
                  <a:pt x="491" y="412"/>
                </a:cubicBezTo>
                <a:cubicBezTo>
                  <a:pt x="840" y="412"/>
                  <a:pt x="840" y="412"/>
                  <a:pt x="840" y="412"/>
                </a:cubicBezTo>
                <a:cubicBezTo>
                  <a:pt x="841" y="412"/>
                  <a:pt x="843" y="415"/>
                  <a:pt x="844" y="417"/>
                </a:cubicBezTo>
                <a:lnTo>
                  <a:pt x="791" y="768"/>
                </a:lnTo>
                <a:close/>
                <a:moveTo>
                  <a:pt x="312" y="427"/>
                </a:moveTo>
                <a:cubicBezTo>
                  <a:pt x="312" y="366"/>
                  <a:pt x="312" y="366"/>
                  <a:pt x="312" y="366"/>
                </a:cubicBezTo>
                <a:cubicBezTo>
                  <a:pt x="680" y="366"/>
                  <a:pt x="680" y="366"/>
                  <a:pt x="680" y="366"/>
                </a:cubicBezTo>
                <a:cubicBezTo>
                  <a:pt x="680" y="377"/>
                  <a:pt x="680" y="377"/>
                  <a:pt x="680" y="377"/>
                </a:cubicBezTo>
                <a:cubicBezTo>
                  <a:pt x="472" y="377"/>
                  <a:pt x="472" y="377"/>
                  <a:pt x="472" y="377"/>
                </a:cubicBezTo>
                <a:cubicBezTo>
                  <a:pt x="441" y="427"/>
                  <a:pt x="441" y="427"/>
                  <a:pt x="441" y="427"/>
                </a:cubicBezTo>
                <a:lnTo>
                  <a:pt x="312" y="427"/>
                </a:lnTo>
                <a:close/>
                <a:moveTo>
                  <a:pt x="168" y="365"/>
                </a:moveTo>
                <a:cubicBezTo>
                  <a:pt x="168" y="427"/>
                  <a:pt x="168" y="427"/>
                  <a:pt x="168" y="427"/>
                </a:cubicBezTo>
                <a:cubicBezTo>
                  <a:pt x="149" y="427"/>
                  <a:pt x="149" y="427"/>
                  <a:pt x="149" y="427"/>
                </a:cubicBezTo>
                <a:cubicBezTo>
                  <a:pt x="149" y="365"/>
                  <a:pt x="149" y="365"/>
                  <a:pt x="149" y="365"/>
                </a:cubicBezTo>
                <a:lnTo>
                  <a:pt x="168" y="365"/>
                </a:lnTo>
                <a:close/>
                <a:moveTo>
                  <a:pt x="168" y="331"/>
                </a:moveTo>
                <a:cubicBezTo>
                  <a:pt x="117" y="331"/>
                  <a:pt x="117" y="331"/>
                  <a:pt x="117" y="331"/>
                </a:cubicBezTo>
                <a:cubicBezTo>
                  <a:pt x="117" y="427"/>
                  <a:pt x="117" y="427"/>
                  <a:pt x="117" y="427"/>
                </a:cubicBezTo>
                <a:cubicBezTo>
                  <a:pt x="57" y="427"/>
                  <a:pt x="57" y="427"/>
                  <a:pt x="57" y="427"/>
                </a:cubicBezTo>
                <a:cubicBezTo>
                  <a:pt x="57" y="275"/>
                  <a:pt x="57" y="275"/>
                  <a:pt x="57" y="275"/>
                </a:cubicBezTo>
                <a:cubicBezTo>
                  <a:pt x="57" y="273"/>
                  <a:pt x="60" y="270"/>
                  <a:pt x="62" y="270"/>
                </a:cubicBezTo>
                <a:cubicBezTo>
                  <a:pt x="168" y="270"/>
                  <a:pt x="168" y="270"/>
                  <a:pt x="168" y="270"/>
                </a:cubicBezTo>
                <a:lnTo>
                  <a:pt x="168" y="331"/>
                </a:lnTo>
                <a:close/>
              </a:path>
            </a:pathLst>
          </a:custGeom>
          <a:solidFill>
            <a:schemeClr val="tx1">
              <a:lumMod val="40000"/>
              <a:lumOff val="60000"/>
            </a:schemeClr>
          </a:solidFill>
          <a:ln>
            <a:solidFill>
              <a:schemeClr val="accent2"/>
            </a:solidFill>
          </a:ln>
        </p:spPr>
        <p:txBody>
          <a:bodyPr vert="horz" wrap="square" lIns="91440" tIns="45720" rIns="91440" bIns="45720" numCol="1" anchor="t" anchorCtr="0" compatLnSpc="1">
            <a:prstTxWarp prst="textNoShape">
              <a:avLst/>
            </a:prstTxWarp>
          </a:bodyPr>
          <a:lstStyle/>
          <a:p>
            <a:endParaRPr lang="en-US">
              <a:solidFill>
                <a:schemeClr val="accent1"/>
              </a:solidFill>
            </a:endParaRPr>
          </a:p>
        </p:txBody>
      </p:sp>
      <p:pic>
        <p:nvPicPr>
          <p:cNvPr id="18" name="Graphic 17">
            <a:extLst>
              <a:ext uri="{FF2B5EF4-FFF2-40B4-BE49-F238E27FC236}">
                <a16:creationId xmlns:a16="http://schemas.microsoft.com/office/drawing/2014/main" id="{2A0AC8BE-2405-4F3A-BC6E-461C24627105}"/>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8100958" y="2859697"/>
            <a:ext cx="571976" cy="571976"/>
          </a:xfrm>
          <a:prstGeom prst="rect">
            <a:avLst/>
          </a:prstGeom>
        </p:spPr>
      </p:pic>
      <p:sp>
        <p:nvSpPr>
          <p:cNvPr id="19" name="TextBox 18">
            <a:extLst>
              <a:ext uri="{FF2B5EF4-FFF2-40B4-BE49-F238E27FC236}">
                <a16:creationId xmlns:a16="http://schemas.microsoft.com/office/drawing/2014/main" id="{76D432C8-BBDF-4F7E-916D-25A46E968C2D}"/>
              </a:ext>
            </a:extLst>
          </p:cNvPr>
          <p:cNvSpPr txBox="1"/>
          <p:nvPr/>
        </p:nvSpPr>
        <p:spPr>
          <a:xfrm>
            <a:off x="2146838" y="1426715"/>
            <a:ext cx="7502236" cy="523220"/>
          </a:xfrm>
          <a:prstGeom prst="rect">
            <a:avLst/>
          </a:prstGeom>
          <a:noFill/>
        </p:spPr>
        <p:txBody>
          <a:bodyPr wrap="square" rtlCol="0">
            <a:spAutoFit/>
          </a:bodyPr>
          <a:lstStyle/>
          <a:p>
            <a:r>
              <a:rPr lang="en-US" sz="2800">
                <a:latin typeface="Arial" panose="020B0604020202020204" pitchFamily="34" charset="0"/>
                <a:cs typeface="Arial" panose="020B0604020202020204" pitchFamily="34" charset="0"/>
              </a:rPr>
              <a:t>Record Types</a:t>
            </a:r>
          </a:p>
        </p:txBody>
      </p:sp>
    </p:spTree>
    <p:extLst>
      <p:ext uri="{BB962C8B-B14F-4D97-AF65-F5344CB8AC3E}">
        <p14:creationId xmlns:p14="http://schemas.microsoft.com/office/powerpoint/2010/main" val="24478039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5405F-BC7E-4CE4-9E5B-2F0930AA6B0E}"/>
              </a:ext>
            </a:extLst>
          </p:cNvPr>
          <p:cNvSpPr>
            <a:spLocks noGrp="1"/>
          </p:cNvSpPr>
          <p:nvPr>
            <p:ph type="title"/>
          </p:nvPr>
        </p:nvSpPr>
        <p:spPr/>
        <p:txBody>
          <a:bodyPr/>
          <a:lstStyle/>
          <a:p>
            <a:r>
              <a:rPr lang="en-US"/>
              <a:t>Impact Criteria</a:t>
            </a:r>
          </a:p>
        </p:txBody>
      </p:sp>
      <p:sp>
        <p:nvSpPr>
          <p:cNvPr id="64" name="Rectangle 63">
            <a:extLst>
              <a:ext uri="{FF2B5EF4-FFF2-40B4-BE49-F238E27FC236}">
                <a16:creationId xmlns:a16="http://schemas.microsoft.com/office/drawing/2014/main" id="{AF2EE2DC-F93F-435A-BDA3-050612DE9209}"/>
              </a:ext>
            </a:extLst>
          </p:cNvPr>
          <p:cNvSpPr/>
          <p:nvPr/>
        </p:nvSpPr>
        <p:spPr>
          <a:xfrm>
            <a:off x="435089" y="1767574"/>
            <a:ext cx="3635684" cy="1437246"/>
          </a:xfrm>
          <a:prstGeom prst="rect">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5A6AAD5E-9F87-4EDE-BC2C-4E468BF01BA2}"/>
              </a:ext>
            </a:extLst>
          </p:cNvPr>
          <p:cNvSpPr/>
          <p:nvPr/>
        </p:nvSpPr>
        <p:spPr>
          <a:xfrm>
            <a:off x="4318766" y="1767574"/>
            <a:ext cx="3635684" cy="1437246"/>
          </a:xfrm>
          <a:prstGeom prst="rect">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3F8714F4-AA9D-4895-B29F-8317760D70F0}"/>
              </a:ext>
            </a:extLst>
          </p:cNvPr>
          <p:cNvSpPr/>
          <p:nvPr/>
        </p:nvSpPr>
        <p:spPr>
          <a:xfrm>
            <a:off x="8202443" y="1767573"/>
            <a:ext cx="3635684" cy="1437246"/>
          </a:xfrm>
          <a:prstGeom prst="rect">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a:extLst>
              <a:ext uri="{FF2B5EF4-FFF2-40B4-BE49-F238E27FC236}">
                <a16:creationId xmlns:a16="http://schemas.microsoft.com/office/drawing/2014/main" id="{A42C0021-3593-4B40-AE57-9ED61015669C}"/>
              </a:ext>
            </a:extLst>
          </p:cNvPr>
          <p:cNvSpPr/>
          <p:nvPr/>
        </p:nvSpPr>
        <p:spPr>
          <a:xfrm>
            <a:off x="435089" y="3401603"/>
            <a:ext cx="3635684" cy="1437246"/>
          </a:xfrm>
          <a:prstGeom prst="rect">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B3E49C44-0FFC-46BA-B0F1-F43377FB9B42}"/>
              </a:ext>
            </a:extLst>
          </p:cNvPr>
          <p:cNvSpPr/>
          <p:nvPr/>
        </p:nvSpPr>
        <p:spPr>
          <a:xfrm>
            <a:off x="4318766" y="3412049"/>
            <a:ext cx="3635684" cy="1437246"/>
          </a:xfrm>
          <a:prstGeom prst="rect">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6C7B6609-F01E-4E2E-BB21-9E049A8A72D0}"/>
              </a:ext>
            </a:extLst>
          </p:cNvPr>
          <p:cNvSpPr/>
          <p:nvPr/>
        </p:nvSpPr>
        <p:spPr>
          <a:xfrm>
            <a:off x="8202443" y="3412048"/>
            <a:ext cx="3635684" cy="1437246"/>
          </a:xfrm>
          <a:prstGeom prst="rect">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2EE5D6AE-4BA7-4E1D-80B7-06A4D262D65C}"/>
              </a:ext>
            </a:extLst>
          </p:cNvPr>
          <p:cNvSpPr/>
          <p:nvPr/>
        </p:nvSpPr>
        <p:spPr>
          <a:xfrm>
            <a:off x="435089" y="1767572"/>
            <a:ext cx="1079488" cy="1437246"/>
          </a:xfrm>
          <a:prstGeom prst="rect">
            <a:avLst/>
          </a:prstGeom>
          <a:solidFill>
            <a:schemeClr val="accent2"/>
          </a:solidFill>
          <a:ln>
            <a:solidFill>
              <a:srgbClr val="3F91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40308326-27AA-4082-99FE-8831E8AB36FC}"/>
              </a:ext>
            </a:extLst>
          </p:cNvPr>
          <p:cNvSpPr/>
          <p:nvPr/>
        </p:nvSpPr>
        <p:spPr>
          <a:xfrm>
            <a:off x="435088" y="3412048"/>
            <a:ext cx="1079488" cy="1437246"/>
          </a:xfrm>
          <a:prstGeom prst="rect">
            <a:avLst/>
          </a:prstGeom>
          <a:solidFill>
            <a:schemeClr val="accent2"/>
          </a:solidFill>
          <a:ln>
            <a:solidFill>
              <a:srgbClr val="3F91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extLst>
              <a:ext uri="{FF2B5EF4-FFF2-40B4-BE49-F238E27FC236}">
                <a16:creationId xmlns:a16="http://schemas.microsoft.com/office/drawing/2014/main" id="{375B369A-57EC-4EC5-9525-9601E2520CE9}"/>
              </a:ext>
            </a:extLst>
          </p:cNvPr>
          <p:cNvSpPr/>
          <p:nvPr/>
        </p:nvSpPr>
        <p:spPr>
          <a:xfrm>
            <a:off x="4313697" y="1767572"/>
            <a:ext cx="1079488" cy="1437246"/>
          </a:xfrm>
          <a:prstGeom prst="rect">
            <a:avLst/>
          </a:prstGeom>
          <a:solidFill>
            <a:schemeClr val="accent2"/>
          </a:solidFill>
          <a:ln>
            <a:solidFill>
              <a:srgbClr val="3F91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B5E55A89-9B79-474F-B45F-8C545A824D86}"/>
              </a:ext>
            </a:extLst>
          </p:cNvPr>
          <p:cNvSpPr/>
          <p:nvPr/>
        </p:nvSpPr>
        <p:spPr>
          <a:xfrm>
            <a:off x="4313697" y="3412049"/>
            <a:ext cx="1079488" cy="1437246"/>
          </a:xfrm>
          <a:prstGeom prst="rect">
            <a:avLst/>
          </a:prstGeom>
          <a:solidFill>
            <a:schemeClr val="accent2"/>
          </a:solidFill>
          <a:ln>
            <a:solidFill>
              <a:srgbClr val="3F91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F366064F-ED3B-4804-9E1B-DD60D14F4202}"/>
              </a:ext>
            </a:extLst>
          </p:cNvPr>
          <p:cNvSpPr/>
          <p:nvPr/>
        </p:nvSpPr>
        <p:spPr>
          <a:xfrm>
            <a:off x="8202442" y="1767571"/>
            <a:ext cx="1079488" cy="1437246"/>
          </a:xfrm>
          <a:prstGeom prst="rect">
            <a:avLst/>
          </a:prstGeom>
          <a:solidFill>
            <a:schemeClr val="accent2"/>
          </a:solidFill>
          <a:ln>
            <a:solidFill>
              <a:srgbClr val="3F91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9A81ABAC-CAA2-4D12-A089-5D25B1C63EE3}"/>
              </a:ext>
            </a:extLst>
          </p:cNvPr>
          <p:cNvSpPr/>
          <p:nvPr/>
        </p:nvSpPr>
        <p:spPr>
          <a:xfrm>
            <a:off x="8202442" y="3412048"/>
            <a:ext cx="1079488" cy="1437246"/>
          </a:xfrm>
          <a:prstGeom prst="rect">
            <a:avLst/>
          </a:prstGeom>
          <a:solidFill>
            <a:schemeClr val="accent2"/>
          </a:solidFill>
          <a:ln>
            <a:solidFill>
              <a:srgbClr val="3F91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Box 75">
            <a:extLst>
              <a:ext uri="{FF2B5EF4-FFF2-40B4-BE49-F238E27FC236}">
                <a16:creationId xmlns:a16="http://schemas.microsoft.com/office/drawing/2014/main" id="{E4535D7D-B9F4-4831-9A80-C239F308838E}"/>
              </a:ext>
            </a:extLst>
          </p:cNvPr>
          <p:cNvSpPr txBox="1"/>
          <p:nvPr/>
        </p:nvSpPr>
        <p:spPr>
          <a:xfrm>
            <a:off x="1613628" y="2299613"/>
            <a:ext cx="2615962" cy="400110"/>
          </a:xfrm>
          <a:prstGeom prst="rect">
            <a:avLst/>
          </a:prstGeom>
          <a:noFill/>
        </p:spPr>
        <p:txBody>
          <a:bodyPr wrap="square" rtlCol="0">
            <a:spAutoFit/>
          </a:bodyPr>
          <a:lstStyle/>
          <a:p>
            <a:r>
              <a:rPr lang="en-US" sz="2000" b="1">
                <a:latin typeface="Arial" panose="020B0604020202020204" pitchFamily="34" charset="0"/>
                <a:cs typeface="Arial" panose="020B0604020202020204" pitchFamily="34" charset="0"/>
              </a:rPr>
              <a:t>Volume of Records</a:t>
            </a:r>
          </a:p>
        </p:txBody>
      </p:sp>
      <p:sp>
        <p:nvSpPr>
          <p:cNvPr id="77" name="TextBox 76">
            <a:extLst>
              <a:ext uri="{FF2B5EF4-FFF2-40B4-BE49-F238E27FC236}">
                <a16:creationId xmlns:a16="http://schemas.microsoft.com/office/drawing/2014/main" id="{987EC6DF-B973-46C4-AA83-1B8D1DBFC5F3}"/>
              </a:ext>
            </a:extLst>
          </p:cNvPr>
          <p:cNvSpPr txBox="1"/>
          <p:nvPr/>
        </p:nvSpPr>
        <p:spPr>
          <a:xfrm>
            <a:off x="5502079" y="2039131"/>
            <a:ext cx="2133539" cy="1015663"/>
          </a:xfrm>
          <a:prstGeom prst="rect">
            <a:avLst/>
          </a:prstGeom>
          <a:noFill/>
        </p:spPr>
        <p:txBody>
          <a:bodyPr wrap="square" rtlCol="0">
            <a:spAutoFit/>
          </a:bodyPr>
          <a:lstStyle/>
          <a:p>
            <a:r>
              <a:rPr lang="en-US" sz="2000" b="1">
                <a:latin typeface="Arial" panose="020B0604020202020204" pitchFamily="34" charset="0"/>
                <a:cs typeface="Arial" panose="020B0604020202020204" pitchFamily="34" charset="0"/>
              </a:rPr>
              <a:t>Privacy and Data Protection Concerns</a:t>
            </a:r>
          </a:p>
        </p:txBody>
      </p:sp>
      <p:sp>
        <p:nvSpPr>
          <p:cNvPr id="78" name="TextBox 77">
            <a:extLst>
              <a:ext uri="{FF2B5EF4-FFF2-40B4-BE49-F238E27FC236}">
                <a16:creationId xmlns:a16="http://schemas.microsoft.com/office/drawing/2014/main" id="{BF66AE8A-C68E-4D24-A610-821F5E725327}"/>
              </a:ext>
            </a:extLst>
          </p:cNvPr>
          <p:cNvSpPr txBox="1"/>
          <p:nvPr/>
        </p:nvSpPr>
        <p:spPr>
          <a:xfrm>
            <a:off x="9425217" y="2184725"/>
            <a:ext cx="2432474" cy="707886"/>
          </a:xfrm>
          <a:prstGeom prst="rect">
            <a:avLst/>
          </a:prstGeom>
          <a:noFill/>
        </p:spPr>
        <p:txBody>
          <a:bodyPr wrap="square" rtlCol="0">
            <a:spAutoFit/>
          </a:bodyPr>
          <a:lstStyle/>
          <a:p>
            <a:r>
              <a:rPr lang="en-US" sz="2000" b="1">
                <a:latin typeface="Arial" panose="020B0604020202020204" pitchFamily="34" charset="0"/>
                <a:cs typeface="Arial" panose="020B0604020202020204" pitchFamily="34" charset="0"/>
              </a:rPr>
              <a:t>Regulatory Concerns</a:t>
            </a:r>
            <a:endParaRPr lang="en-US" sz="2000" b="1">
              <a:latin typeface="Arial" panose="020B0604020202020204" pitchFamily="34" charset="0"/>
              <a:ea typeface="Open Sans" panose="020B0806030504020204" pitchFamily="34" charset="0"/>
              <a:cs typeface="Arial" panose="020B0604020202020204" pitchFamily="34" charset="0"/>
            </a:endParaRPr>
          </a:p>
        </p:txBody>
      </p:sp>
      <p:sp>
        <p:nvSpPr>
          <p:cNvPr id="79" name="TextBox 78">
            <a:extLst>
              <a:ext uri="{FF2B5EF4-FFF2-40B4-BE49-F238E27FC236}">
                <a16:creationId xmlns:a16="http://schemas.microsoft.com/office/drawing/2014/main" id="{3EE42663-589B-4787-BEBF-EE3B06FD80A9}"/>
              </a:ext>
            </a:extLst>
          </p:cNvPr>
          <p:cNvSpPr txBox="1"/>
          <p:nvPr/>
        </p:nvSpPr>
        <p:spPr>
          <a:xfrm>
            <a:off x="1631586" y="3653617"/>
            <a:ext cx="2289328" cy="1015663"/>
          </a:xfrm>
          <a:prstGeom prst="rect">
            <a:avLst/>
          </a:prstGeom>
          <a:noFill/>
        </p:spPr>
        <p:txBody>
          <a:bodyPr wrap="square" rtlCol="0">
            <a:spAutoFit/>
          </a:bodyPr>
          <a:lstStyle/>
          <a:p>
            <a:r>
              <a:rPr lang="en-US" sz="2000" b="1">
                <a:latin typeface="Arial" panose="020B0604020202020204" pitchFamily="34" charset="0"/>
                <a:cs typeface="Arial" panose="020B0604020202020204" pitchFamily="34" charset="0"/>
              </a:rPr>
              <a:t>Legal Liability and Litigation Concerns</a:t>
            </a:r>
            <a:endParaRPr lang="en-US" sz="2000" b="1">
              <a:latin typeface="Arial" panose="020B0604020202020204" pitchFamily="34" charset="0"/>
              <a:ea typeface="Open Sans" panose="020B0806030504020204" pitchFamily="34" charset="0"/>
              <a:cs typeface="Arial" panose="020B0604020202020204" pitchFamily="34" charset="0"/>
            </a:endParaRPr>
          </a:p>
        </p:txBody>
      </p:sp>
      <p:sp>
        <p:nvSpPr>
          <p:cNvPr id="80" name="TextBox 79">
            <a:extLst>
              <a:ext uri="{FF2B5EF4-FFF2-40B4-BE49-F238E27FC236}">
                <a16:creationId xmlns:a16="http://schemas.microsoft.com/office/drawing/2014/main" id="{29E04494-D33C-4BD0-942A-5DCBE8E8F198}"/>
              </a:ext>
            </a:extLst>
          </p:cNvPr>
          <p:cNvSpPr txBox="1"/>
          <p:nvPr/>
        </p:nvSpPr>
        <p:spPr>
          <a:xfrm>
            <a:off x="5493630" y="3776728"/>
            <a:ext cx="2432474" cy="707886"/>
          </a:xfrm>
          <a:prstGeom prst="rect">
            <a:avLst/>
          </a:prstGeom>
          <a:noFill/>
        </p:spPr>
        <p:txBody>
          <a:bodyPr wrap="square" rtlCol="0">
            <a:spAutoFit/>
          </a:bodyPr>
          <a:lstStyle/>
          <a:p>
            <a:r>
              <a:rPr lang="en-US" sz="2000" b="1">
                <a:latin typeface="Arial" panose="020B0604020202020204" pitchFamily="34" charset="0"/>
                <a:cs typeface="Arial" panose="020B0604020202020204" pitchFamily="34" charset="0"/>
              </a:rPr>
              <a:t>Retention Concerns</a:t>
            </a:r>
            <a:endParaRPr lang="en-US" sz="2000" b="1">
              <a:latin typeface="Arial" panose="020B0604020202020204" pitchFamily="34" charset="0"/>
              <a:ea typeface="Open Sans" panose="020B0806030504020204" pitchFamily="34" charset="0"/>
              <a:cs typeface="Arial" panose="020B0604020202020204" pitchFamily="34" charset="0"/>
            </a:endParaRPr>
          </a:p>
        </p:txBody>
      </p:sp>
      <p:sp>
        <p:nvSpPr>
          <p:cNvPr id="81" name="TextBox 80">
            <a:extLst>
              <a:ext uri="{FF2B5EF4-FFF2-40B4-BE49-F238E27FC236}">
                <a16:creationId xmlns:a16="http://schemas.microsoft.com/office/drawing/2014/main" id="{0208DDE7-B5BC-40E3-99E1-B6576F1A4794}"/>
              </a:ext>
            </a:extLst>
          </p:cNvPr>
          <p:cNvSpPr txBox="1"/>
          <p:nvPr/>
        </p:nvSpPr>
        <p:spPr>
          <a:xfrm>
            <a:off x="9405653" y="3884127"/>
            <a:ext cx="2432474" cy="400110"/>
          </a:xfrm>
          <a:prstGeom prst="rect">
            <a:avLst/>
          </a:prstGeom>
          <a:noFill/>
        </p:spPr>
        <p:txBody>
          <a:bodyPr wrap="square" rtlCol="0">
            <a:spAutoFit/>
          </a:bodyPr>
          <a:lstStyle/>
          <a:p>
            <a:r>
              <a:rPr lang="en-US" sz="2000" b="1">
                <a:latin typeface="Arial" panose="020B0604020202020204" pitchFamily="34" charset="0"/>
                <a:cs typeface="Arial" panose="020B0604020202020204" pitchFamily="34" charset="0"/>
              </a:rPr>
              <a:t>Archival Value</a:t>
            </a:r>
            <a:endParaRPr lang="en-US" sz="2000" b="1">
              <a:latin typeface="Arial" panose="020B0604020202020204" pitchFamily="34" charset="0"/>
              <a:ea typeface="Open Sans" panose="020B0806030504020204" pitchFamily="34" charset="0"/>
              <a:cs typeface="Arial" panose="020B0604020202020204" pitchFamily="34" charset="0"/>
            </a:endParaRPr>
          </a:p>
        </p:txBody>
      </p:sp>
      <p:grpSp>
        <p:nvGrpSpPr>
          <p:cNvPr id="82" name="Group 81">
            <a:extLst>
              <a:ext uri="{FF2B5EF4-FFF2-40B4-BE49-F238E27FC236}">
                <a16:creationId xmlns:a16="http://schemas.microsoft.com/office/drawing/2014/main" id="{E16661E7-39DD-4397-80C6-C4AFB090A1C4}"/>
              </a:ext>
            </a:extLst>
          </p:cNvPr>
          <p:cNvGrpSpPr/>
          <p:nvPr/>
        </p:nvGrpSpPr>
        <p:grpSpPr>
          <a:xfrm>
            <a:off x="728579" y="3828909"/>
            <a:ext cx="583621" cy="576787"/>
            <a:chOff x="5335588" y="3552826"/>
            <a:chExt cx="677863" cy="669925"/>
          </a:xfrm>
          <a:solidFill>
            <a:schemeClr val="bg1"/>
          </a:solidFill>
        </p:grpSpPr>
        <p:sp>
          <p:nvSpPr>
            <p:cNvPr id="83" name="Freeform 36">
              <a:extLst>
                <a:ext uri="{FF2B5EF4-FFF2-40B4-BE49-F238E27FC236}">
                  <a16:creationId xmlns:a16="http://schemas.microsoft.com/office/drawing/2014/main" id="{3128E4BE-626A-4D2A-A940-22CD188FC3EB}"/>
                </a:ext>
              </a:extLst>
            </p:cNvPr>
            <p:cNvSpPr>
              <a:spLocks noEditPoints="1"/>
            </p:cNvSpPr>
            <p:nvPr/>
          </p:nvSpPr>
          <p:spPr bwMode="auto">
            <a:xfrm>
              <a:off x="5335588" y="4071938"/>
              <a:ext cx="441325" cy="150813"/>
            </a:xfrm>
            <a:custGeom>
              <a:avLst/>
              <a:gdLst>
                <a:gd name="T0" fmla="*/ 608 w 700"/>
                <a:gd name="T1" fmla="*/ 0 h 242"/>
                <a:gd name="T2" fmla="*/ 95 w 700"/>
                <a:gd name="T3" fmla="*/ 0 h 242"/>
                <a:gd name="T4" fmla="*/ 0 w 700"/>
                <a:gd name="T5" fmla="*/ 91 h 242"/>
                <a:gd name="T6" fmla="*/ 0 w 700"/>
                <a:gd name="T7" fmla="*/ 225 h 242"/>
                <a:gd name="T8" fmla="*/ 17 w 700"/>
                <a:gd name="T9" fmla="*/ 242 h 242"/>
                <a:gd name="T10" fmla="*/ 684 w 700"/>
                <a:gd name="T11" fmla="*/ 242 h 242"/>
                <a:gd name="T12" fmla="*/ 700 w 700"/>
                <a:gd name="T13" fmla="*/ 225 h 242"/>
                <a:gd name="T14" fmla="*/ 700 w 700"/>
                <a:gd name="T15" fmla="*/ 91 h 242"/>
                <a:gd name="T16" fmla="*/ 608 w 700"/>
                <a:gd name="T17" fmla="*/ 0 h 242"/>
                <a:gd name="T18" fmla="*/ 95 w 700"/>
                <a:gd name="T19" fmla="*/ 34 h 242"/>
                <a:gd name="T20" fmla="*/ 607 w 700"/>
                <a:gd name="T21" fmla="*/ 34 h 242"/>
                <a:gd name="T22" fmla="*/ 666 w 700"/>
                <a:gd name="T23" fmla="*/ 91 h 242"/>
                <a:gd name="T24" fmla="*/ 666 w 700"/>
                <a:gd name="T25" fmla="*/ 209 h 242"/>
                <a:gd name="T26" fmla="*/ 35 w 700"/>
                <a:gd name="T27" fmla="*/ 209 h 242"/>
                <a:gd name="T28" fmla="*/ 35 w 700"/>
                <a:gd name="T29" fmla="*/ 91 h 242"/>
                <a:gd name="T30" fmla="*/ 95 w 700"/>
                <a:gd name="T31" fmla="*/ 34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00" h="242">
                  <a:moveTo>
                    <a:pt x="608" y="0"/>
                  </a:moveTo>
                  <a:cubicBezTo>
                    <a:pt x="95" y="0"/>
                    <a:pt x="95" y="0"/>
                    <a:pt x="95" y="0"/>
                  </a:cubicBezTo>
                  <a:cubicBezTo>
                    <a:pt x="42" y="0"/>
                    <a:pt x="0" y="40"/>
                    <a:pt x="0" y="91"/>
                  </a:cubicBezTo>
                  <a:cubicBezTo>
                    <a:pt x="0" y="225"/>
                    <a:pt x="0" y="225"/>
                    <a:pt x="0" y="225"/>
                  </a:cubicBezTo>
                  <a:cubicBezTo>
                    <a:pt x="0" y="233"/>
                    <a:pt x="6" y="242"/>
                    <a:pt x="17" y="242"/>
                  </a:cubicBezTo>
                  <a:cubicBezTo>
                    <a:pt x="684" y="242"/>
                    <a:pt x="684" y="242"/>
                    <a:pt x="684" y="242"/>
                  </a:cubicBezTo>
                  <a:cubicBezTo>
                    <a:pt x="695" y="242"/>
                    <a:pt x="700" y="233"/>
                    <a:pt x="700" y="225"/>
                  </a:cubicBezTo>
                  <a:cubicBezTo>
                    <a:pt x="700" y="91"/>
                    <a:pt x="700" y="91"/>
                    <a:pt x="700" y="91"/>
                  </a:cubicBezTo>
                  <a:cubicBezTo>
                    <a:pt x="700" y="44"/>
                    <a:pt x="659" y="3"/>
                    <a:pt x="608" y="0"/>
                  </a:cubicBezTo>
                  <a:close/>
                  <a:moveTo>
                    <a:pt x="95" y="34"/>
                  </a:moveTo>
                  <a:cubicBezTo>
                    <a:pt x="607" y="34"/>
                    <a:pt x="607" y="34"/>
                    <a:pt x="607" y="34"/>
                  </a:cubicBezTo>
                  <a:cubicBezTo>
                    <a:pt x="639" y="36"/>
                    <a:pt x="666" y="61"/>
                    <a:pt x="666" y="91"/>
                  </a:cubicBezTo>
                  <a:cubicBezTo>
                    <a:pt x="666" y="209"/>
                    <a:pt x="666" y="209"/>
                    <a:pt x="666" y="209"/>
                  </a:cubicBezTo>
                  <a:cubicBezTo>
                    <a:pt x="35" y="209"/>
                    <a:pt x="35" y="209"/>
                    <a:pt x="35" y="209"/>
                  </a:cubicBezTo>
                  <a:cubicBezTo>
                    <a:pt x="35" y="91"/>
                    <a:pt x="35" y="91"/>
                    <a:pt x="35" y="91"/>
                  </a:cubicBezTo>
                  <a:cubicBezTo>
                    <a:pt x="35" y="60"/>
                    <a:pt x="62" y="34"/>
                    <a:pt x="95"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32EA2"/>
                </a:solidFill>
                <a:effectLst/>
                <a:uLnTx/>
                <a:uFillTx/>
                <a:latin typeface="Calibri" panose="020F0502020204030204"/>
                <a:ea typeface="+mn-ea"/>
                <a:cs typeface="+mn-cs"/>
              </a:endParaRPr>
            </a:p>
          </p:txBody>
        </p:sp>
        <p:sp>
          <p:nvSpPr>
            <p:cNvPr id="84" name="Freeform 37">
              <a:extLst>
                <a:ext uri="{FF2B5EF4-FFF2-40B4-BE49-F238E27FC236}">
                  <a16:creationId xmlns:a16="http://schemas.microsoft.com/office/drawing/2014/main" id="{7F15B864-B76A-4597-B5E7-ED93BFE7B876}"/>
                </a:ext>
              </a:extLst>
            </p:cNvPr>
            <p:cNvSpPr>
              <a:spLocks noEditPoints="1"/>
            </p:cNvSpPr>
            <p:nvPr/>
          </p:nvSpPr>
          <p:spPr bwMode="auto">
            <a:xfrm>
              <a:off x="5403851" y="3552826"/>
              <a:ext cx="609600" cy="603250"/>
            </a:xfrm>
            <a:custGeom>
              <a:avLst/>
              <a:gdLst>
                <a:gd name="T0" fmla="*/ 949 w 969"/>
                <a:gd name="T1" fmla="*/ 856 h 969"/>
                <a:gd name="T2" fmla="*/ 547 w 969"/>
                <a:gd name="T3" fmla="*/ 314 h 969"/>
                <a:gd name="T4" fmla="*/ 572 w 969"/>
                <a:gd name="T5" fmla="*/ 319 h 969"/>
                <a:gd name="T6" fmla="*/ 629 w 969"/>
                <a:gd name="T7" fmla="*/ 261 h 969"/>
                <a:gd name="T8" fmla="*/ 411 w 969"/>
                <a:gd name="T9" fmla="*/ 22 h 969"/>
                <a:gd name="T10" fmla="*/ 330 w 969"/>
                <a:gd name="T11" fmla="*/ 22 h 969"/>
                <a:gd name="T12" fmla="*/ 316 w 969"/>
                <a:gd name="T13" fmla="*/ 84 h 969"/>
                <a:gd name="T14" fmla="*/ 81 w 969"/>
                <a:gd name="T15" fmla="*/ 319 h 969"/>
                <a:gd name="T16" fmla="*/ 57 w 969"/>
                <a:gd name="T17" fmla="*/ 314 h 969"/>
                <a:gd name="T18" fmla="*/ 17 w 969"/>
                <a:gd name="T19" fmla="*/ 331 h 969"/>
                <a:gd name="T20" fmla="*/ 17 w 969"/>
                <a:gd name="T21" fmla="*/ 412 h 969"/>
                <a:gd name="T22" fmla="*/ 259 w 969"/>
                <a:gd name="T23" fmla="*/ 631 h 969"/>
                <a:gd name="T24" fmla="*/ 311 w 969"/>
                <a:gd name="T25" fmla="*/ 549 h 969"/>
                <a:gd name="T26" fmla="*/ 856 w 969"/>
                <a:gd name="T27" fmla="*/ 950 h 969"/>
                <a:gd name="T28" fmla="*/ 902 w 969"/>
                <a:gd name="T29" fmla="*/ 969 h 969"/>
                <a:gd name="T30" fmla="*/ 969 w 969"/>
                <a:gd name="T31" fmla="*/ 906 h 969"/>
                <a:gd name="T32" fmla="*/ 43 w 969"/>
                <a:gd name="T33" fmla="*/ 357 h 969"/>
                <a:gd name="T34" fmla="*/ 67 w 969"/>
                <a:gd name="T35" fmla="*/ 353 h 969"/>
                <a:gd name="T36" fmla="*/ 69 w 969"/>
                <a:gd name="T37" fmla="*/ 355 h 969"/>
                <a:gd name="T38" fmla="*/ 277 w 969"/>
                <a:gd name="T39" fmla="*/ 563 h 969"/>
                <a:gd name="T40" fmla="*/ 259 w 969"/>
                <a:gd name="T41" fmla="*/ 595 h 969"/>
                <a:gd name="T42" fmla="*/ 43 w 969"/>
                <a:gd name="T43" fmla="*/ 386 h 969"/>
                <a:gd name="T44" fmla="*/ 43 w 969"/>
                <a:gd name="T45" fmla="*/ 357 h 969"/>
                <a:gd name="T46" fmla="*/ 339 w 969"/>
                <a:gd name="T47" fmla="*/ 113 h 969"/>
                <a:gd name="T48" fmla="*/ 289 w 969"/>
                <a:gd name="T49" fmla="*/ 522 h 969"/>
                <a:gd name="T50" fmla="*/ 588 w 969"/>
                <a:gd name="T51" fmla="*/ 274 h 969"/>
                <a:gd name="T52" fmla="*/ 571 w 969"/>
                <a:gd name="T53" fmla="*/ 283 h 969"/>
                <a:gd name="T54" fmla="*/ 356 w 969"/>
                <a:gd name="T55" fmla="*/ 76 h 969"/>
                <a:gd name="T56" fmla="*/ 349 w 969"/>
                <a:gd name="T57" fmla="*/ 62 h 969"/>
                <a:gd name="T58" fmla="*/ 356 w 969"/>
                <a:gd name="T59" fmla="*/ 48 h 969"/>
                <a:gd name="T60" fmla="*/ 385 w 969"/>
                <a:gd name="T61" fmla="*/ 48 h 969"/>
                <a:gd name="T62" fmla="*/ 593 w 969"/>
                <a:gd name="T63" fmla="*/ 261 h 969"/>
                <a:gd name="T64" fmla="*/ 902 w 969"/>
                <a:gd name="T65" fmla="*/ 933 h 969"/>
                <a:gd name="T66" fmla="*/ 411 w 969"/>
                <a:gd name="T67" fmla="*/ 451 h 969"/>
                <a:gd name="T68" fmla="*/ 923 w 969"/>
                <a:gd name="T69" fmla="*/ 882 h 969"/>
                <a:gd name="T70" fmla="*/ 932 w 969"/>
                <a:gd name="T71" fmla="*/ 904 h 969"/>
                <a:gd name="T72" fmla="*/ 902 w 969"/>
                <a:gd name="T73" fmla="*/ 933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9" h="969">
                  <a:moveTo>
                    <a:pt x="969" y="906"/>
                  </a:moveTo>
                  <a:cubicBezTo>
                    <a:pt x="969" y="886"/>
                    <a:pt x="962" y="867"/>
                    <a:pt x="949" y="856"/>
                  </a:cubicBezTo>
                  <a:cubicBezTo>
                    <a:pt x="478" y="383"/>
                    <a:pt x="478" y="383"/>
                    <a:pt x="478" y="383"/>
                  </a:cubicBezTo>
                  <a:cubicBezTo>
                    <a:pt x="547" y="314"/>
                    <a:pt x="547" y="314"/>
                    <a:pt x="547" y="314"/>
                  </a:cubicBezTo>
                  <a:cubicBezTo>
                    <a:pt x="556" y="318"/>
                    <a:pt x="563" y="319"/>
                    <a:pt x="571" y="319"/>
                  </a:cubicBezTo>
                  <a:cubicBezTo>
                    <a:pt x="572" y="319"/>
                    <a:pt x="572" y="319"/>
                    <a:pt x="572" y="319"/>
                  </a:cubicBezTo>
                  <a:cubicBezTo>
                    <a:pt x="587" y="319"/>
                    <a:pt x="601" y="313"/>
                    <a:pt x="614" y="300"/>
                  </a:cubicBezTo>
                  <a:cubicBezTo>
                    <a:pt x="624" y="290"/>
                    <a:pt x="629" y="276"/>
                    <a:pt x="629" y="261"/>
                  </a:cubicBezTo>
                  <a:cubicBezTo>
                    <a:pt x="629" y="245"/>
                    <a:pt x="623" y="231"/>
                    <a:pt x="612" y="219"/>
                  </a:cubicBezTo>
                  <a:cubicBezTo>
                    <a:pt x="411" y="22"/>
                    <a:pt x="411" y="22"/>
                    <a:pt x="411" y="22"/>
                  </a:cubicBezTo>
                  <a:cubicBezTo>
                    <a:pt x="388" y="0"/>
                    <a:pt x="352" y="0"/>
                    <a:pt x="330" y="22"/>
                  </a:cubicBezTo>
                  <a:cubicBezTo>
                    <a:pt x="330" y="22"/>
                    <a:pt x="330" y="22"/>
                    <a:pt x="330" y="22"/>
                  </a:cubicBezTo>
                  <a:cubicBezTo>
                    <a:pt x="319" y="32"/>
                    <a:pt x="313" y="45"/>
                    <a:pt x="313" y="62"/>
                  </a:cubicBezTo>
                  <a:cubicBezTo>
                    <a:pt x="313" y="70"/>
                    <a:pt x="314" y="77"/>
                    <a:pt x="316" y="84"/>
                  </a:cubicBezTo>
                  <a:cubicBezTo>
                    <a:pt x="316" y="84"/>
                    <a:pt x="316" y="84"/>
                    <a:pt x="316" y="84"/>
                  </a:cubicBezTo>
                  <a:cubicBezTo>
                    <a:pt x="81" y="319"/>
                    <a:pt x="81" y="319"/>
                    <a:pt x="81" y="319"/>
                  </a:cubicBezTo>
                  <a:cubicBezTo>
                    <a:pt x="81" y="319"/>
                    <a:pt x="81" y="319"/>
                    <a:pt x="81" y="319"/>
                  </a:cubicBezTo>
                  <a:cubicBezTo>
                    <a:pt x="74" y="316"/>
                    <a:pt x="65" y="314"/>
                    <a:pt x="57" y="314"/>
                  </a:cubicBezTo>
                  <a:cubicBezTo>
                    <a:pt x="42" y="314"/>
                    <a:pt x="28" y="320"/>
                    <a:pt x="17" y="331"/>
                  </a:cubicBezTo>
                  <a:cubicBezTo>
                    <a:pt x="17" y="331"/>
                    <a:pt x="17" y="331"/>
                    <a:pt x="17" y="331"/>
                  </a:cubicBezTo>
                  <a:cubicBezTo>
                    <a:pt x="6" y="341"/>
                    <a:pt x="0" y="355"/>
                    <a:pt x="0" y="372"/>
                  </a:cubicBezTo>
                  <a:cubicBezTo>
                    <a:pt x="0" y="388"/>
                    <a:pt x="6" y="402"/>
                    <a:pt x="17" y="412"/>
                  </a:cubicBezTo>
                  <a:cubicBezTo>
                    <a:pt x="218" y="614"/>
                    <a:pt x="218" y="614"/>
                    <a:pt x="218" y="614"/>
                  </a:cubicBezTo>
                  <a:cubicBezTo>
                    <a:pt x="228" y="625"/>
                    <a:pt x="242" y="631"/>
                    <a:pt x="259" y="631"/>
                  </a:cubicBezTo>
                  <a:cubicBezTo>
                    <a:pt x="275" y="631"/>
                    <a:pt x="290" y="625"/>
                    <a:pt x="301" y="614"/>
                  </a:cubicBezTo>
                  <a:cubicBezTo>
                    <a:pt x="318" y="597"/>
                    <a:pt x="322" y="572"/>
                    <a:pt x="311" y="549"/>
                  </a:cubicBezTo>
                  <a:cubicBezTo>
                    <a:pt x="383" y="477"/>
                    <a:pt x="383" y="477"/>
                    <a:pt x="383" y="477"/>
                  </a:cubicBezTo>
                  <a:cubicBezTo>
                    <a:pt x="856" y="950"/>
                    <a:pt x="856" y="950"/>
                    <a:pt x="856" y="950"/>
                  </a:cubicBezTo>
                  <a:cubicBezTo>
                    <a:pt x="856" y="950"/>
                    <a:pt x="856" y="950"/>
                    <a:pt x="856" y="950"/>
                  </a:cubicBezTo>
                  <a:cubicBezTo>
                    <a:pt x="868" y="962"/>
                    <a:pt x="885" y="969"/>
                    <a:pt x="902" y="969"/>
                  </a:cubicBezTo>
                  <a:cubicBezTo>
                    <a:pt x="920" y="969"/>
                    <a:pt x="937" y="962"/>
                    <a:pt x="949" y="950"/>
                  </a:cubicBezTo>
                  <a:cubicBezTo>
                    <a:pt x="960" y="939"/>
                    <a:pt x="968" y="924"/>
                    <a:pt x="969" y="906"/>
                  </a:cubicBezTo>
                  <a:cubicBezTo>
                    <a:pt x="969" y="906"/>
                    <a:pt x="969" y="906"/>
                    <a:pt x="969" y="906"/>
                  </a:cubicBezTo>
                  <a:close/>
                  <a:moveTo>
                    <a:pt x="43" y="357"/>
                  </a:moveTo>
                  <a:cubicBezTo>
                    <a:pt x="46" y="354"/>
                    <a:pt x="51" y="352"/>
                    <a:pt x="57" y="352"/>
                  </a:cubicBezTo>
                  <a:cubicBezTo>
                    <a:pt x="60" y="352"/>
                    <a:pt x="63" y="352"/>
                    <a:pt x="67" y="353"/>
                  </a:cubicBezTo>
                  <a:cubicBezTo>
                    <a:pt x="67" y="353"/>
                    <a:pt x="67" y="353"/>
                    <a:pt x="67" y="353"/>
                  </a:cubicBezTo>
                  <a:cubicBezTo>
                    <a:pt x="68" y="355"/>
                    <a:pt x="68" y="355"/>
                    <a:pt x="69" y="355"/>
                  </a:cubicBezTo>
                  <a:cubicBezTo>
                    <a:pt x="69" y="357"/>
                    <a:pt x="69" y="357"/>
                    <a:pt x="69" y="357"/>
                  </a:cubicBezTo>
                  <a:cubicBezTo>
                    <a:pt x="277" y="563"/>
                    <a:pt x="277" y="563"/>
                    <a:pt x="277" y="563"/>
                  </a:cubicBezTo>
                  <a:cubicBezTo>
                    <a:pt x="282" y="572"/>
                    <a:pt x="281" y="582"/>
                    <a:pt x="275" y="588"/>
                  </a:cubicBezTo>
                  <a:cubicBezTo>
                    <a:pt x="271" y="593"/>
                    <a:pt x="265" y="595"/>
                    <a:pt x="259" y="595"/>
                  </a:cubicBezTo>
                  <a:cubicBezTo>
                    <a:pt x="254" y="595"/>
                    <a:pt x="248" y="593"/>
                    <a:pt x="244" y="588"/>
                  </a:cubicBezTo>
                  <a:cubicBezTo>
                    <a:pt x="43" y="386"/>
                    <a:pt x="43" y="386"/>
                    <a:pt x="43" y="386"/>
                  </a:cubicBezTo>
                  <a:cubicBezTo>
                    <a:pt x="41" y="384"/>
                    <a:pt x="36" y="379"/>
                    <a:pt x="36" y="372"/>
                  </a:cubicBezTo>
                  <a:cubicBezTo>
                    <a:pt x="36" y="367"/>
                    <a:pt x="38" y="361"/>
                    <a:pt x="43" y="357"/>
                  </a:cubicBezTo>
                  <a:close/>
                  <a:moveTo>
                    <a:pt x="108" y="343"/>
                  </a:moveTo>
                  <a:cubicBezTo>
                    <a:pt x="339" y="113"/>
                    <a:pt x="339" y="113"/>
                    <a:pt x="339" y="113"/>
                  </a:cubicBezTo>
                  <a:cubicBezTo>
                    <a:pt x="517" y="293"/>
                    <a:pt x="517" y="293"/>
                    <a:pt x="517" y="293"/>
                  </a:cubicBezTo>
                  <a:cubicBezTo>
                    <a:pt x="289" y="522"/>
                    <a:pt x="289" y="522"/>
                    <a:pt x="289" y="522"/>
                  </a:cubicBezTo>
                  <a:lnTo>
                    <a:pt x="108" y="343"/>
                  </a:lnTo>
                  <a:close/>
                  <a:moveTo>
                    <a:pt x="588" y="274"/>
                  </a:moveTo>
                  <a:cubicBezTo>
                    <a:pt x="586" y="276"/>
                    <a:pt x="586" y="276"/>
                    <a:pt x="586" y="276"/>
                  </a:cubicBezTo>
                  <a:cubicBezTo>
                    <a:pt x="582" y="280"/>
                    <a:pt x="576" y="282"/>
                    <a:pt x="571" y="283"/>
                  </a:cubicBezTo>
                  <a:cubicBezTo>
                    <a:pt x="564" y="283"/>
                    <a:pt x="558" y="278"/>
                    <a:pt x="557" y="276"/>
                  </a:cubicBezTo>
                  <a:cubicBezTo>
                    <a:pt x="356" y="76"/>
                    <a:pt x="356" y="76"/>
                    <a:pt x="356" y="76"/>
                  </a:cubicBezTo>
                  <a:cubicBezTo>
                    <a:pt x="355" y="75"/>
                    <a:pt x="355" y="75"/>
                    <a:pt x="355" y="75"/>
                  </a:cubicBezTo>
                  <a:cubicBezTo>
                    <a:pt x="351" y="72"/>
                    <a:pt x="349" y="68"/>
                    <a:pt x="349" y="62"/>
                  </a:cubicBezTo>
                  <a:cubicBezTo>
                    <a:pt x="349" y="56"/>
                    <a:pt x="351" y="51"/>
                    <a:pt x="355" y="48"/>
                  </a:cubicBezTo>
                  <a:cubicBezTo>
                    <a:pt x="356" y="48"/>
                    <a:pt x="356" y="48"/>
                    <a:pt x="356" y="48"/>
                  </a:cubicBezTo>
                  <a:cubicBezTo>
                    <a:pt x="360" y="44"/>
                    <a:pt x="365" y="42"/>
                    <a:pt x="370" y="42"/>
                  </a:cubicBezTo>
                  <a:cubicBezTo>
                    <a:pt x="375" y="42"/>
                    <a:pt x="381" y="44"/>
                    <a:pt x="385" y="48"/>
                  </a:cubicBezTo>
                  <a:cubicBezTo>
                    <a:pt x="588" y="247"/>
                    <a:pt x="588" y="247"/>
                    <a:pt x="588" y="247"/>
                  </a:cubicBezTo>
                  <a:cubicBezTo>
                    <a:pt x="591" y="250"/>
                    <a:pt x="593" y="255"/>
                    <a:pt x="593" y="261"/>
                  </a:cubicBezTo>
                  <a:cubicBezTo>
                    <a:pt x="593" y="266"/>
                    <a:pt x="591" y="271"/>
                    <a:pt x="588" y="274"/>
                  </a:cubicBezTo>
                  <a:close/>
                  <a:moveTo>
                    <a:pt x="902" y="933"/>
                  </a:moveTo>
                  <a:cubicBezTo>
                    <a:pt x="894" y="933"/>
                    <a:pt x="887" y="930"/>
                    <a:pt x="882" y="925"/>
                  </a:cubicBezTo>
                  <a:cubicBezTo>
                    <a:pt x="411" y="451"/>
                    <a:pt x="411" y="451"/>
                    <a:pt x="411" y="451"/>
                  </a:cubicBezTo>
                  <a:cubicBezTo>
                    <a:pt x="452" y="408"/>
                    <a:pt x="452" y="408"/>
                    <a:pt x="452" y="408"/>
                  </a:cubicBezTo>
                  <a:cubicBezTo>
                    <a:pt x="923" y="882"/>
                    <a:pt x="923" y="882"/>
                    <a:pt x="923" y="882"/>
                  </a:cubicBezTo>
                  <a:cubicBezTo>
                    <a:pt x="923" y="882"/>
                    <a:pt x="923" y="882"/>
                    <a:pt x="923" y="882"/>
                  </a:cubicBezTo>
                  <a:cubicBezTo>
                    <a:pt x="930" y="887"/>
                    <a:pt x="933" y="896"/>
                    <a:pt x="932" y="904"/>
                  </a:cubicBezTo>
                  <a:cubicBezTo>
                    <a:pt x="932" y="905"/>
                    <a:pt x="932" y="905"/>
                    <a:pt x="932" y="905"/>
                  </a:cubicBezTo>
                  <a:cubicBezTo>
                    <a:pt x="932" y="921"/>
                    <a:pt x="910" y="933"/>
                    <a:pt x="902" y="9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32EA2"/>
                </a:solidFill>
                <a:effectLst/>
                <a:uLnTx/>
                <a:uFillTx/>
                <a:latin typeface="Calibri" panose="020F0502020204030204"/>
                <a:ea typeface="+mn-ea"/>
                <a:cs typeface="+mn-cs"/>
              </a:endParaRPr>
            </a:p>
          </p:txBody>
        </p:sp>
      </p:grpSp>
      <p:grpSp>
        <p:nvGrpSpPr>
          <p:cNvPr id="85" name="Group 4">
            <a:extLst>
              <a:ext uri="{FF2B5EF4-FFF2-40B4-BE49-F238E27FC236}">
                <a16:creationId xmlns:a16="http://schemas.microsoft.com/office/drawing/2014/main" id="{788C850F-C941-467D-AA18-56C7D5ED51FE}"/>
              </a:ext>
            </a:extLst>
          </p:cNvPr>
          <p:cNvGrpSpPr>
            <a:grpSpLocks noChangeAspect="1"/>
          </p:cNvGrpSpPr>
          <p:nvPr/>
        </p:nvGrpSpPr>
        <p:grpSpPr bwMode="auto">
          <a:xfrm>
            <a:off x="632025" y="2193810"/>
            <a:ext cx="598141" cy="548640"/>
            <a:chOff x="3405" y="1761"/>
            <a:chExt cx="870" cy="798"/>
          </a:xfrm>
          <a:solidFill>
            <a:schemeClr val="bg1"/>
          </a:solidFill>
        </p:grpSpPr>
        <p:sp>
          <p:nvSpPr>
            <p:cNvPr id="86" name="Freeform 5">
              <a:extLst>
                <a:ext uri="{FF2B5EF4-FFF2-40B4-BE49-F238E27FC236}">
                  <a16:creationId xmlns:a16="http://schemas.microsoft.com/office/drawing/2014/main" id="{AD3280CD-3397-4D21-9CAF-019BF76ABA8C}"/>
                </a:ext>
              </a:extLst>
            </p:cNvPr>
            <p:cNvSpPr>
              <a:spLocks noEditPoints="1"/>
            </p:cNvSpPr>
            <p:nvPr/>
          </p:nvSpPr>
          <p:spPr bwMode="auto">
            <a:xfrm>
              <a:off x="3405" y="1761"/>
              <a:ext cx="538" cy="698"/>
            </a:xfrm>
            <a:custGeom>
              <a:avLst/>
              <a:gdLst>
                <a:gd name="T0" fmla="*/ 245 w 245"/>
                <a:gd name="T1" fmla="*/ 309 h 327"/>
                <a:gd name="T2" fmla="*/ 245 w 245"/>
                <a:gd name="T3" fmla="*/ 88 h 327"/>
                <a:gd name="T4" fmla="*/ 245 w 245"/>
                <a:gd name="T5" fmla="*/ 87 h 327"/>
                <a:gd name="T6" fmla="*/ 245 w 245"/>
                <a:gd name="T7" fmla="*/ 87 h 327"/>
                <a:gd name="T8" fmla="*/ 245 w 245"/>
                <a:gd name="T9" fmla="*/ 85 h 327"/>
                <a:gd name="T10" fmla="*/ 245 w 245"/>
                <a:gd name="T11" fmla="*/ 85 h 327"/>
                <a:gd name="T12" fmla="*/ 244 w 245"/>
                <a:gd name="T13" fmla="*/ 84 h 327"/>
                <a:gd name="T14" fmla="*/ 162 w 245"/>
                <a:gd name="T15" fmla="*/ 2 h 327"/>
                <a:gd name="T16" fmla="*/ 160 w 245"/>
                <a:gd name="T17" fmla="*/ 1 h 327"/>
                <a:gd name="T18" fmla="*/ 160 w 245"/>
                <a:gd name="T19" fmla="*/ 1 h 327"/>
                <a:gd name="T20" fmla="*/ 159 w 245"/>
                <a:gd name="T21" fmla="*/ 0 h 327"/>
                <a:gd name="T22" fmla="*/ 159 w 245"/>
                <a:gd name="T23" fmla="*/ 0 h 327"/>
                <a:gd name="T24" fmla="*/ 157 w 245"/>
                <a:gd name="T25" fmla="*/ 0 h 327"/>
                <a:gd name="T26" fmla="*/ 18 w 245"/>
                <a:gd name="T27" fmla="*/ 0 h 327"/>
                <a:gd name="T28" fmla="*/ 0 w 245"/>
                <a:gd name="T29" fmla="*/ 18 h 327"/>
                <a:gd name="T30" fmla="*/ 0 w 245"/>
                <a:gd name="T31" fmla="*/ 309 h 327"/>
                <a:gd name="T32" fmla="*/ 18 w 245"/>
                <a:gd name="T33" fmla="*/ 327 h 327"/>
                <a:gd name="T34" fmla="*/ 227 w 245"/>
                <a:gd name="T35" fmla="*/ 327 h 327"/>
                <a:gd name="T36" fmla="*/ 245 w 245"/>
                <a:gd name="T37" fmla="*/ 309 h 327"/>
                <a:gd name="T38" fmla="*/ 245 w 245"/>
                <a:gd name="T39" fmla="*/ 309 h 327"/>
                <a:gd name="T40" fmla="*/ 163 w 245"/>
                <a:gd name="T41" fmla="*/ 21 h 327"/>
                <a:gd name="T42" fmla="*/ 224 w 245"/>
                <a:gd name="T43" fmla="*/ 82 h 327"/>
                <a:gd name="T44" fmla="*/ 169 w 245"/>
                <a:gd name="T45" fmla="*/ 82 h 327"/>
                <a:gd name="T46" fmla="*/ 163 w 245"/>
                <a:gd name="T47" fmla="*/ 76 h 327"/>
                <a:gd name="T48" fmla="*/ 163 w 245"/>
                <a:gd name="T49" fmla="*/ 76 h 327"/>
                <a:gd name="T50" fmla="*/ 163 w 245"/>
                <a:gd name="T51" fmla="*/ 21 h 327"/>
                <a:gd name="T52" fmla="*/ 12 w 245"/>
                <a:gd name="T53" fmla="*/ 309 h 327"/>
                <a:gd name="T54" fmla="*/ 12 w 245"/>
                <a:gd name="T55" fmla="*/ 18 h 327"/>
                <a:gd name="T56" fmla="*/ 18 w 245"/>
                <a:gd name="T57" fmla="*/ 13 h 327"/>
                <a:gd name="T58" fmla="*/ 151 w 245"/>
                <a:gd name="T59" fmla="*/ 13 h 327"/>
                <a:gd name="T60" fmla="*/ 151 w 245"/>
                <a:gd name="T61" fmla="*/ 76 h 327"/>
                <a:gd name="T62" fmla="*/ 169 w 245"/>
                <a:gd name="T63" fmla="*/ 94 h 327"/>
                <a:gd name="T64" fmla="*/ 233 w 245"/>
                <a:gd name="T65" fmla="*/ 94 h 327"/>
                <a:gd name="T66" fmla="*/ 233 w 245"/>
                <a:gd name="T67" fmla="*/ 309 h 327"/>
                <a:gd name="T68" fmla="*/ 227 w 245"/>
                <a:gd name="T69" fmla="*/ 315 h 327"/>
                <a:gd name="T70" fmla="*/ 18 w 245"/>
                <a:gd name="T71" fmla="*/ 315 h 327"/>
                <a:gd name="T72" fmla="*/ 12 w 245"/>
                <a:gd name="T73" fmla="*/ 309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5" h="327">
                  <a:moveTo>
                    <a:pt x="245" y="309"/>
                  </a:moveTo>
                  <a:cubicBezTo>
                    <a:pt x="245" y="88"/>
                    <a:pt x="245" y="88"/>
                    <a:pt x="245" y="88"/>
                  </a:cubicBezTo>
                  <a:cubicBezTo>
                    <a:pt x="245" y="88"/>
                    <a:pt x="245" y="87"/>
                    <a:pt x="245" y="87"/>
                  </a:cubicBezTo>
                  <a:cubicBezTo>
                    <a:pt x="245" y="87"/>
                    <a:pt x="245" y="87"/>
                    <a:pt x="245" y="87"/>
                  </a:cubicBezTo>
                  <a:cubicBezTo>
                    <a:pt x="245" y="86"/>
                    <a:pt x="245" y="86"/>
                    <a:pt x="245" y="85"/>
                  </a:cubicBezTo>
                  <a:cubicBezTo>
                    <a:pt x="245" y="85"/>
                    <a:pt x="245" y="85"/>
                    <a:pt x="245" y="85"/>
                  </a:cubicBezTo>
                  <a:cubicBezTo>
                    <a:pt x="244" y="84"/>
                    <a:pt x="244" y="84"/>
                    <a:pt x="244" y="84"/>
                  </a:cubicBezTo>
                  <a:cubicBezTo>
                    <a:pt x="162" y="2"/>
                    <a:pt x="162" y="2"/>
                    <a:pt x="162" y="2"/>
                  </a:cubicBezTo>
                  <a:cubicBezTo>
                    <a:pt x="161" y="2"/>
                    <a:pt x="161" y="1"/>
                    <a:pt x="160" y="1"/>
                  </a:cubicBezTo>
                  <a:cubicBezTo>
                    <a:pt x="160" y="1"/>
                    <a:pt x="160" y="1"/>
                    <a:pt x="160" y="1"/>
                  </a:cubicBezTo>
                  <a:cubicBezTo>
                    <a:pt x="160" y="1"/>
                    <a:pt x="159" y="0"/>
                    <a:pt x="159" y="0"/>
                  </a:cubicBezTo>
                  <a:cubicBezTo>
                    <a:pt x="159" y="0"/>
                    <a:pt x="159" y="0"/>
                    <a:pt x="159" y="0"/>
                  </a:cubicBezTo>
                  <a:cubicBezTo>
                    <a:pt x="157" y="0"/>
                    <a:pt x="157" y="0"/>
                    <a:pt x="157" y="0"/>
                  </a:cubicBezTo>
                  <a:cubicBezTo>
                    <a:pt x="18" y="0"/>
                    <a:pt x="18" y="0"/>
                    <a:pt x="18" y="0"/>
                  </a:cubicBezTo>
                  <a:cubicBezTo>
                    <a:pt x="8" y="0"/>
                    <a:pt x="0" y="8"/>
                    <a:pt x="0" y="18"/>
                  </a:cubicBezTo>
                  <a:cubicBezTo>
                    <a:pt x="0" y="309"/>
                    <a:pt x="0" y="309"/>
                    <a:pt x="0" y="309"/>
                  </a:cubicBezTo>
                  <a:cubicBezTo>
                    <a:pt x="0" y="319"/>
                    <a:pt x="8" y="327"/>
                    <a:pt x="18" y="327"/>
                  </a:cubicBezTo>
                  <a:cubicBezTo>
                    <a:pt x="227" y="327"/>
                    <a:pt x="227" y="327"/>
                    <a:pt x="227" y="327"/>
                  </a:cubicBezTo>
                  <a:cubicBezTo>
                    <a:pt x="237" y="327"/>
                    <a:pt x="245" y="319"/>
                    <a:pt x="245" y="309"/>
                  </a:cubicBezTo>
                  <a:cubicBezTo>
                    <a:pt x="245" y="309"/>
                    <a:pt x="245" y="309"/>
                    <a:pt x="245" y="309"/>
                  </a:cubicBezTo>
                  <a:close/>
                  <a:moveTo>
                    <a:pt x="163" y="21"/>
                  </a:moveTo>
                  <a:cubicBezTo>
                    <a:pt x="224" y="82"/>
                    <a:pt x="224" y="82"/>
                    <a:pt x="224" y="82"/>
                  </a:cubicBezTo>
                  <a:cubicBezTo>
                    <a:pt x="169" y="82"/>
                    <a:pt x="169" y="82"/>
                    <a:pt x="169" y="82"/>
                  </a:cubicBezTo>
                  <a:cubicBezTo>
                    <a:pt x="166" y="82"/>
                    <a:pt x="163" y="79"/>
                    <a:pt x="163" y="76"/>
                  </a:cubicBezTo>
                  <a:cubicBezTo>
                    <a:pt x="163" y="76"/>
                    <a:pt x="163" y="76"/>
                    <a:pt x="163" y="76"/>
                  </a:cubicBezTo>
                  <a:lnTo>
                    <a:pt x="163" y="21"/>
                  </a:lnTo>
                  <a:close/>
                  <a:moveTo>
                    <a:pt x="12" y="309"/>
                  </a:moveTo>
                  <a:cubicBezTo>
                    <a:pt x="12" y="18"/>
                    <a:pt x="12" y="18"/>
                    <a:pt x="12" y="18"/>
                  </a:cubicBezTo>
                  <a:cubicBezTo>
                    <a:pt x="12" y="15"/>
                    <a:pt x="15" y="13"/>
                    <a:pt x="18" y="13"/>
                  </a:cubicBezTo>
                  <a:cubicBezTo>
                    <a:pt x="151" y="13"/>
                    <a:pt x="151" y="13"/>
                    <a:pt x="151" y="13"/>
                  </a:cubicBezTo>
                  <a:cubicBezTo>
                    <a:pt x="151" y="76"/>
                    <a:pt x="151" y="76"/>
                    <a:pt x="151" y="76"/>
                  </a:cubicBezTo>
                  <a:cubicBezTo>
                    <a:pt x="151" y="86"/>
                    <a:pt x="159" y="94"/>
                    <a:pt x="169" y="94"/>
                  </a:cubicBezTo>
                  <a:cubicBezTo>
                    <a:pt x="233" y="94"/>
                    <a:pt x="233" y="94"/>
                    <a:pt x="233" y="94"/>
                  </a:cubicBezTo>
                  <a:cubicBezTo>
                    <a:pt x="233" y="309"/>
                    <a:pt x="233" y="309"/>
                    <a:pt x="233" y="309"/>
                  </a:cubicBezTo>
                  <a:cubicBezTo>
                    <a:pt x="233" y="312"/>
                    <a:pt x="230" y="315"/>
                    <a:pt x="227" y="315"/>
                  </a:cubicBezTo>
                  <a:cubicBezTo>
                    <a:pt x="18" y="315"/>
                    <a:pt x="18" y="315"/>
                    <a:pt x="18" y="315"/>
                  </a:cubicBezTo>
                  <a:cubicBezTo>
                    <a:pt x="15" y="315"/>
                    <a:pt x="12" y="312"/>
                    <a:pt x="12" y="3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87" name="Freeform 6">
              <a:extLst>
                <a:ext uri="{FF2B5EF4-FFF2-40B4-BE49-F238E27FC236}">
                  <a16:creationId xmlns:a16="http://schemas.microsoft.com/office/drawing/2014/main" id="{48B65B10-E0A4-4A62-BE94-5923174813D9}"/>
                </a:ext>
              </a:extLst>
            </p:cNvPr>
            <p:cNvSpPr>
              <a:spLocks/>
            </p:cNvSpPr>
            <p:nvPr/>
          </p:nvSpPr>
          <p:spPr bwMode="auto">
            <a:xfrm>
              <a:off x="3506" y="2034"/>
              <a:ext cx="334" cy="28"/>
            </a:xfrm>
            <a:custGeom>
              <a:avLst/>
              <a:gdLst>
                <a:gd name="T0" fmla="*/ 146 w 152"/>
                <a:gd name="T1" fmla="*/ 0 h 13"/>
                <a:gd name="T2" fmla="*/ 7 w 152"/>
                <a:gd name="T3" fmla="*/ 0 h 13"/>
                <a:gd name="T4" fmla="*/ 0 w 152"/>
                <a:gd name="T5" fmla="*/ 6 h 13"/>
                <a:gd name="T6" fmla="*/ 7 w 152"/>
                <a:gd name="T7" fmla="*/ 13 h 13"/>
                <a:gd name="T8" fmla="*/ 146 w 152"/>
                <a:gd name="T9" fmla="*/ 13 h 13"/>
                <a:gd name="T10" fmla="*/ 152 w 152"/>
                <a:gd name="T11" fmla="*/ 6 h 13"/>
                <a:gd name="T12" fmla="*/ 146 w 152"/>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52" h="13">
                  <a:moveTo>
                    <a:pt x="146" y="0"/>
                  </a:moveTo>
                  <a:cubicBezTo>
                    <a:pt x="7" y="0"/>
                    <a:pt x="7" y="0"/>
                    <a:pt x="7" y="0"/>
                  </a:cubicBezTo>
                  <a:cubicBezTo>
                    <a:pt x="3" y="0"/>
                    <a:pt x="0" y="3"/>
                    <a:pt x="0" y="6"/>
                  </a:cubicBezTo>
                  <a:cubicBezTo>
                    <a:pt x="0" y="10"/>
                    <a:pt x="3" y="13"/>
                    <a:pt x="7" y="13"/>
                  </a:cubicBezTo>
                  <a:cubicBezTo>
                    <a:pt x="146" y="13"/>
                    <a:pt x="146" y="13"/>
                    <a:pt x="146" y="13"/>
                  </a:cubicBezTo>
                  <a:cubicBezTo>
                    <a:pt x="150" y="13"/>
                    <a:pt x="152" y="10"/>
                    <a:pt x="152" y="6"/>
                  </a:cubicBezTo>
                  <a:cubicBezTo>
                    <a:pt x="152" y="3"/>
                    <a:pt x="15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88" name="Freeform 7">
              <a:extLst>
                <a:ext uri="{FF2B5EF4-FFF2-40B4-BE49-F238E27FC236}">
                  <a16:creationId xmlns:a16="http://schemas.microsoft.com/office/drawing/2014/main" id="{25580092-4D23-4CF6-B92C-44A0153B336B}"/>
                </a:ext>
              </a:extLst>
            </p:cNvPr>
            <p:cNvSpPr>
              <a:spLocks/>
            </p:cNvSpPr>
            <p:nvPr/>
          </p:nvSpPr>
          <p:spPr bwMode="auto">
            <a:xfrm>
              <a:off x="3506" y="2134"/>
              <a:ext cx="334" cy="26"/>
            </a:xfrm>
            <a:custGeom>
              <a:avLst/>
              <a:gdLst>
                <a:gd name="T0" fmla="*/ 146 w 152"/>
                <a:gd name="T1" fmla="*/ 0 h 12"/>
                <a:gd name="T2" fmla="*/ 7 w 152"/>
                <a:gd name="T3" fmla="*/ 0 h 12"/>
                <a:gd name="T4" fmla="*/ 0 w 152"/>
                <a:gd name="T5" fmla="*/ 6 h 12"/>
                <a:gd name="T6" fmla="*/ 7 w 152"/>
                <a:gd name="T7" fmla="*/ 12 h 12"/>
                <a:gd name="T8" fmla="*/ 146 w 152"/>
                <a:gd name="T9" fmla="*/ 12 h 12"/>
                <a:gd name="T10" fmla="*/ 152 w 152"/>
                <a:gd name="T11" fmla="*/ 6 h 12"/>
                <a:gd name="T12" fmla="*/ 146 w 152"/>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152" h="12">
                  <a:moveTo>
                    <a:pt x="146" y="0"/>
                  </a:moveTo>
                  <a:cubicBezTo>
                    <a:pt x="7" y="0"/>
                    <a:pt x="7" y="0"/>
                    <a:pt x="7" y="0"/>
                  </a:cubicBezTo>
                  <a:cubicBezTo>
                    <a:pt x="3" y="0"/>
                    <a:pt x="0" y="3"/>
                    <a:pt x="0" y="6"/>
                  </a:cubicBezTo>
                  <a:cubicBezTo>
                    <a:pt x="0" y="9"/>
                    <a:pt x="3" y="12"/>
                    <a:pt x="7" y="12"/>
                  </a:cubicBezTo>
                  <a:cubicBezTo>
                    <a:pt x="146" y="12"/>
                    <a:pt x="146" y="12"/>
                    <a:pt x="146" y="12"/>
                  </a:cubicBezTo>
                  <a:cubicBezTo>
                    <a:pt x="150" y="12"/>
                    <a:pt x="152" y="9"/>
                    <a:pt x="152" y="6"/>
                  </a:cubicBezTo>
                  <a:cubicBezTo>
                    <a:pt x="152" y="3"/>
                    <a:pt x="15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89" name="Freeform 8">
              <a:extLst>
                <a:ext uri="{FF2B5EF4-FFF2-40B4-BE49-F238E27FC236}">
                  <a16:creationId xmlns:a16="http://schemas.microsoft.com/office/drawing/2014/main" id="{81F0C3F4-7B9A-4CA9-BF5A-FB569F00B044}"/>
                </a:ext>
              </a:extLst>
            </p:cNvPr>
            <p:cNvSpPr>
              <a:spLocks/>
            </p:cNvSpPr>
            <p:nvPr/>
          </p:nvSpPr>
          <p:spPr bwMode="auto">
            <a:xfrm>
              <a:off x="3506" y="1936"/>
              <a:ext cx="156" cy="26"/>
            </a:xfrm>
            <a:custGeom>
              <a:avLst/>
              <a:gdLst>
                <a:gd name="T0" fmla="*/ 7 w 71"/>
                <a:gd name="T1" fmla="*/ 12 h 12"/>
                <a:gd name="T2" fmla="*/ 65 w 71"/>
                <a:gd name="T3" fmla="*/ 12 h 12"/>
                <a:gd name="T4" fmla="*/ 71 w 71"/>
                <a:gd name="T5" fmla="*/ 6 h 12"/>
                <a:gd name="T6" fmla="*/ 65 w 71"/>
                <a:gd name="T7" fmla="*/ 0 h 12"/>
                <a:gd name="T8" fmla="*/ 7 w 71"/>
                <a:gd name="T9" fmla="*/ 0 h 12"/>
                <a:gd name="T10" fmla="*/ 0 w 71"/>
                <a:gd name="T11" fmla="*/ 6 h 12"/>
                <a:gd name="T12" fmla="*/ 7 w 71"/>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1" h="12">
                  <a:moveTo>
                    <a:pt x="7" y="12"/>
                  </a:moveTo>
                  <a:cubicBezTo>
                    <a:pt x="65" y="12"/>
                    <a:pt x="65" y="12"/>
                    <a:pt x="65" y="12"/>
                  </a:cubicBezTo>
                  <a:cubicBezTo>
                    <a:pt x="68" y="12"/>
                    <a:pt x="71" y="9"/>
                    <a:pt x="71" y="6"/>
                  </a:cubicBezTo>
                  <a:cubicBezTo>
                    <a:pt x="71" y="3"/>
                    <a:pt x="68" y="0"/>
                    <a:pt x="65" y="0"/>
                  </a:cubicBezTo>
                  <a:cubicBezTo>
                    <a:pt x="7" y="0"/>
                    <a:pt x="7" y="0"/>
                    <a:pt x="7" y="0"/>
                  </a:cubicBezTo>
                  <a:cubicBezTo>
                    <a:pt x="3" y="0"/>
                    <a:pt x="0" y="3"/>
                    <a:pt x="0" y="6"/>
                  </a:cubicBezTo>
                  <a:cubicBezTo>
                    <a:pt x="0" y="9"/>
                    <a:pt x="3" y="12"/>
                    <a:pt x="7"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90" name="Freeform 9">
              <a:extLst>
                <a:ext uri="{FF2B5EF4-FFF2-40B4-BE49-F238E27FC236}">
                  <a16:creationId xmlns:a16="http://schemas.microsoft.com/office/drawing/2014/main" id="{3C79AA01-78B9-4EC5-A957-6AC5C451EB88}"/>
                </a:ext>
              </a:extLst>
            </p:cNvPr>
            <p:cNvSpPr>
              <a:spLocks/>
            </p:cNvSpPr>
            <p:nvPr/>
          </p:nvSpPr>
          <p:spPr bwMode="auto">
            <a:xfrm>
              <a:off x="3506" y="2233"/>
              <a:ext cx="334" cy="27"/>
            </a:xfrm>
            <a:custGeom>
              <a:avLst/>
              <a:gdLst>
                <a:gd name="T0" fmla="*/ 146 w 152"/>
                <a:gd name="T1" fmla="*/ 0 h 13"/>
                <a:gd name="T2" fmla="*/ 7 w 152"/>
                <a:gd name="T3" fmla="*/ 0 h 13"/>
                <a:gd name="T4" fmla="*/ 0 w 152"/>
                <a:gd name="T5" fmla="*/ 7 h 13"/>
                <a:gd name="T6" fmla="*/ 7 w 152"/>
                <a:gd name="T7" fmla="*/ 13 h 13"/>
                <a:gd name="T8" fmla="*/ 146 w 152"/>
                <a:gd name="T9" fmla="*/ 13 h 13"/>
                <a:gd name="T10" fmla="*/ 152 w 152"/>
                <a:gd name="T11" fmla="*/ 7 h 13"/>
                <a:gd name="T12" fmla="*/ 146 w 152"/>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52" h="13">
                  <a:moveTo>
                    <a:pt x="146" y="0"/>
                  </a:moveTo>
                  <a:cubicBezTo>
                    <a:pt x="7" y="0"/>
                    <a:pt x="7" y="0"/>
                    <a:pt x="7" y="0"/>
                  </a:cubicBezTo>
                  <a:cubicBezTo>
                    <a:pt x="3" y="0"/>
                    <a:pt x="0" y="3"/>
                    <a:pt x="0" y="7"/>
                  </a:cubicBezTo>
                  <a:cubicBezTo>
                    <a:pt x="0" y="10"/>
                    <a:pt x="3" y="13"/>
                    <a:pt x="7" y="13"/>
                  </a:cubicBezTo>
                  <a:cubicBezTo>
                    <a:pt x="146" y="13"/>
                    <a:pt x="146" y="13"/>
                    <a:pt x="146" y="13"/>
                  </a:cubicBezTo>
                  <a:cubicBezTo>
                    <a:pt x="150" y="13"/>
                    <a:pt x="152" y="10"/>
                    <a:pt x="152" y="7"/>
                  </a:cubicBezTo>
                  <a:cubicBezTo>
                    <a:pt x="152" y="3"/>
                    <a:pt x="15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91" name="Freeform 10">
              <a:extLst>
                <a:ext uri="{FF2B5EF4-FFF2-40B4-BE49-F238E27FC236}">
                  <a16:creationId xmlns:a16="http://schemas.microsoft.com/office/drawing/2014/main" id="{08BE4CE8-9EB6-4936-9A18-44B657FFD219}"/>
                </a:ext>
              </a:extLst>
            </p:cNvPr>
            <p:cNvSpPr>
              <a:spLocks/>
            </p:cNvSpPr>
            <p:nvPr/>
          </p:nvSpPr>
          <p:spPr bwMode="auto">
            <a:xfrm>
              <a:off x="3506" y="2333"/>
              <a:ext cx="334" cy="25"/>
            </a:xfrm>
            <a:custGeom>
              <a:avLst/>
              <a:gdLst>
                <a:gd name="T0" fmla="*/ 146 w 152"/>
                <a:gd name="T1" fmla="*/ 0 h 12"/>
                <a:gd name="T2" fmla="*/ 7 w 152"/>
                <a:gd name="T3" fmla="*/ 0 h 12"/>
                <a:gd name="T4" fmla="*/ 0 w 152"/>
                <a:gd name="T5" fmla="*/ 6 h 12"/>
                <a:gd name="T6" fmla="*/ 7 w 152"/>
                <a:gd name="T7" fmla="*/ 12 h 12"/>
                <a:gd name="T8" fmla="*/ 146 w 152"/>
                <a:gd name="T9" fmla="*/ 12 h 12"/>
                <a:gd name="T10" fmla="*/ 152 w 152"/>
                <a:gd name="T11" fmla="*/ 6 h 12"/>
                <a:gd name="T12" fmla="*/ 146 w 152"/>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152" h="12">
                  <a:moveTo>
                    <a:pt x="146" y="0"/>
                  </a:moveTo>
                  <a:cubicBezTo>
                    <a:pt x="7" y="0"/>
                    <a:pt x="7" y="0"/>
                    <a:pt x="7" y="0"/>
                  </a:cubicBezTo>
                  <a:cubicBezTo>
                    <a:pt x="3" y="0"/>
                    <a:pt x="0" y="3"/>
                    <a:pt x="0" y="6"/>
                  </a:cubicBezTo>
                  <a:cubicBezTo>
                    <a:pt x="0" y="10"/>
                    <a:pt x="3" y="12"/>
                    <a:pt x="7" y="12"/>
                  </a:cubicBezTo>
                  <a:cubicBezTo>
                    <a:pt x="146" y="12"/>
                    <a:pt x="146" y="12"/>
                    <a:pt x="146" y="12"/>
                  </a:cubicBezTo>
                  <a:cubicBezTo>
                    <a:pt x="150" y="12"/>
                    <a:pt x="152" y="10"/>
                    <a:pt x="152" y="6"/>
                  </a:cubicBezTo>
                  <a:cubicBezTo>
                    <a:pt x="152" y="3"/>
                    <a:pt x="15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92" name="Freeform 11">
              <a:extLst>
                <a:ext uri="{FF2B5EF4-FFF2-40B4-BE49-F238E27FC236}">
                  <a16:creationId xmlns:a16="http://schemas.microsoft.com/office/drawing/2014/main" id="{C8E50614-3819-487B-9DF1-EE531EBE017B}"/>
                </a:ext>
              </a:extLst>
            </p:cNvPr>
            <p:cNvSpPr>
              <a:spLocks noEditPoints="1"/>
            </p:cNvSpPr>
            <p:nvPr/>
          </p:nvSpPr>
          <p:spPr bwMode="auto">
            <a:xfrm>
              <a:off x="3737" y="1861"/>
              <a:ext cx="538" cy="698"/>
            </a:xfrm>
            <a:custGeom>
              <a:avLst/>
              <a:gdLst>
                <a:gd name="T0" fmla="*/ 245 w 245"/>
                <a:gd name="T1" fmla="*/ 86 h 327"/>
                <a:gd name="T2" fmla="*/ 245 w 245"/>
                <a:gd name="T3" fmla="*/ 86 h 327"/>
                <a:gd name="T4" fmla="*/ 245 w 245"/>
                <a:gd name="T5" fmla="*/ 85 h 327"/>
                <a:gd name="T6" fmla="*/ 245 w 245"/>
                <a:gd name="T7" fmla="*/ 84 h 327"/>
                <a:gd name="T8" fmla="*/ 244 w 245"/>
                <a:gd name="T9" fmla="*/ 83 h 327"/>
                <a:gd name="T10" fmla="*/ 162 w 245"/>
                <a:gd name="T11" fmla="*/ 2 h 327"/>
                <a:gd name="T12" fmla="*/ 161 w 245"/>
                <a:gd name="T13" fmla="*/ 1 h 327"/>
                <a:gd name="T14" fmla="*/ 160 w 245"/>
                <a:gd name="T15" fmla="*/ 1 h 327"/>
                <a:gd name="T16" fmla="*/ 159 w 245"/>
                <a:gd name="T17" fmla="*/ 0 h 327"/>
                <a:gd name="T18" fmla="*/ 159 w 245"/>
                <a:gd name="T19" fmla="*/ 0 h 327"/>
                <a:gd name="T20" fmla="*/ 158 w 245"/>
                <a:gd name="T21" fmla="*/ 0 h 327"/>
                <a:gd name="T22" fmla="*/ 99 w 245"/>
                <a:gd name="T23" fmla="*/ 0 h 327"/>
                <a:gd name="T24" fmla="*/ 93 w 245"/>
                <a:gd name="T25" fmla="*/ 6 h 327"/>
                <a:gd name="T26" fmla="*/ 99 w 245"/>
                <a:gd name="T27" fmla="*/ 12 h 327"/>
                <a:gd name="T28" fmla="*/ 152 w 245"/>
                <a:gd name="T29" fmla="*/ 12 h 327"/>
                <a:gd name="T30" fmla="*/ 152 w 245"/>
                <a:gd name="T31" fmla="*/ 76 h 327"/>
                <a:gd name="T32" fmla="*/ 169 w 245"/>
                <a:gd name="T33" fmla="*/ 94 h 327"/>
                <a:gd name="T34" fmla="*/ 233 w 245"/>
                <a:gd name="T35" fmla="*/ 94 h 327"/>
                <a:gd name="T36" fmla="*/ 233 w 245"/>
                <a:gd name="T37" fmla="*/ 309 h 327"/>
                <a:gd name="T38" fmla="*/ 228 w 245"/>
                <a:gd name="T39" fmla="*/ 314 h 327"/>
                <a:gd name="T40" fmla="*/ 18 w 245"/>
                <a:gd name="T41" fmla="*/ 314 h 327"/>
                <a:gd name="T42" fmla="*/ 12 w 245"/>
                <a:gd name="T43" fmla="*/ 309 h 327"/>
                <a:gd name="T44" fmla="*/ 12 w 245"/>
                <a:gd name="T45" fmla="*/ 309 h 327"/>
                <a:gd name="T46" fmla="*/ 12 w 245"/>
                <a:gd name="T47" fmla="*/ 297 h 327"/>
                <a:gd name="T48" fmla="*/ 6 w 245"/>
                <a:gd name="T49" fmla="*/ 291 h 327"/>
                <a:gd name="T50" fmla="*/ 0 w 245"/>
                <a:gd name="T51" fmla="*/ 297 h 327"/>
                <a:gd name="T52" fmla="*/ 0 w 245"/>
                <a:gd name="T53" fmla="*/ 309 h 327"/>
                <a:gd name="T54" fmla="*/ 18 w 245"/>
                <a:gd name="T55" fmla="*/ 327 h 327"/>
                <a:gd name="T56" fmla="*/ 228 w 245"/>
                <a:gd name="T57" fmla="*/ 327 h 327"/>
                <a:gd name="T58" fmla="*/ 245 w 245"/>
                <a:gd name="T59" fmla="*/ 309 h 327"/>
                <a:gd name="T60" fmla="*/ 245 w 245"/>
                <a:gd name="T61" fmla="*/ 87 h 327"/>
                <a:gd name="T62" fmla="*/ 245 w 245"/>
                <a:gd name="T63" fmla="*/ 86 h 327"/>
                <a:gd name="T64" fmla="*/ 169 w 245"/>
                <a:gd name="T65" fmla="*/ 81 h 327"/>
                <a:gd name="T66" fmla="*/ 164 w 245"/>
                <a:gd name="T67" fmla="*/ 76 h 327"/>
                <a:gd name="T68" fmla="*/ 164 w 245"/>
                <a:gd name="T69" fmla="*/ 21 h 327"/>
                <a:gd name="T70" fmla="*/ 224 w 245"/>
                <a:gd name="T71" fmla="*/ 81 h 327"/>
                <a:gd name="T72" fmla="*/ 169 w 245"/>
                <a:gd name="T73" fmla="*/ 81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5" h="327">
                  <a:moveTo>
                    <a:pt x="245" y="86"/>
                  </a:moveTo>
                  <a:cubicBezTo>
                    <a:pt x="245" y="86"/>
                    <a:pt x="245" y="86"/>
                    <a:pt x="245" y="86"/>
                  </a:cubicBezTo>
                  <a:cubicBezTo>
                    <a:pt x="245" y="86"/>
                    <a:pt x="245" y="85"/>
                    <a:pt x="245" y="85"/>
                  </a:cubicBezTo>
                  <a:cubicBezTo>
                    <a:pt x="245" y="84"/>
                    <a:pt x="245" y="84"/>
                    <a:pt x="245" y="84"/>
                  </a:cubicBezTo>
                  <a:cubicBezTo>
                    <a:pt x="245" y="84"/>
                    <a:pt x="244" y="84"/>
                    <a:pt x="244" y="83"/>
                  </a:cubicBezTo>
                  <a:cubicBezTo>
                    <a:pt x="162" y="2"/>
                    <a:pt x="162" y="2"/>
                    <a:pt x="162" y="2"/>
                  </a:cubicBezTo>
                  <a:cubicBezTo>
                    <a:pt x="162" y="1"/>
                    <a:pt x="161" y="1"/>
                    <a:pt x="161" y="1"/>
                  </a:cubicBezTo>
                  <a:cubicBezTo>
                    <a:pt x="160" y="1"/>
                    <a:pt x="160" y="1"/>
                    <a:pt x="160" y="1"/>
                  </a:cubicBezTo>
                  <a:cubicBezTo>
                    <a:pt x="160" y="0"/>
                    <a:pt x="159" y="0"/>
                    <a:pt x="159" y="0"/>
                  </a:cubicBezTo>
                  <a:cubicBezTo>
                    <a:pt x="159" y="0"/>
                    <a:pt x="159" y="0"/>
                    <a:pt x="159" y="0"/>
                  </a:cubicBezTo>
                  <a:cubicBezTo>
                    <a:pt x="158" y="0"/>
                    <a:pt x="158" y="0"/>
                    <a:pt x="158" y="0"/>
                  </a:cubicBezTo>
                  <a:cubicBezTo>
                    <a:pt x="99" y="0"/>
                    <a:pt x="99" y="0"/>
                    <a:pt x="99" y="0"/>
                  </a:cubicBezTo>
                  <a:cubicBezTo>
                    <a:pt x="96" y="0"/>
                    <a:pt x="93" y="3"/>
                    <a:pt x="93" y="6"/>
                  </a:cubicBezTo>
                  <a:cubicBezTo>
                    <a:pt x="93" y="10"/>
                    <a:pt x="96" y="12"/>
                    <a:pt x="99" y="12"/>
                  </a:cubicBezTo>
                  <a:cubicBezTo>
                    <a:pt x="152" y="12"/>
                    <a:pt x="152" y="12"/>
                    <a:pt x="152" y="12"/>
                  </a:cubicBezTo>
                  <a:cubicBezTo>
                    <a:pt x="152" y="76"/>
                    <a:pt x="152" y="76"/>
                    <a:pt x="152" y="76"/>
                  </a:cubicBezTo>
                  <a:cubicBezTo>
                    <a:pt x="152" y="86"/>
                    <a:pt x="160" y="94"/>
                    <a:pt x="169" y="94"/>
                  </a:cubicBezTo>
                  <a:cubicBezTo>
                    <a:pt x="233" y="94"/>
                    <a:pt x="233" y="94"/>
                    <a:pt x="233" y="94"/>
                  </a:cubicBezTo>
                  <a:cubicBezTo>
                    <a:pt x="233" y="309"/>
                    <a:pt x="233" y="309"/>
                    <a:pt x="233" y="309"/>
                  </a:cubicBezTo>
                  <a:cubicBezTo>
                    <a:pt x="233" y="312"/>
                    <a:pt x="231" y="314"/>
                    <a:pt x="228" y="314"/>
                  </a:cubicBezTo>
                  <a:cubicBezTo>
                    <a:pt x="18" y="314"/>
                    <a:pt x="18" y="314"/>
                    <a:pt x="18" y="314"/>
                  </a:cubicBezTo>
                  <a:cubicBezTo>
                    <a:pt x="15" y="314"/>
                    <a:pt x="12" y="312"/>
                    <a:pt x="12" y="309"/>
                  </a:cubicBezTo>
                  <a:cubicBezTo>
                    <a:pt x="12" y="309"/>
                    <a:pt x="12" y="309"/>
                    <a:pt x="12" y="309"/>
                  </a:cubicBezTo>
                  <a:cubicBezTo>
                    <a:pt x="12" y="297"/>
                    <a:pt x="12" y="297"/>
                    <a:pt x="12" y="297"/>
                  </a:cubicBezTo>
                  <a:cubicBezTo>
                    <a:pt x="12" y="294"/>
                    <a:pt x="10" y="291"/>
                    <a:pt x="6" y="291"/>
                  </a:cubicBezTo>
                  <a:cubicBezTo>
                    <a:pt x="3" y="291"/>
                    <a:pt x="0" y="294"/>
                    <a:pt x="0" y="297"/>
                  </a:cubicBezTo>
                  <a:cubicBezTo>
                    <a:pt x="0" y="309"/>
                    <a:pt x="0" y="309"/>
                    <a:pt x="0" y="309"/>
                  </a:cubicBezTo>
                  <a:cubicBezTo>
                    <a:pt x="0" y="319"/>
                    <a:pt x="8" y="327"/>
                    <a:pt x="18" y="327"/>
                  </a:cubicBezTo>
                  <a:cubicBezTo>
                    <a:pt x="228" y="327"/>
                    <a:pt x="228" y="327"/>
                    <a:pt x="228" y="327"/>
                  </a:cubicBezTo>
                  <a:cubicBezTo>
                    <a:pt x="237" y="327"/>
                    <a:pt x="245" y="319"/>
                    <a:pt x="245" y="309"/>
                  </a:cubicBezTo>
                  <a:cubicBezTo>
                    <a:pt x="245" y="87"/>
                    <a:pt x="245" y="87"/>
                    <a:pt x="245" y="87"/>
                  </a:cubicBezTo>
                  <a:cubicBezTo>
                    <a:pt x="245" y="87"/>
                    <a:pt x="245" y="87"/>
                    <a:pt x="245" y="86"/>
                  </a:cubicBezTo>
                  <a:close/>
                  <a:moveTo>
                    <a:pt x="169" y="81"/>
                  </a:moveTo>
                  <a:cubicBezTo>
                    <a:pt x="166" y="81"/>
                    <a:pt x="164" y="79"/>
                    <a:pt x="164" y="76"/>
                  </a:cubicBezTo>
                  <a:cubicBezTo>
                    <a:pt x="164" y="21"/>
                    <a:pt x="164" y="21"/>
                    <a:pt x="164" y="21"/>
                  </a:cubicBezTo>
                  <a:cubicBezTo>
                    <a:pt x="224" y="81"/>
                    <a:pt x="224" y="81"/>
                    <a:pt x="224" y="81"/>
                  </a:cubicBezTo>
                  <a:lnTo>
                    <a:pt x="169"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93" name="Freeform 12">
              <a:extLst>
                <a:ext uri="{FF2B5EF4-FFF2-40B4-BE49-F238E27FC236}">
                  <a16:creationId xmlns:a16="http://schemas.microsoft.com/office/drawing/2014/main" id="{9D6CB71C-5BFA-4912-A8DF-11895902CB6C}"/>
                </a:ext>
              </a:extLst>
            </p:cNvPr>
            <p:cNvSpPr>
              <a:spLocks/>
            </p:cNvSpPr>
            <p:nvPr/>
          </p:nvSpPr>
          <p:spPr bwMode="auto">
            <a:xfrm>
              <a:off x="3994" y="2134"/>
              <a:ext cx="180" cy="26"/>
            </a:xfrm>
            <a:custGeom>
              <a:avLst/>
              <a:gdLst>
                <a:gd name="T0" fmla="*/ 6 w 82"/>
                <a:gd name="T1" fmla="*/ 12 h 12"/>
                <a:gd name="T2" fmla="*/ 76 w 82"/>
                <a:gd name="T3" fmla="*/ 12 h 12"/>
                <a:gd name="T4" fmla="*/ 82 w 82"/>
                <a:gd name="T5" fmla="*/ 6 h 12"/>
                <a:gd name="T6" fmla="*/ 76 w 82"/>
                <a:gd name="T7" fmla="*/ 0 h 12"/>
                <a:gd name="T8" fmla="*/ 6 w 82"/>
                <a:gd name="T9" fmla="*/ 0 h 12"/>
                <a:gd name="T10" fmla="*/ 0 w 82"/>
                <a:gd name="T11" fmla="*/ 6 h 12"/>
                <a:gd name="T12" fmla="*/ 6 w 82"/>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82" h="12">
                  <a:moveTo>
                    <a:pt x="6" y="12"/>
                  </a:moveTo>
                  <a:cubicBezTo>
                    <a:pt x="76" y="12"/>
                    <a:pt x="76" y="12"/>
                    <a:pt x="76" y="12"/>
                  </a:cubicBezTo>
                  <a:cubicBezTo>
                    <a:pt x="79" y="12"/>
                    <a:pt x="82" y="9"/>
                    <a:pt x="82" y="6"/>
                  </a:cubicBezTo>
                  <a:cubicBezTo>
                    <a:pt x="82" y="3"/>
                    <a:pt x="79" y="0"/>
                    <a:pt x="76" y="0"/>
                  </a:cubicBezTo>
                  <a:cubicBezTo>
                    <a:pt x="6" y="0"/>
                    <a:pt x="6" y="0"/>
                    <a:pt x="6" y="0"/>
                  </a:cubicBezTo>
                  <a:cubicBezTo>
                    <a:pt x="2" y="0"/>
                    <a:pt x="0" y="3"/>
                    <a:pt x="0" y="6"/>
                  </a:cubicBezTo>
                  <a:cubicBezTo>
                    <a:pt x="0" y="9"/>
                    <a:pt x="2" y="12"/>
                    <a:pt x="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94" name="Freeform 13">
              <a:extLst>
                <a:ext uri="{FF2B5EF4-FFF2-40B4-BE49-F238E27FC236}">
                  <a16:creationId xmlns:a16="http://schemas.microsoft.com/office/drawing/2014/main" id="{325F578E-F0B8-43BD-B90A-240C1003BCB6}"/>
                </a:ext>
              </a:extLst>
            </p:cNvPr>
            <p:cNvSpPr>
              <a:spLocks/>
            </p:cNvSpPr>
            <p:nvPr/>
          </p:nvSpPr>
          <p:spPr bwMode="auto">
            <a:xfrm>
              <a:off x="3994" y="2233"/>
              <a:ext cx="180" cy="27"/>
            </a:xfrm>
            <a:custGeom>
              <a:avLst/>
              <a:gdLst>
                <a:gd name="T0" fmla="*/ 6 w 82"/>
                <a:gd name="T1" fmla="*/ 13 h 13"/>
                <a:gd name="T2" fmla="*/ 76 w 82"/>
                <a:gd name="T3" fmla="*/ 13 h 13"/>
                <a:gd name="T4" fmla="*/ 82 w 82"/>
                <a:gd name="T5" fmla="*/ 7 h 13"/>
                <a:gd name="T6" fmla="*/ 76 w 82"/>
                <a:gd name="T7" fmla="*/ 0 h 13"/>
                <a:gd name="T8" fmla="*/ 6 w 82"/>
                <a:gd name="T9" fmla="*/ 0 h 13"/>
                <a:gd name="T10" fmla="*/ 0 w 82"/>
                <a:gd name="T11" fmla="*/ 7 h 13"/>
                <a:gd name="T12" fmla="*/ 6 w 82"/>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82" h="13">
                  <a:moveTo>
                    <a:pt x="6" y="13"/>
                  </a:moveTo>
                  <a:cubicBezTo>
                    <a:pt x="76" y="13"/>
                    <a:pt x="76" y="13"/>
                    <a:pt x="76" y="13"/>
                  </a:cubicBezTo>
                  <a:cubicBezTo>
                    <a:pt x="79" y="13"/>
                    <a:pt x="82" y="10"/>
                    <a:pt x="82" y="7"/>
                  </a:cubicBezTo>
                  <a:cubicBezTo>
                    <a:pt x="82" y="3"/>
                    <a:pt x="79" y="0"/>
                    <a:pt x="76" y="0"/>
                  </a:cubicBezTo>
                  <a:cubicBezTo>
                    <a:pt x="6" y="0"/>
                    <a:pt x="6" y="0"/>
                    <a:pt x="6" y="0"/>
                  </a:cubicBezTo>
                  <a:cubicBezTo>
                    <a:pt x="2" y="0"/>
                    <a:pt x="0" y="3"/>
                    <a:pt x="0" y="7"/>
                  </a:cubicBezTo>
                  <a:cubicBezTo>
                    <a:pt x="0" y="10"/>
                    <a:pt x="2" y="13"/>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95" name="Freeform 14">
              <a:extLst>
                <a:ext uri="{FF2B5EF4-FFF2-40B4-BE49-F238E27FC236}">
                  <a16:creationId xmlns:a16="http://schemas.microsoft.com/office/drawing/2014/main" id="{1F121D88-B0EB-4933-9324-9FCBE2A7F419}"/>
                </a:ext>
              </a:extLst>
            </p:cNvPr>
            <p:cNvSpPr>
              <a:spLocks/>
            </p:cNvSpPr>
            <p:nvPr/>
          </p:nvSpPr>
          <p:spPr bwMode="auto">
            <a:xfrm>
              <a:off x="3994" y="2333"/>
              <a:ext cx="180" cy="25"/>
            </a:xfrm>
            <a:custGeom>
              <a:avLst/>
              <a:gdLst>
                <a:gd name="T0" fmla="*/ 6 w 82"/>
                <a:gd name="T1" fmla="*/ 12 h 12"/>
                <a:gd name="T2" fmla="*/ 76 w 82"/>
                <a:gd name="T3" fmla="*/ 12 h 12"/>
                <a:gd name="T4" fmla="*/ 82 w 82"/>
                <a:gd name="T5" fmla="*/ 6 h 12"/>
                <a:gd name="T6" fmla="*/ 76 w 82"/>
                <a:gd name="T7" fmla="*/ 0 h 12"/>
                <a:gd name="T8" fmla="*/ 6 w 82"/>
                <a:gd name="T9" fmla="*/ 0 h 12"/>
                <a:gd name="T10" fmla="*/ 0 w 82"/>
                <a:gd name="T11" fmla="*/ 6 h 12"/>
                <a:gd name="T12" fmla="*/ 6 w 82"/>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82" h="12">
                  <a:moveTo>
                    <a:pt x="6" y="12"/>
                  </a:moveTo>
                  <a:cubicBezTo>
                    <a:pt x="76" y="12"/>
                    <a:pt x="76" y="12"/>
                    <a:pt x="76" y="12"/>
                  </a:cubicBezTo>
                  <a:cubicBezTo>
                    <a:pt x="79" y="12"/>
                    <a:pt x="82" y="10"/>
                    <a:pt x="82" y="6"/>
                  </a:cubicBezTo>
                  <a:cubicBezTo>
                    <a:pt x="82" y="3"/>
                    <a:pt x="79" y="0"/>
                    <a:pt x="76" y="0"/>
                  </a:cubicBezTo>
                  <a:cubicBezTo>
                    <a:pt x="6" y="0"/>
                    <a:pt x="6" y="0"/>
                    <a:pt x="6" y="0"/>
                  </a:cubicBezTo>
                  <a:cubicBezTo>
                    <a:pt x="2" y="0"/>
                    <a:pt x="0" y="3"/>
                    <a:pt x="0" y="6"/>
                  </a:cubicBezTo>
                  <a:cubicBezTo>
                    <a:pt x="0" y="10"/>
                    <a:pt x="2" y="12"/>
                    <a:pt x="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96" name="Freeform 15">
              <a:extLst>
                <a:ext uri="{FF2B5EF4-FFF2-40B4-BE49-F238E27FC236}">
                  <a16:creationId xmlns:a16="http://schemas.microsoft.com/office/drawing/2014/main" id="{226A43DC-6E41-40D2-A04B-138341E153FF}"/>
                </a:ext>
              </a:extLst>
            </p:cNvPr>
            <p:cNvSpPr>
              <a:spLocks/>
            </p:cNvSpPr>
            <p:nvPr/>
          </p:nvSpPr>
          <p:spPr bwMode="auto">
            <a:xfrm>
              <a:off x="3994" y="2433"/>
              <a:ext cx="180" cy="26"/>
            </a:xfrm>
            <a:custGeom>
              <a:avLst/>
              <a:gdLst>
                <a:gd name="T0" fmla="*/ 6 w 82"/>
                <a:gd name="T1" fmla="*/ 12 h 12"/>
                <a:gd name="T2" fmla="*/ 76 w 82"/>
                <a:gd name="T3" fmla="*/ 12 h 12"/>
                <a:gd name="T4" fmla="*/ 82 w 82"/>
                <a:gd name="T5" fmla="*/ 6 h 12"/>
                <a:gd name="T6" fmla="*/ 76 w 82"/>
                <a:gd name="T7" fmla="*/ 0 h 12"/>
                <a:gd name="T8" fmla="*/ 6 w 82"/>
                <a:gd name="T9" fmla="*/ 0 h 12"/>
                <a:gd name="T10" fmla="*/ 0 w 82"/>
                <a:gd name="T11" fmla="*/ 6 h 12"/>
                <a:gd name="T12" fmla="*/ 6 w 82"/>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82" h="12">
                  <a:moveTo>
                    <a:pt x="6" y="12"/>
                  </a:moveTo>
                  <a:cubicBezTo>
                    <a:pt x="76" y="12"/>
                    <a:pt x="76" y="12"/>
                    <a:pt x="76" y="12"/>
                  </a:cubicBezTo>
                  <a:cubicBezTo>
                    <a:pt x="79" y="12"/>
                    <a:pt x="82" y="9"/>
                    <a:pt x="82" y="6"/>
                  </a:cubicBezTo>
                  <a:cubicBezTo>
                    <a:pt x="82" y="2"/>
                    <a:pt x="79" y="0"/>
                    <a:pt x="76" y="0"/>
                  </a:cubicBezTo>
                  <a:cubicBezTo>
                    <a:pt x="6" y="0"/>
                    <a:pt x="6" y="0"/>
                    <a:pt x="6" y="0"/>
                  </a:cubicBezTo>
                  <a:cubicBezTo>
                    <a:pt x="2" y="0"/>
                    <a:pt x="0" y="2"/>
                    <a:pt x="0" y="6"/>
                  </a:cubicBezTo>
                  <a:cubicBezTo>
                    <a:pt x="0" y="9"/>
                    <a:pt x="2" y="12"/>
                    <a:pt x="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grpSp>
      <p:grpSp>
        <p:nvGrpSpPr>
          <p:cNvPr id="97" name="Group 96">
            <a:extLst>
              <a:ext uri="{FF2B5EF4-FFF2-40B4-BE49-F238E27FC236}">
                <a16:creationId xmlns:a16="http://schemas.microsoft.com/office/drawing/2014/main" id="{88339606-F693-4746-A77F-3507A515A616}"/>
              </a:ext>
            </a:extLst>
          </p:cNvPr>
          <p:cNvGrpSpPr>
            <a:grpSpLocks noChangeAspect="1"/>
          </p:cNvGrpSpPr>
          <p:nvPr/>
        </p:nvGrpSpPr>
        <p:grpSpPr>
          <a:xfrm>
            <a:off x="8492882" y="2239530"/>
            <a:ext cx="512178" cy="457200"/>
            <a:chOff x="5670550" y="2159000"/>
            <a:chExt cx="2573338" cy="2297113"/>
          </a:xfrm>
          <a:solidFill>
            <a:schemeClr val="bg1"/>
          </a:solidFill>
        </p:grpSpPr>
        <p:sp>
          <p:nvSpPr>
            <p:cNvPr id="98" name="Freeform 5">
              <a:extLst>
                <a:ext uri="{FF2B5EF4-FFF2-40B4-BE49-F238E27FC236}">
                  <a16:creationId xmlns:a16="http://schemas.microsoft.com/office/drawing/2014/main" id="{A35FE0AE-6536-4573-A32B-F9821ED79F5E}"/>
                </a:ext>
              </a:extLst>
            </p:cNvPr>
            <p:cNvSpPr>
              <a:spLocks noEditPoints="1"/>
            </p:cNvSpPr>
            <p:nvPr/>
          </p:nvSpPr>
          <p:spPr bwMode="auto">
            <a:xfrm>
              <a:off x="5670550" y="2159000"/>
              <a:ext cx="2573338" cy="2297113"/>
            </a:xfrm>
            <a:custGeom>
              <a:avLst/>
              <a:gdLst>
                <a:gd name="T0" fmla="*/ 798 w 816"/>
                <a:gd name="T1" fmla="*/ 580 h 724"/>
                <a:gd name="T2" fmla="*/ 491 w 816"/>
                <a:gd name="T3" fmla="*/ 48 h 724"/>
                <a:gd name="T4" fmla="*/ 408 w 816"/>
                <a:gd name="T5" fmla="*/ 0 h 724"/>
                <a:gd name="T6" fmla="*/ 325 w 816"/>
                <a:gd name="T7" fmla="*/ 48 h 724"/>
                <a:gd name="T8" fmla="*/ 18 w 816"/>
                <a:gd name="T9" fmla="*/ 580 h 724"/>
                <a:gd name="T10" fmla="*/ 18 w 816"/>
                <a:gd name="T11" fmla="*/ 676 h 724"/>
                <a:gd name="T12" fmla="*/ 101 w 816"/>
                <a:gd name="T13" fmla="*/ 724 h 724"/>
                <a:gd name="T14" fmla="*/ 716 w 816"/>
                <a:gd name="T15" fmla="*/ 724 h 724"/>
                <a:gd name="T16" fmla="*/ 798 w 816"/>
                <a:gd name="T17" fmla="*/ 676 h 724"/>
                <a:gd name="T18" fmla="*/ 798 w 816"/>
                <a:gd name="T19" fmla="*/ 580 h 724"/>
                <a:gd name="T20" fmla="*/ 765 w 816"/>
                <a:gd name="T21" fmla="*/ 656 h 724"/>
                <a:gd name="T22" fmla="*/ 716 w 816"/>
                <a:gd name="T23" fmla="*/ 685 h 724"/>
                <a:gd name="T24" fmla="*/ 101 w 816"/>
                <a:gd name="T25" fmla="*/ 685 h 724"/>
                <a:gd name="T26" fmla="*/ 51 w 816"/>
                <a:gd name="T27" fmla="*/ 656 h 724"/>
                <a:gd name="T28" fmla="*/ 51 w 816"/>
                <a:gd name="T29" fmla="*/ 599 h 724"/>
                <a:gd name="T30" fmla="*/ 359 w 816"/>
                <a:gd name="T31" fmla="*/ 67 h 724"/>
                <a:gd name="T32" fmla="*/ 408 w 816"/>
                <a:gd name="T33" fmla="*/ 38 h 724"/>
                <a:gd name="T34" fmla="*/ 458 w 816"/>
                <a:gd name="T35" fmla="*/ 67 h 724"/>
                <a:gd name="T36" fmla="*/ 765 w 816"/>
                <a:gd name="T37" fmla="*/ 599 h 724"/>
                <a:gd name="T38" fmla="*/ 765 w 816"/>
                <a:gd name="T39" fmla="*/ 656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6" h="724">
                  <a:moveTo>
                    <a:pt x="798" y="580"/>
                  </a:moveTo>
                  <a:cubicBezTo>
                    <a:pt x="491" y="48"/>
                    <a:pt x="491" y="48"/>
                    <a:pt x="491" y="48"/>
                  </a:cubicBezTo>
                  <a:cubicBezTo>
                    <a:pt x="474" y="18"/>
                    <a:pt x="443" y="0"/>
                    <a:pt x="408" y="0"/>
                  </a:cubicBezTo>
                  <a:cubicBezTo>
                    <a:pt x="373" y="0"/>
                    <a:pt x="342" y="18"/>
                    <a:pt x="325" y="48"/>
                  </a:cubicBezTo>
                  <a:cubicBezTo>
                    <a:pt x="18" y="580"/>
                    <a:pt x="18" y="580"/>
                    <a:pt x="18" y="580"/>
                  </a:cubicBezTo>
                  <a:cubicBezTo>
                    <a:pt x="0" y="610"/>
                    <a:pt x="0" y="646"/>
                    <a:pt x="18" y="676"/>
                  </a:cubicBezTo>
                  <a:cubicBezTo>
                    <a:pt x="35" y="706"/>
                    <a:pt x="66" y="724"/>
                    <a:pt x="101" y="724"/>
                  </a:cubicBezTo>
                  <a:cubicBezTo>
                    <a:pt x="716" y="724"/>
                    <a:pt x="716" y="724"/>
                    <a:pt x="716" y="724"/>
                  </a:cubicBezTo>
                  <a:cubicBezTo>
                    <a:pt x="750" y="724"/>
                    <a:pt x="781" y="706"/>
                    <a:pt x="798" y="676"/>
                  </a:cubicBezTo>
                  <a:cubicBezTo>
                    <a:pt x="816" y="646"/>
                    <a:pt x="816" y="610"/>
                    <a:pt x="798" y="580"/>
                  </a:cubicBezTo>
                  <a:close/>
                  <a:moveTo>
                    <a:pt x="765" y="656"/>
                  </a:moveTo>
                  <a:cubicBezTo>
                    <a:pt x="755" y="674"/>
                    <a:pt x="736" y="685"/>
                    <a:pt x="716" y="685"/>
                  </a:cubicBezTo>
                  <a:cubicBezTo>
                    <a:pt x="101" y="685"/>
                    <a:pt x="101" y="685"/>
                    <a:pt x="101" y="685"/>
                  </a:cubicBezTo>
                  <a:cubicBezTo>
                    <a:pt x="80" y="685"/>
                    <a:pt x="62" y="674"/>
                    <a:pt x="51" y="656"/>
                  </a:cubicBezTo>
                  <a:cubicBezTo>
                    <a:pt x="41" y="639"/>
                    <a:pt x="41" y="617"/>
                    <a:pt x="51" y="599"/>
                  </a:cubicBezTo>
                  <a:cubicBezTo>
                    <a:pt x="359" y="67"/>
                    <a:pt x="359" y="67"/>
                    <a:pt x="359" y="67"/>
                  </a:cubicBezTo>
                  <a:cubicBezTo>
                    <a:pt x="369" y="49"/>
                    <a:pt x="387" y="38"/>
                    <a:pt x="408" y="38"/>
                  </a:cubicBezTo>
                  <a:cubicBezTo>
                    <a:pt x="429" y="38"/>
                    <a:pt x="447" y="49"/>
                    <a:pt x="458" y="67"/>
                  </a:cubicBezTo>
                  <a:cubicBezTo>
                    <a:pt x="765" y="599"/>
                    <a:pt x="765" y="599"/>
                    <a:pt x="765" y="599"/>
                  </a:cubicBezTo>
                  <a:cubicBezTo>
                    <a:pt x="775" y="617"/>
                    <a:pt x="775" y="639"/>
                    <a:pt x="765" y="6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99" name="Freeform 6">
              <a:extLst>
                <a:ext uri="{FF2B5EF4-FFF2-40B4-BE49-F238E27FC236}">
                  <a16:creationId xmlns:a16="http://schemas.microsoft.com/office/drawing/2014/main" id="{54DE8AAB-7C11-4501-8CFF-1C1E781099BF}"/>
                </a:ext>
              </a:extLst>
            </p:cNvPr>
            <p:cNvSpPr>
              <a:spLocks/>
            </p:cNvSpPr>
            <p:nvPr/>
          </p:nvSpPr>
          <p:spPr bwMode="auto">
            <a:xfrm>
              <a:off x="6897688" y="2774950"/>
              <a:ext cx="119063" cy="928688"/>
            </a:xfrm>
            <a:custGeom>
              <a:avLst/>
              <a:gdLst>
                <a:gd name="T0" fmla="*/ 19 w 38"/>
                <a:gd name="T1" fmla="*/ 293 h 293"/>
                <a:gd name="T2" fmla="*/ 38 w 38"/>
                <a:gd name="T3" fmla="*/ 274 h 293"/>
                <a:gd name="T4" fmla="*/ 38 w 38"/>
                <a:gd name="T5" fmla="*/ 19 h 293"/>
                <a:gd name="T6" fmla="*/ 19 w 38"/>
                <a:gd name="T7" fmla="*/ 0 h 293"/>
                <a:gd name="T8" fmla="*/ 0 w 38"/>
                <a:gd name="T9" fmla="*/ 19 h 293"/>
                <a:gd name="T10" fmla="*/ 0 w 38"/>
                <a:gd name="T11" fmla="*/ 274 h 293"/>
                <a:gd name="T12" fmla="*/ 19 w 38"/>
                <a:gd name="T13" fmla="*/ 293 h 293"/>
              </a:gdLst>
              <a:ahLst/>
              <a:cxnLst>
                <a:cxn ang="0">
                  <a:pos x="T0" y="T1"/>
                </a:cxn>
                <a:cxn ang="0">
                  <a:pos x="T2" y="T3"/>
                </a:cxn>
                <a:cxn ang="0">
                  <a:pos x="T4" y="T5"/>
                </a:cxn>
                <a:cxn ang="0">
                  <a:pos x="T6" y="T7"/>
                </a:cxn>
                <a:cxn ang="0">
                  <a:pos x="T8" y="T9"/>
                </a:cxn>
                <a:cxn ang="0">
                  <a:pos x="T10" y="T11"/>
                </a:cxn>
                <a:cxn ang="0">
                  <a:pos x="T12" y="T13"/>
                </a:cxn>
              </a:cxnLst>
              <a:rect l="0" t="0" r="r" b="b"/>
              <a:pathLst>
                <a:path w="38" h="293">
                  <a:moveTo>
                    <a:pt x="19" y="293"/>
                  </a:moveTo>
                  <a:cubicBezTo>
                    <a:pt x="30" y="293"/>
                    <a:pt x="38" y="285"/>
                    <a:pt x="38" y="274"/>
                  </a:cubicBezTo>
                  <a:cubicBezTo>
                    <a:pt x="38" y="19"/>
                    <a:pt x="38" y="19"/>
                    <a:pt x="38" y="19"/>
                  </a:cubicBezTo>
                  <a:cubicBezTo>
                    <a:pt x="38" y="9"/>
                    <a:pt x="30" y="0"/>
                    <a:pt x="19" y="0"/>
                  </a:cubicBezTo>
                  <a:cubicBezTo>
                    <a:pt x="8" y="0"/>
                    <a:pt x="0" y="9"/>
                    <a:pt x="0" y="19"/>
                  </a:cubicBezTo>
                  <a:cubicBezTo>
                    <a:pt x="0" y="274"/>
                    <a:pt x="0" y="274"/>
                    <a:pt x="0" y="274"/>
                  </a:cubicBezTo>
                  <a:cubicBezTo>
                    <a:pt x="0" y="285"/>
                    <a:pt x="8" y="293"/>
                    <a:pt x="19" y="2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100" name="Oval 7">
              <a:extLst>
                <a:ext uri="{FF2B5EF4-FFF2-40B4-BE49-F238E27FC236}">
                  <a16:creationId xmlns:a16="http://schemas.microsoft.com/office/drawing/2014/main" id="{D35445E2-CB99-43E6-BF0A-5A8EAEBE27E1}"/>
                </a:ext>
              </a:extLst>
            </p:cNvPr>
            <p:cNvSpPr>
              <a:spLocks noChangeArrowheads="1"/>
            </p:cNvSpPr>
            <p:nvPr/>
          </p:nvSpPr>
          <p:spPr bwMode="auto">
            <a:xfrm>
              <a:off x="6865938" y="3916363"/>
              <a:ext cx="185738" cy="1873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grpSp>
      <p:grpSp>
        <p:nvGrpSpPr>
          <p:cNvPr id="101" name="Group 100">
            <a:extLst>
              <a:ext uri="{FF2B5EF4-FFF2-40B4-BE49-F238E27FC236}">
                <a16:creationId xmlns:a16="http://schemas.microsoft.com/office/drawing/2014/main" id="{A34FADBB-702F-407A-A74D-F3B60712A809}"/>
              </a:ext>
            </a:extLst>
          </p:cNvPr>
          <p:cNvGrpSpPr>
            <a:grpSpLocks noChangeAspect="1"/>
          </p:cNvGrpSpPr>
          <p:nvPr/>
        </p:nvGrpSpPr>
        <p:grpSpPr>
          <a:xfrm>
            <a:off x="4675630" y="2181020"/>
            <a:ext cx="418228" cy="615894"/>
            <a:chOff x="2768600" y="3287713"/>
            <a:chExt cx="550862" cy="811213"/>
          </a:xfrm>
          <a:solidFill>
            <a:schemeClr val="bg1"/>
          </a:solidFill>
        </p:grpSpPr>
        <p:sp>
          <p:nvSpPr>
            <p:cNvPr id="102" name="Freeform 204">
              <a:extLst>
                <a:ext uri="{FF2B5EF4-FFF2-40B4-BE49-F238E27FC236}">
                  <a16:creationId xmlns:a16="http://schemas.microsoft.com/office/drawing/2014/main" id="{961DF8E1-73FD-407B-BBDB-0A48C9A69380}"/>
                </a:ext>
              </a:extLst>
            </p:cNvPr>
            <p:cNvSpPr>
              <a:spLocks noEditPoints="1"/>
            </p:cNvSpPr>
            <p:nvPr/>
          </p:nvSpPr>
          <p:spPr bwMode="auto">
            <a:xfrm>
              <a:off x="2768600" y="3287713"/>
              <a:ext cx="550862" cy="811213"/>
            </a:xfrm>
            <a:custGeom>
              <a:avLst/>
              <a:gdLst>
                <a:gd name="T0" fmla="*/ 214 w 243"/>
                <a:gd name="T1" fmla="*/ 92 h 356"/>
                <a:gd name="T2" fmla="*/ 29 w 243"/>
                <a:gd name="T3" fmla="*/ 92 h 356"/>
                <a:gd name="T4" fmla="*/ 0 w 243"/>
                <a:gd name="T5" fmla="*/ 171 h 356"/>
                <a:gd name="T6" fmla="*/ 29 w 243"/>
                <a:gd name="T7" fmla="*/ 356 h 356"/>
                <a:gd name="T8" fmla="*/ 243 w 243"/>
                <a:gd name="T9" fmla="*/ 327 h 356"/>
                <a:gd name="T10" fmla="*/ 214 w 243"/>
                <a:gd name="T11" fmla="*/ 142 h 356"/>
                <a:gd name="T12" fmla="*/ 121 w 243"/>
                <a:gd name="T13" fmla="*/ 14 h 356"/>
                <a:gd name="T14" fmla="*/ 200 w 243"/>
                <a:gd name="T15" fmla="*/ 142 h 356"/>
                <a:gd name="T16" fmla="*/ 171 w 243"/>
                <a:gd name="T17" fmla="*/ 92 h 356"/>
                <a:gd name="T18" fmla="*/ 72 w 243"/>
                <a:gd name="T19" fmla="*/ 92 h 356"/>
                <a:gd name="T20" fmla="*/ 43 w 243"/>
                <a:gd name="T21" fmla="*/ 142 h 356"/>
                <a:gd name="T22" fmla="*/ 157 w 243"/>
                <a:gd name="T23" fmla="*/ 92 h 356"/>
                <a:gd name="T24" fmla="*/ 86 w 243"/>
                <a:gd name="T25" fmla="*/ 142 h 356"/>
                <a:gd name="T26" fmla="*/ 121 w 243"/>
                <a:gd name="T27" fmla="*/ 57 h 356"/>
                <a:gd name="T28" fmla="*/ 15 w 243"/>
                <a:gd name="T29" fmla="*/ 270 h 356"/>
                <a:gd name="T30" fmla="*/ 15 w 243"/>
                <a:gd name="T31" fmla="*/ 296 h 356"/>
                <a:gd name="T32" fmla="*/ 126 w 243"/>
                <a:gd name="T33" fmla="*/ 299 h 356"/>
                <a:gd name="T34" fmla="*/ 117 w 243"/>
                <a:gd name="T35" fmla="*/ 270 h 356"/>
                <a:gd name="T36" fmla="*/ 126 w 243"/>
                <a:gd name="T37" fmla="*/ 299 h 356"/>
                <a:gd name="T38" fmla="*/ 211 w 243"/>
                <a:gd name="T39" fmla="*/ 270 h 356"/>
                <a:gd name="T40" fmla="*/ 146 w 243"/>
                <a:gd name="T41" fmla="*/ 299 h 356"/>
                <a:gd name="T42" fmla="*/ 69 w 243"/>
                <a:gd name="T43" fmla="*/ 299 h 356"/>
                <a:gd name="T44" fmla="*/ 60 w 243"/>
                <a:gd name="T45" fmla="*/ 270 h 356"/>
                <a:gd name="T46" fmla="*/ 69 w 243"/>
                <a:gd name="T47" fmla="*/ 299 h 356"/>
                <a:gd name="T48" fmla="*/ 214 w 243"/>
                <a:gd name="T49" fmla="*/ 342 h 356"/>
                <a:gd name="T50" fmla="*/ 15 w 243"/>
                <a:gd name="T51" fmla="*/ 327 h 356"/>
                <a:gd name="T52" fmla="*/ 228 w 243"/>
                <a:gd name="T53" fmla="*/ 313 h 356"/>
                <a:gd name="T54" fmla="*/ 228 w 243"/>
                <a:gd name="T55" fmla="*/ 299 h 356"/>
                <a:gd name="T56" fmla="*/ 228 w 243"/>
                <a:gd name="T57" fmla="*/ 273 h 356"/>
                <a:gd name="T58" fmla="*/ 228 w 243"/>
                <a:gd name="T59" fmla="*/ 256 h 356"/>
                <a:gd name="T60" fmla="*/ 15 w 243"/>
                <a:gd name="T61" fmla="*/ 171 h 356"/>
                <a:gd name="T62" fmla="*/ 214 w 243"/>
                <a:gd name="T63" fmla="*/ 156 h 356"/>
                <a:gd name="T64" fmla="*/ 228 w 243"/>
                <a:gd name="T65" fmla="*/ 256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3" h="356">
                  <a:moveTo>
                    <a:pt x="214" y="142"/>
                  </a:moveTo>
                  <a:cubicBezTo>
                    <a:pt x="214" y="92"/>
                    <a:pt x="214" y="92"/>
                    <a:pt x="214" y="92"/>
                  </a:cubicBezTo>
                  <a:cubicBezTo>
                    <a:pt x="214" y="41"/>
                    <a:pt x="173" y="0"/>
                    <a:pt x="121" y="0"/>
                  </a:cubicBezTo>
                  <a:cubicBezTo>
                    <a:pt x="70" y="0"/>
                    <a:pt x="29" y="41"/>
                    <a:pt x="29" y="92"/>
                  </a:cubicBezTo>
                  <a:cubicBezTo>
                    <a:pt x="29" y="142"/>
                    <a:pt x="29" y="142"/>
                    <a:pt x="29" y="142"/>
                  </a:cubicBezTo>
                  <a:cubicBezTo>
                    <a:pt x="13" y="142"/>
                    <a:pt x="0" y="155"/>
                    <a:pt x="0" y="171"/>
                  </a:cubicBezTo>
                  <a:cubicBezTo>
                    <a:pt x="0" y="327"/>
                    <a:pt x="0" y="327"/>
                    <a:pt x="0" y="327"/>
                  </a:cubicBezTo>
                  <a:cubicBezTo>
                    <a:pt x="0" y="343"/>
                    <a:pt x="13" y="356"/>
                    <a:pt x="29" y="356"/>
                  </a:cubicBezTo>
                  <a:cubicBezTo>
                    <a:pt x="214" y="356"/>
                    <a:pt x="214" y="356"/>
                    <a:pt x="214" y="356"/>
                  </a:cubicBezTo>
                  <a:cubicBezTo>
                    <a:pt x="230" y="356"/>
                    <a:pt x="243" y="343"/>
                    <a:pt x="243" y="327"/>
                  </a:cubicBezTo>
                  <a:cubicBezTo>
                    <a:pt x="243" y="171"/>
                    <a:pt x="243" y="171"/>
                    <a:pt x="243" y="171"/>
                  </a:cubicBezTo>
                  <a:cubicBezTo>
                    <a:pt x="243" y="155"/>
                    <a:pt x="230" y="142"/>
                    <a:pt x="214" y="142"/>
                  </a:cubicBezTo>
                  <a:close/>
                  <a:moveTo>
                    <a:pt x="43" y="92"/>
                  </a:moveTo>
                  <a:cubicBezTo>
                    <a:pt x="43" y="49"/>
                    <a:pt x="78" y="14"/>
                    <a:pt x="121" y="14"/>
                  </a:cubicBezTo>
                  <a:cubicBezTo>
                    <a:pt x="165" y="14"/>
                    <a:pt x="200" y="49"/>
                    <a:pt x="200" y="92"/>
                  </a:cubicBezTo>
                  <a:cubicBezTo>
                    <a:pt x="200" y="142"/>
                    <a:pt x="200" y="142"/>
                    <a:pt x="200" y="142"/>
                  </a:cubicBezTo>
                  <a:cubicBezTo>
                    <a:pt x="171" y="142"/>
                    <a:pt x="171" y="142"/>
                    <a:pt x="171" y="142"/>
                  </a:cubicBezTo>
                  <a:cubicBezTo>
                    <a:pt x="171" y="92"/>
                    <a:pt x="171" y="92"/>
                    <a:pt x="171" y="92"/>
                  </a:cubicBezTo>
                  <a:cubicBezTo>
                    <a:pt x="171" y="65"/>
                    <a:pt x="149" y="42"/>
                    <a:pt x="121" y="42"/>
                  </a:cubicBezTo>
                  <a:cubicBezTo>
                    <a:pt x="94" y="42"/>
                    <a:pt x="72" y="65"/>
                    <a:pt x="72" y="92"/>
                  </a:cubicBezTo>
                  <a:cubicBezTo>
                    <a:pt x="72" y="142"/>
                    <a:pt x="72" y="142"/>
                    <a:pt x="72" y="142"/>
                  </a:cubicBezTo>
                  <a:cubicBezTo>
                    <a:pt x="43" y="142"/>
                    <a:pt x="43" y="142"/>
                    <a:pt x="43" y="142"/>
                  </a:cubicBezTo>
                  <a:lnTo>
                    <a:pt x="43" y="92"/>
                  </a:lnTo>
                  <a:close/>
                  <a:moveTo>
                    <a:pt x="157" y="92"/>
                  </a:moveTo>
                  <a:cubicBezTo>
                    <a:pt x="157" y="142"/>
                    <a:pt x="157" y="142"/>
                    <a:pt x="157" y="142"/>
                  </a:cubicBezTo>
                  <a:cubicBezTo>
                    <a:pt x="86" y="142"/>
                    <a:pt x="86" y="142"/>
                    <a:pt x="86" y="142"/>
                  </a:cubicBezTo>
                  <a:cubicBezTo>
                    <a:pt x="86" y="92"/>
                    <a:pt x="86" y="92"/>
                    <a:pt x="86" y="92"/>
                  </a:cubicBezTo>
                  <a:cubicBezTo>
                    <a:pt x="86" y="73"/>
                    <a:pt x="102" y="57"/>
                    <a:pt x="121" y="57"/>
                  </a:cubicBezTo>
                  <a:cubicBezTo>
                    <a:pt x="141" y="57"/>
                    <a:pt x="157" y="73"/>
                    <a:pt x="157" y="92"/>
                  </a:cubicBezTo>
                  <a:close/>
                  <a:moveTo>
                    <a:pt x="15" y="270"/>
                  </a:moveTo>
                  <a:cubicBezTo>
                    <a:pt x="40" y="270"/>
                    <a:pt x="40" y="270"/>
                    <a:pt x="40" y="270"/>
                  </a:cubicBezTo>
                  <a:cubicBezTo>
                    <a:pt x="15" y="296"/>
                    <a:pt x="15" y="296"/>
                    <a:pt x="15" y="296"/>
                  </a:cubicBezTo>
                  <a:lnTo>
                    <a:pt x="15" y="270"/>
                  </a:lnTo>
                  <a:close/>
                  <a:moveTo>
                    <a:pt x="126" y="299"/>
                  </a:moveTo>
                  <a:cubicBezTo>
                    <a:pt x="89" y="299"/>
                    <a:pt x="89" y="299"/>
                    <a:pt x="89" y="299"/>
                  </a:cubicBezTo>
                  <a:cubicBezTo>
                    <a:pt x="117" y="270"/>
                    <a:pt x="117" y="270"/>
                    <a:pt x="117" y="270"/>
                  </a:cubicBezTo>
                  <a:cubicBezTo>
                    <a:pt x="154" y="270"/>
                    <a:pt x="154" y="270"/>
                    <a:pt x="154" y="270"/>
                  </a:cubicBezTo>
                  <a:lnTo>
                    <a:pt x="126" y="299"/>
                  </a:lnTo>
                  <a:close/>
                  <a:moveTo>
                    <a:pt x="174" y="270"/>
                  </a:moveTo>
                  <a:cubicBezTo>
                    <a:pt x="211" y="270"/>
                    <a:pt x="211" y="270"/>
                    <a:pt x="211" y="270"/>
                  </a:cubicBezTo>
                  <a:cubicBezTo>
                    <a:pt x="183" y="299"/>
                    <a:pt x="183" y="299"/>
                    <a:pt x="183" y="299"/>
                  </a:cubicBezTo>
                  <a:cubicBezTo>
                    <a:pt x="146" y="299"/>
                    <a:pt x="146" y="299"/>
                    <a:pt x="146" y="299"/>
                  </a:cubicBezTo>
                  <a:lnTo>
                    <a:pt x="174" y="270"/>
                  </a:lnTo>
                  <a:close/>
                  <a:moveTo>
                    <a:pt x="69" y="299"/>
                  </a:moveTo>
                  <a:cubicBezTo>
                    <a:pt x="32" y="299"/>
                    <a:pt x="32" y="299"/>
                    <a:pt x="32" y="299"/>
                  </a:cubicBezTo>
                  <a:cubicBezTo>
                    <a:pt x="60" y="270"/>
                    <a:pt x="60" y="270"/>
                    <a:pt x="60" y="270"/>
                  </a:cubicBezTo>
                  <a:cubicBezTo>
                    <a:pt x="97" y="270"/>
                    <a:pt x="97" y="270"/>
                    <a:pt x="97" y="270"/>
                  </a:cubicBezTo>
                  <a:lnTo>
                    <a:pt x="69" y="299"/>
                  </a:lnTo>
                  <a:close/>
                  <a:moveTo>
                    <a:pt x="228" y="327"/>
                  </a:moveTo>
                  <a:cubicBezTo>
                    <a:pt x="228" y="335"/>
                    <a:pt x="222" y="342"/>
                    <a:pt x="214" y="342"/>
                  </a:cubicBezTo>
                  <a:cubicBezTo>
                    <a:pt x="29" y="342"/>
                    <a:pt x="29" y="342"/>
                    <a:pt x="29" y="342"/>
                  </a:cubicBezTo>
                  <a:cubicBezTo>
                    <a:pt x="21" y="342"/>
                    <a:pt x="15" y="335"/>
                    <a:pt x="15" y="327"/>
                  </a:cubicBezTo>
                  <a:cubicBezTo>
                    <a:pt x="15" y="313"/>
                    <a:pt x="15" y="313"/>
                    <a:pt x="15" y="313"/>
                  </a:cubicBezTo>
                  <a:cubicBezTo>
                    <a:pt x="228" y="313"/>
                    <a:pt x="228" y="313"/>
                    <a:pt x="228" y="313"/>
                  </a:cubicBezTo>
                  <a:lnTo>
                    <a:pt x="228" y="327"/>
                  </a:lnTo>
                  <a:close/>
                  <a:moveTo>
                    <a:pt x="228" y="299"/>
                  </a:moveTo>
                  <a:cubicBezTo>
                    <a:pt x="203" y="299"/>
                    <a:pt x="203" y="299"/>
                    <a:pt x="203" y="299"/>
                  </a:cubicBezTo>
                  <a:cubicBezTo>
                    <a:pt x="228" y="273"/>
                    <a:pt x="228" y="273"/>
                    <a:pt x="228" y="273"/>
                  </a:cubicBezTo>
                  <a:lnTo>
                    <a:pt x="228" y="299"/>
                  </a:lnTo>
                  <a:close/>
                  <a:moveTo>
                    <a:pt x="228" y="256"/>
                  </a:moveTo>
                  <a:cubicBezTo>
                    <a:pt x="15" y="256"/>
                    <a:pt x="15" y="256"/>
                    <a:pt x="15" y="256"/>
                  </a:cubicBezTo>
                  <a:cubicBezTo>
                    <a:pt x="15" y="171"/>
                    <a:pt x="15" y="171"/>
                    <a:pt x="15" y="171"/>
                  </a:cubicBezTo>
                  <a:cubicBezTo>
                    <a:pt x="15" y="163"/>
                    <a:pt x="21" y="156"/>
                    <a:pt x="29" y="156"/>
                  </a:cubicBezTo>
                  <a:cubicBezTo>
                    <a:pt x="214" y="156"/>
                    <a:pt x="214" y="156"/>
                    <a:pt x="214" y="156"/>
                  </a:cubicBezTo>
                  <a:cubicBezTo>
                    <a:pt x="222" y="156"/>
                    <a:pt x="228" y="163"/>
                    <a:pt x="228" y="171"/>
                  </a:cubicBezTo>
                  <a:lnTo>
                    <a:pt x="228" y="25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103" name="Rectangle 205">
              <a:extLst>
                <a:ext uri="{FF2B5EF4-FFF2-40B4-BE49-F238E27FC236}">
                  <a16:creationId xmlns:a16="http://schemas.microsoft.com/office/drawing/2014/main" id="{3F55F238-4651-44F5-ACD3-86DD971C772E}"/>
                </a:ext>
              </a:extLst>
            </p:cNvPr>
            <p:cNvSpPr>
              <a:spLocks noChangeArrowheads="1"/>
            </p:cNvSpPr>
            <p:nvPr/>
          </p:nvSpPr>
          <p:spPr bwMode="auto">
            <a:xfrm>
              <a:off x="3027363" y="3709988"/>
              <a:ext cx="33337" cy="317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104" name="Rectangle 206">
              <a:extLst>
                <a:ext uri="{FF2B5EF4-FFF2-40B4-BE49-F238E27FC236}">
                  <a16:creationId xmlns:a16="http://schemas.microsoft.com/office/drawing/2014/main" id="{B912334B-020C-4A2E-AA7E-81D6D3B685BA}"/>
                </a:ext>
              </a:extLst>
            </p:cNvPr>
            <p:cNvSpPr>
              <a:spLocks noChangeArrowheads="1"/>
            </p:cNvSpPr>
            <p:nvPr/>
          </p:nvSpPr>
          <p:spPr bwMode="auto">
            <a:xfrm>
              <a:off x="3092450" y="3709988"/>
              <a:ext cx="31750" cy="317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105" name="Rectangle 207">
              <a:extLst>
                <a:ext uri="{FF2B5EF4-FFF2-40B4-BE49-F238E27FC236}">
                  <a16:creationId xmlns:a16="http://schemas.microsoft.com/office/drawing/2014/main" id="{3D4F9184-A1F3-42A3-A2C2-F561AF407050}"/>
                </a:ext>
              </a:extLst>
            </p:cNvPr>
            <p:cNvSpPr>
              <a:spLocks noChangeArrowheads="1"/>
            </p:cNvSpPr>
            <p:nvPr/>
          </p:nvSpPr>
          <p:spPr bwMode="auto">
            <a:xfrm>
              <a:off x="2963863" y="3709988"/>
              <a:ext cx="31750" cy="317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grpSp>
      <p:grpSp>
        <p:nvGrpSpPr>
          <p:cNvPr id="106" name="Group 105">
            <a:extLst>
              <a:ext uri="{FF2B5EF4-FFF2-40B4-BE49-F238E27FC236}">
                <a16:creationId xmlns:a16="http://schemas.microsoft.com/office/drawing/2014/main" id="{3CE6F31A-8B66-43B4-831A-1C73EE1671D6}"/>
              </a:ext>
            </a:extLst>
          </p:cNvPr>
          <p:cNvGrpSpPr>
            <a:grpSpLocks noChangeAspect="1"/>
          </p:cNvGrpSpPr>
          <p:nvPr/>
        </p:nvGrpSpPr>
        <p:grpSpPr>
          <a:xfrm>
            <a:off x="4633888" y="3845906"/>
            <a:ext cx="513541" cy="548640"/>
            <a:chOff x="2178471" y="3359490"/>
            <a:chExt cx="741505" cy="792183"/>
          </a:xfrm>
          <a:solidFill>
            <a:schemeClr val="bg1"/>
          </a:solidFill>
        </p:grpSpPr>
        <p:sp>
          <p:nvSpPr>
            <p:cNvPr id="107" name="Freeform 90">
              <a:extLst>
                <a:ext uri="{FF2B5EF4-FFF2-40B4-BE49-F238E27FC236}">
                  <a16:creationId xmlns:a16="http://schemas.microsoft.com/office/drawing/2014/main" id="{8FC363F6-1921-43BE-B3B8-32CC0423C637}"/>
                </a:ext>
              </a:extLst>
            </p:cNvPr>
            <p:cNvSpPr>
              <a:spLocks/>
            </p:cNvSpPr>
            <p:nvPr/>
          </p:nvSpPr>
          <p:spPr bwMode="auto">
            <a:xfrm>
              <a:off x="2562560" y="3735576"/>
              <a:ext cx="181375" cy="96022"/>
            </a:xfrm>
            <a:custGeom>
              <a:avLst/>
              <a:gdLst>
                <a:gd name="T0" fmla="*/ 63 w 68"/>
                <a:gd name="T1" fmla="*/ 36 h 36"/>
                <a:gd name="T2" fmla="*/ 0 w 68"/>
                <a:gd name="T3" fmla="*/ 8 h 36"/>
                <a:gd name="T4" fmla="*/ 3 w 68"/>
                <a:gd name="T5" fmla="*/ 0 h 36"/>
                <a:gd name="T6" fmla="*/ 68 w 68"/>
                <a:gd name="T7" fmla="*/ 29 h 36"/>
                <a:gd name="T8" fmla="*/ 63 w 68"/>
                <a:gd name="T9" fmla="*/ 36 h 36"/>
              </a:gdLst>
              <a:ahLst/>
              <a:cxnLst>
                <a:cxn ang="0">
                  <a:pos x="T0" y="T1"/>
                </a:cxn>
                <a:cxn ang="0">
                  <a:pos x="T2" y="T3"/>
                </a:cxn>
                <a:cxn ang="0">
                  <a:pos x="T4" y="T5"/>
                </a:cxn>
                <a:cxn ang="0">
                  <a:pos x="T6" y="T7"/>
                </a:cxn>
                <a:cxn ang="0">
                  <a:pos x="T8" y="T9"/>
                </a:cxn>
              </a:cxnLst>
              <a:rect l="0" t="0" r="r" b="b"/>
              <a:pathLst>
                <a:path w="68" h="36">
                  <a:moveTo>
                    <a:pt x="63" y="36"/>
                  </a:moveTo>
                  <a:lnTo>
                    <a:pt x="0" y="8"/>
                  </a:lnTo>
                  <a:lnTo>
                    <a:pt x="3" y="0"/>
                  </a:lnTo>
                  <a:lnTo>
                    <a:pt x="68" y="29"/>
                  </a:lnTo>
                  <a:lnTo>
                    <a:pt x="63"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108" name="Freeform 91">
              <a:extLst>
                <a:ext uri="{FF2B5EF4-FFF2-40B4-BE49-F238E27FC236}">
                  <a16:creationId xmlns:a16="http://schemas.microsoft.com/office/drawing/2014/main" id="{651A2A1B-A872-4450-8E46-B4F308768179}"/>
                </a:ext>
              </a:extLst>
            </p:cNvPr>
            <p:cNvSpPr>
              <a:spLocks noEditPoints="1"/>
            </p:cNvSpPr>
            <p:nvPr/>
          </p:nvSpPr>
          <p:spPr bwMode="auto">
            <a:xfrm>
              <a:off x="2549224" y="3658225"/>
              <a:ext cx="370752" cy="381421"/>
            </a:xfrm>
            <a:custGeom>
              <a:avLst/>
              <a:gdLst>
                <a:gd name="T0" fmla="*/ 27 w 53"/>
                <a:gd name="T1" fmla="*/ 55 h 55"/>
                <a:gd name="T2" fmla="*/ 26 w 53"/>
                <a:gd name="T3" fmla="*/ 55 h 55"/>
                <a:gd name="T4" fmla="*/ 2 w 53"/>
                <a:gd name="T5" fmla="*/ 44 h 55"/>
                <a:gd name="T6" fmla="*/ 0 w 53"/>
                <a:gd name="T7" fmla="*/ 42 h 55"/>
                <a:gd name="T8" fmla="*/ 0 w 53"/>
                <a:gd name="T9" fmla="*/ 13 h 55"/>
                <a:gd name="T10" fmla="*/ 2 w 53"/>
                <a:gd name="T11" fmla="*/ 11 h 55"/>
                <a:gd name="T12" fmla="*/ 26 w 53"/>
                <a:gd name="T13" fmla="*/ 0 h 55"/>
                <a:gd name="T14" fmla="*/ 28 w 53"/>
                <a:gd name="T15" fmla="*/ 0 h 55"/>
                <a:gd name="T16" fmla="*/ 52 w 53"/>
                <a:gd name="T17" fmla="*/ 11 h 55"/>
                <a:gd name="T18" fmla="*/ 53 w 53"/>
                <a:gd name="T19" fmla="*/ 13 h 55"/>
                <a:gd name="T20" fmla="*/ 53 w 53"/>
                <a:gd name="T21" fmla="*/ 42 h 55"/>
                <a:gd name="T22" fmla="*/ 52 w 53"/>
                <a:gd name="T23" fmla="*/ 44 h 55"/>
                <a:gd name="T24" fmla="*/ 28 w 53"/>
                <a:gd name="T25" fmla="*/ 55 h 55"/>
                <a:gd name="T26" fmla="*/ 27 w 53"/>
                <a:gd name="T27" fmla="*/ 55 h 55"/>
                <a:gd name="T28" fmla="*/ 4 w 53"/>
                <a:gd name="T29" fmla="*/ 41 h 55"/>
                <a:gd name="T30" fmla="*/ 27 w 53"/>
                <a:gd name="T31" fmla="*/ 51 h 55"/>
                <a:gd name="T32" fmla="*/ 49 w 53"/>
                <a:gd name="T33" fmla="*/ 41 h 55"/>
                <a:gd name="T34" fmla="*/ 49 w 53"/>
                <a:gd name="T35" fmla="*/ 14 h 55"/>
                <a:gd name="T36" fmla="*/ 27 w 53"/>
                <a:gd name="T37" fmla="*/ 4 h 55"/>
                <a:gd name="T38" fmla="*/ 4 w 53"/>
                <a:gd name="T39" fmla="*/ 14 h 55"/>
                <a:gd name="T40" fmla="*/ 4 w 53"/>
                <a:gd name="T41" fmla="*/ 4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55">
                  <a:moveTo>
                    <a:pt x="27" y="55"/>
                  </a:moveTo>
                  <a:cubicBezTo>
                    <a:pt x="26" y="55"/>
                    <a:pt x="26" y="55"/>
                    <a:pt x="26" y="55"/>
                  </a:cubicBezTo>
                  <a:cubicBezTo>
                    <a:pt x="2" y="44"/>
                    <a:pt x="2" y="44"/>
                    <a:pt x="2" y="44"/>
                  </a:cubicBezTo>
                  <a:cubicBezTo>
                    <a:pt x="1" y="44"/>
                    <a:pt x="0" y="43"/>
                    <a:pt x="0" y="42"/>
                  </a:cubicBezTo>
                  <a:cubicBezTo>
                    <a:pt x="0" y="13"/>
                    <a:pt x="0" y="13"/>
                    <a:pt x="0" y="13"/>
                  </a:cubicBezTo>
                  <a:cubicBezTo>
                    <a:pt x="0" y="12"/>
                    <a:pt x="1" y="11"/>
                    <a:pt x="2" y="11"/>
                  </a:cubicBezTo>
                  <a:cubicBezTo>
                    <a:pt x="26" y="0"/>
                    <a:pt x="26" y="0"/>
                    <a:pt x="26" y="0"/>
                  </a:cubicBezTo>
                  <a:cubicBezTo>
                    <a:pt x="26" y="0"/>
                    <a:pt x="27" y="0"/>
                    <a:pt x="28" y="0"/>
                  </a:cubicBezTo>
                  <a:cubicBezTo>
                    <a:pt x="52" y="11"/>
                    <a:pt x="52" y="11"/>
                    <a:pt x="52" y="11"/>
                  </a:cubicBezTo>
                  <a:cubicBezTo>
                    <a:pt x="53" y="11"/>
                    <a:pt x="53" y="12"/>
                    <a:pt x="53" y="13"/>
                  </a:cubicBezTo>
                  <a:cubicBezTo>
                    <a:pt x="53" y="42"/>
                    <a:pt x="53" y="42"/>
                    <a:pt x="53" y="42"/>
                  </a:cubicBezTo>
                  <a:cubicBezTo>
                    <a:pt x="53" y="43"/>
                    <a:pt x="53" y="44"/>
                    <a:pt x="52" y="44"/>
                  </a:cubicBezTo>
                  <a:cubicBezTo>
                    <a:pt x="28" y="55"/>
                    <a:pt x="28" y="55"/>
                    <a:pt x="28" y="55"/>
                  </a:cubicBezTo>
                  <a:cubicBezTo>
                    <a:pt x="27" y="55"/>
                    <a:pt x="27" y="55"/>
                    <a:pt x="27" y="55"/>
                  </a:cubicBezTo>
                  <a:close/>
                  <a:moveTo>
                    <a:pt x="4" y="41"/>
                  </a:moveTo>
                  <a:cubicBezTo>
                    <a:pt x="27" y="51"/>
                    <a:pt x="27" y="51"/>
                    <a:pt x="27" y="51"/>
                  </a:cubicBezTo>
                  <a:cubicBezTo>
                    <a:pt x="49" y="41"/>
                    <a:pt x="49" y="41"/>
                    <a:pt x="49" y="41"/>
                  </a:cubicBezTo>
                  <a:cubicBezTo>
                    <a:pt x="49" y="14"/>
                    <a:pt x="49" y="14"/>
                    <a:pt x="49" y="14"/>
                  </a:cubicBezTo>
                  <a:cubicBezTo>
                    <a:pt x="27" y="4"/>
                    <a:pt x="27" y="4"/>
                    <a:pt x="27" y="4"/>
                  </a:cubicBezTo>
                  <a:cubicBezTo>
                    <a:pt x="4" y="14"/>
                    <a:pt x="4" y="14"/>
                    <a:pt x="4" y="14"/>
                  </a:cubicBezTo>
                  <a:lnTo>
                    <a:pt x="4"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109" name="Freeform 92">
              <a:extLst>
                <a:ext uri="{FF2B5EF4-FFF2-40B4-BE49-F238E27FC236}">
                  <a16:creationId xmlns:a16="http://schemas.microsoft.com/office/drawing/2014/main" id="{F6D20E2F-BCD7-4917-9E2D-13278173B0E9}"/>
                </a:ext>
              </a:extLst>
            </p:cNvPr>
            <p:cNvSpPr>
              <a:spLocks/>
            </p:cNvSpPr>
            <p:nvPr/>
          </p:nvSpPr>
          <p:spPr bwMode="auto">
            <a:xfrm>
              <a:off x="2730599" y="3735576"/>
              <a:ext cx="181375" cy="96022"/>
            </a:xfrm>
            <a:custGeom>
              <a:avLst/>
              <a:gdLst>
                <a:gd name="T0" fmla="*/ 5 w 68"/>
                <a:gd name="T1" fmla="*/ 36 h 36"/>
                <a:gd name="T2" fmla="*/ 0 w 68"/>
                <a:gd name="T3" fmla="*/ 29 h 36"/>
                <a:gd name="T4" fmla="*/ 63 w 68"/>
                <a:gd name="T5" fmla="*/ 0 h 36"/>
                <a:gd name="T6" fmla="*/ 68 w 68"/>
                <a:gd name="T7" fmla="*/ 8 h 36"/>
                <a:gd name="T8" fmla="*/ 5 w 68"/>
                <a:gd name="T9" fmla="*/ 36 h 36"/>
              </a:gdLst>
              <a:ahLst/>
              <a:cxnLst>
                <a:cxn ang="0">
                  <a:pos x="T0" y="T1"/>
                </a:cxn>
                <a:cxn ang="0">
                  <a:pos x="T2" y="T3"/>
                </a:cxn>
                <a:cxn ang="0">
                  <a:pos x="T4" y="T5"/>
                </a:cxn>
                <a:cxn ang="0">
                  <a:pos x="T6" y="T7"/>
                </a:cxn>
                <a:cxn ang="0">
                  <a:pos x="T8" y="T9"/>
                </a:cxn>
              </a:cxnLst>
              <a:rect l="0" t="0" r="r" b="b"/>
              <a:pathLst>
                <a:path w="68" h="36">
                  <a:moveTo>
                    <a:pt x="5" y="36"/>
                  </a:moveTo>
                  <a:lnTo>
                    <a:pt x="0" y="29"/>
                  </a:lnTo>
                  <a:lnTo>
                    <a:pt x="63" y="0"/>
                  </a:lnTo>
                  <a:lnTo>
                    <a:pt x="68" y="8"/>
                  </a:lnTo>
                  <a:lnTo>
                    <a:pt x="5"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110" name="Rectangle 93">
              <a:extLst>
                <a:ext uri="{FF2B5EF4-FFF2-40B4-BE49-F238E27FC236}">
                  <a16:creationId xmlns:a16="http://schemas.microsoft.com/office/drawing/2014/main" id="{90056CEB-9718-42C1-8D20-28533D53018B}"/>
                </a:ext>
              </a:extLst>
            </p:cNvPr>
            <p:cNvSpPr>
              <a:spLocks noChangeArrowheads="1"/>
            </p:cNvSpPr>
            <p:nvPr/>
          </p:nvSpPr>
          <p:spPr bwMode="auto">
            <a:xfrm>
              <a:off x="2722597" y="3818262"/>
              <a:ext cx="29340" cy="2080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111" name="Freeform 94">
              <a:extLst>
                <a:ext uri="{FF2B5EF4-FFF2-40B4-BE49-F238E27FC236}">
                  <a16:creationId xmlns:a16="http://schemas.microsoft.com/office/drawing/2014/main" id="{E19EF4F7-F1B8-4786-8A4E-9B660BCA02A2}"/>
                </a:ext>
              </a:extLst>
            </p:cNvPr>
            <p:cNvSpPr>
              <a:spLocks/>
            </p:cNvSpPr>
            <p:nvPr/>
          </p:nvSpPr>
          <p:spPr bwMode="auto">
            <a:xfrm>
              <a:off x="2178471" y="3359490"/>
              <a:ext cx="664154" cy="792183"/>
            </a:xfrm>
            <a:custGeom>
              <a:avLst/>
              <a:gdLst>
                <a:gd name="T0" fmla="*/ 93 w 95"/>
                <a:gd name="T1" fmla="*/ 114 h 114"/>
                <a:gd name="T2" fmla="*/ 2 w 95"/>
                <a:gd name="T3" fmla="*/ 114 h 114"/>
                <a:gd name="T4" fmla="*/ 0 w 95"/>
                <a:gd name="T5" fmla="*/ 112 h 114"/>
                <a:gd name="T6" fmla="*/ 0 w 95"/>
                <a:gd name="T7" fmla="*/ 2 h 114"/>
                <a:gd name="T8" fmla="*/ 2 w 95"/>
                <a:gd name="T9" fmla="*/ 0 h 114"/>
                <a:gd name="T10" fmla="*/ 93 w 95"/>
                <a:gd name="T11" fmla="*/ 0 h 114"/>
                <a:gd name="T12" fmla="*/ 95 w 95"/>
                <a:gd name="T13" fmla="*/ 2 h 114"/>
                <a:gd name="T14" fmla="*/ 95 w 95"/>
                <a:gd name="T15" fmla="*/ 42 h 114"/>
                <a:gd name="T16" fmla="*/ 91 w 95"/>
                <a:gd name="T17" fmla="*/ 42 h 114"/>
                <a:gd name="T18" fmla="*/ 91 w 95"/>
                <a:gd name="T19" fmla="*/ 4 h 114"/>
                <a:gd name="T20" fmla="*/ 4 w 95"/>
                <a:gd name="T21" fmla="*/ 4 h 114"/>
                <a:gd name="T22" fmla="*/ 4 w 95"/>
                <a:gd name="T23" fmla="*/ 110 h 114"/>
                <a:gd name="T24" fmla="*/ 91 w 95"/>
                <a:gd name="T25" fmla="*/ 110 h 114"/>
                <a:gd name="T26" fmla="*/ 91 w 95"/>
                <a:gd name="T27" fmla="*/ 99 h 114"/>
                <a:gd name="T28" fmla="*/ 95 w 95"/>
                <a:gd name="T29" fmla="*/ 99 h 114"/>
                <a:gd name="T30" fmla="*/ 95 w 95"/>
                <a:gd name="T31" fmla="*/ 112 h 114"/>
                <a:gd name="T32" fmla="*/ 93 w 95"/>
                <a:gd name="T33" fmla="*/ 1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5" h="114">
                  <a:moveTo>
                    <a:pt x="93" y="114"/>
                  </a:moveTo>
                  <a:cubicBezTo>
                    <a:pt x="2" y="114"/>
                    <a:pt x="2" y="114"/>
                    <a:pt x="2" y="114"/>
                  </a:cubicBezTo>
                  <a:cubicBezTo>
                    <a:pt x="0" y="114"/>
                    <a:pt x="0" y="113"/>
                    <a:pt x="0" y="112"/>
                  </a:cubicBezTo>
                  <a:cubicBezTo>
                    <a:pt x="0" y="2"/>
                    <a:pt x="0" y="2"/>
                    <a:pt x="0" y="2"/>
                  </a:cubicBezTo>
                  <a:cubicBezTo>
                    <a:pt x="0" y="1"/>
                    <a:pt x="0" y="0"/>
                    <a:pt x="2" y="0"/>
                  </a:cubicBezTo>
                  <a:cubicBezTo>
                    <a:pt x="93" y="0"/>
                    <a:pt x="93" y="0"/>
                    <a:pt x="93" y="0"/>
                  </a:cubicBezTo>
                  <a:cubicBezTo>
                    <a:pt x="94" y="0"/>
                    <a:pt x="95" y="1"/>
                    <a:pt x="95" y="2"/>
                  </a:cubicBezTo>
                  <a:cubicBezTo>
                    <a:pt x="95" y="42"/>
                    <a:pt x="95" y="42"/>
                    <a:pt x="95" y="42"/>
                  </a:cubicBezTo>
                  <a:cubicBezTo>
                    <a:pt x="91" y="42"/>
                    <a:pt x="91" y="42"/>
                    <a:pt x="91" y="42"/>
                  </a:cubicBezTo>
                  <a:cubicBezTo>
                    <a:pt x="91" y="4"/>
                    <a:pt x="91" y="4"/>
                    <a:pt x="91" y="4"/>
                  </a:cubicBezTo>
                  <a:cubicBezTo>
                    <a:pt x="4" y="4"/>
                    <a:pt x="4" y="4"/>
                    <a:pt x="4" y="4"/>
                  </a:cubicBezTo>
                  <a:cubicBezTo>
                    <a:pt x="4" y="110"/>
                    <a:pt x="4" y="110"/>
                    <a:pt x="4" y="110"/>
                  </a:cubicBezTo>
                  <a:cubicBezTo>
                    <a:pt x="91" y="110"/>
                    <a:pt x="91" y="110"/>
                    <a:pt x="91" y="110"/>
                  </a:cubicBezTo>
                  <a:cubicBezTo>
                    <a:pt x="91" y="99"/>
                    <a:pt x="91" y="99"/>
                    <a:pt x="91" y="99"/>
                  </a:cubicBezTo>
                  <a:cubicBezTo>
                    <a:pt x="95" y="99"/>
                    <a:pt x="95" y="99"/>
                    <a:pt x="95" y="99"/>
                  </a:cubicBezTo>
                  <a:cubicBezTo>
                    <a:pt x="95" y="112"/>
                    <a:pt x="95" y="112"/>
                    <a:pt x="95" y="112"/>
                  </a:cubicBezTo>
                  <a:cubicBezTo>
                    <a:pt x="95" y="113"/>
                    <a:pt x="94" y="114"/>
                    <a:pt x="93" y="1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112" name="Freeform 95">
              <a:extLst>
                <a:ext uri="{FF2B5EF4-FFF2-40B4-BE49-F238E27FC236}">
                  <a16:creationId xmlns:a16="http://schemas.microsoft.com/office/drawing/2014/main" id="{75591C65-0CC8-4EA2-8189-CDE8662FEDAC}"/>
                </a:ext>
              </a:extLst>
            </p:cNvPr>
            <p:cNvSpPr>
              <a:spLocks/>
            </p:cNvSpPr>
            <p:nvPr/>
          </p:nvSpPr>
          <p:spPr bwMode="auto">
            <a:xfrm>
              <a:off x="2290497" y="3479517"/>
              <a:ext cx="133364" cy="109359"/>
            </a:xfrm>
            <a:custGeom>
              <a:avLst/>
              <a:gdLst>
                <a:gd name="T0" fmla="*/ 7 w 19"/>
                <a:gd name="T1" fmla="*/ 16 h 16"/>
                <a:gd name="T2" fmla="*/ 6 w 19"/>
                <a:gd name="T3" fmla="*/ 16 h 16"/>
                <a:gd name="T4" fmla="*/ 0 w 19"/>
                <a:gd name="T5" fmla="*/ 10 h 16"/>
                <a:gd name="T6" fmla="*/ 3 w 19"/>
                <a:gd name="T7" fmla="*/ 8 h 16"/>
                <a:gd name="T8" fmla="*/ 7 w 19"/>
                <a:gd name="T9" fmla="*/ 11 h 16"/>
                <a:gd name="T10" fmla="*/ 16 w 19"/>
                <a:gd name="T11" fmla="*/ 0 h 16"/>
                <a:gd name="T12" fmla="*/ 19 w 19"/>
                <a:gd name="T13" fmla="*/ 2 h 16"/>
                <a:gd name="T14" fmla="*/ 9 w 19"/>
                <a:gd name="T15" fmla="*/ 16 h 16"/>
                <a:gd name="T16" fmla="*/ 7 w 19"/>
                <a:gd name="T17" fmla="*/ 16 h 16"/>
                <a:gd name="T18" fmla="*/ 7 w 19"/>
                <a:gd name="T19"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16">
                  <a:moveTo>
                    <a:pt x="7" y="16"/>
                  </a:moveTo>
                  <a:cubicBezTo>
                    <a:pt x="7" y="16"/>
                    <a:pt x="6" y="16"/>
                    <a:pt x="6" y="16"/>
                  </a:cubicBezTo>
                  <a:cubicBezTo>
                    <a:pt x="0" y="10"/>
                    <a:pt x="0" y="10"/>
                    <a:pt x="0" y="10"/>
                  </a:cubicBezTo>
                  <a:cubicBezTo>
                    <a:pt x="3" y="8"/>
                    <a:pt x="3" y="8"/>
                    <a:pt x="3" y="8"/>
                  </a:cubicBezTo>
                  <a:cubicBezTo>
                    <a:pt x="7" y="11"/>
                    <a:pt x="7" y="11"/>
                    <a:pt x="7" y="11"/>
                  </a:cubicBezTo>
                  <a:cubicBezTo>
                    <a:pt x="16" y="0"/>
                    <a:pt x="16" y="0"/>
                    <a:pt x="16" y="0"/>
                  </a:cubicBezTo>
                  <a:cubicBezTo>
                    <a:pt x="19" y="2"/>
                    <a:pt x="19" y="2"/>
                    <a:pt x="19" y="2"/>
                  </a:cubicBezTo>
                  <a:cubicBezTo>
                    <a:pt x="9" y="16"/>
                    <a:pt x="9" y="16"/>
                    <a:pt x="9" y="16"/>
                  </a:cubicBezTo>
                  <a:cubicBezTo>
                    <a:pt x="8" y="16"/>
                    <a:pt x="8" y="16"/>
                    <a:pt x="7" y="16"/>
                  </a:cubicBezTo>
                  <a:cubicBezTo>
                    <a:pt x="7" y="16"/>
                    <a:pt x="7" y="16"/>
                    <a:pt x="7"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113" name="Freeform 96">
              <a:extLst>
                <a:ext uri="{FF2B5EF4-FFF2-40B4-BE49-F238E27FC236}">
                  <a16:creationId xmlns:a16="http://schemas.microsoft.com/office/drawing/2014/main" id="{6E5953BD-13E3-4997-AB24-D218B179FC0D}"/>
                </a:ext>
              </a:extLst>
            </p:cNvPr>
            <p:cNvSpPr>
              <a:spLocks/>
            </p:cNvSpPr>
            <p:nvPr/>
          </p:nvSpPr>
          <p:spPr bwMode="auto">
            <a:xfrm>
              <a:off x="2290497" y="3623551"/>
              <a:ext cx="133364" cy="120028"/>
            </a:xfrm>
            <a:custGeom>
              <a:avLst/>
              <a:gdLst>
                <a:gd name="T0" fmla="*/ 7 w 19"/>
                <a:gd name="T1" fmla="*/ 17 h 17"/>
                <a:gd name="T2" fmla="*/ 6 w 19"/>
                <a:gd name="T3" fmla="*/ 16 h 17"/>
                <a:gd name="T4" fmla="*/ 0 w 19"/>
                <a:gd name="T5" fmla="*/ 11 h 17"/>
                <a:gd name="T6" fmla="*/ 3 w 19"/>
                <a:gd name="T7" fmla="*/ 8 h 17"/>
                <a:gd name="T8" fmla="*/ 7 w 19"/>
                <a:gd name="T9" fmla="*/ 12 h 17"/>
                <a:gd name="T10" fmla="*/ 16 w 19"/>
                <a:gd name="T11" fmla="*/ 0 h 17"/>
                <a:gd name="T12" fmla="*/ 19 w 19"/>
                <a:gd name="T13" fmla="*/ 3 h 17"/>
                <a:gd name="T14" fmla="*/ 9 w 19"/>
                <a:gd name="T15" fmla="*/ 16 h 17"/>
                <a:gd name="T16" fmla="*/ 7 w 19"/>
                <a:gd name="T17" fmla="*/ 17 h 17"/>
                <a:gd name="T18" fmla="*/ 7 w 19"/>
                <a:gd name="T19"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17">
                  <a:moveTo>
                    <a:pt x="7" y="17"/>
                  </a:moveTo>
                  <a:cubicBezTo>
                    <a:pt x="7" y="17"/>
                    <a:pt x="6" y="17"/>
                    <a:pt x="6" y="16"/>
                  </a:cubicBezTo>
                  <a:cubicBezTo>
                    <a:pt x="0" y="11"/>
                    <a:pt x="0" y="11"/>
                    <a:pt x="0" y="11"/>
                  </a:cubicBezTo>
                  <a:cubicBezTo>
                    <a:pt x="3" y="8"/>
                    <a:pt x="3" y="8"/>
                    <a:pt x="3" y="8"/>
                  </a:cubicBezTo>
                  <a:cubicBezTo>
                    <a:pt x="7" y="12"/>
                    <a:pt x="7" y="12"/>
                    <a:pt x="7" y="12"/>
                  </a:cubicBezTo>
                  <a:cubicBezTo>
                    <a:pt x="16" y="0"/>
                    <a:pt x="16" y="0"/>
                    <a:pt x="16" y="0"/>
                  </a:cubicBezTo>
                  <a:cubicBezTo>
                    <a:pt x="19" y="3"/>
                    <a:pt x="19" y="3"/>
                    <a:pt x="19" y="3"/>
                  </a:cubicBezTo>
                  <a:cubicBezTo>
                    <a:pt x="9" y="16"/>
                    <a:pt x="9" y="16"/>
                    <a:pt x="9" y="16"/>
                  </a:cubicBezTo>
                  <a:cubicBezTo>
                    <a:pt x="8" y="17"/>
                    <a:pt x="8" y="17"/>
                    <a:pt x="7" y="17"/>
                  </a:cubicBezTo>
                  <a:cubicBezTo>
                    <a:pt x="7" y="17"/>
                    <a:pt x="7" y="17"/>
                    <a:pt x="7"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114" name="Freeform 97">
              <a:extLst>
                <a:ext uri="{FF2B5EF4-FFF2-40B4-BE49-F238E27FC236}">
                  <a16:creationId xmlns:a16="http://schemas.microsoft.com/office/drawing/2014/main" id="{2C2F38DC-9904-4F9C-9B77-8805C6320449}"/>
                </a:ext>
              </a:extLst>
            </p:cNvPr>
            <p:cNvSpPr>
              <a:spLocks/>
            </p:cNvSpPr>
            <p:nvPr/>
          </p:nvSpPr>
          <p:spPr bwMode="auto">
            <a:xfrm>
              <a:off x="2290497" y="3778253"/>
              <a:ext cx="133364" cy="109359"/>
            </a:xfrm>
            <a:custGeom>
              <a:avLst/>
              <a:gdLst>
                <a:gd name="T0" fmla="*/ 7 w 19"/>
                <a:gd name="T1" fmla="*/ 16 h 16"/>
                <a:gd name="T2" fmla="*/ 6 w 19"/>
                <a:gd name="T3" fmla="*/ 16 h 16"/>
                <a:gd name="T4" fmla="*/ 0 w 19"/>
                <a:gd name="T5" fmla="*/ 11 h 16"/>
                <a:gd name="T6" fmla="*/ 3 w 19"/>
                <a:gd name="T7" fmla="*/ 8 h 16"/>
                <a:gd name="T8" fmla="*/ 7 w 19"/>
                <a:gd name="T9" fmla="*/ 11 h 16"/>
                <a:gd name="T10" fmla="*/ 16 w 19"/>
                <a:gd name="T11" fmla="*/ 0 h 16"/>
                <a:gd name="T12" fmla="*/ 19 w 19"/>
                <a:gd name="T13" fmla="*/ 2 h 16"/>
                <a:gd name="T14" fmla="*/ 9 w 19"/>
                <a:gd name="T15" fmla="*/ 16 h 16"/>
                <a:gd name="T16" fmla="*/ 7 w 19"/>
                <a:gd name="T17" fmla="*/ 16 h 16"/>
                <a:gd name="T18" fmla="*/ 7 w 19"/>
                <a:gd name="T19"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16">
                  <a:moveTo>
                    <a:pt x="7" y="16"/>
                  </a:moveTo>
                  <a:cubicBezTo>
                    <a:pt x="7" y="16"/>
                    <a:pt x="6" y="16"/>
                    <a:pt x="6" y="16"/>
                  </a:cubicBezTo>
                  <a:cubicBezTo>
                    <a:pt x="0" y="11"/>
                    <a:pt x="0" y="11"/>
                    <a:pt x="0" y="11"/>
                  </a:cubicBezTo>
                  <a:cubicBezTo>
                    <a:pt x="3" y="8"/>
                    <a:pt x="3" y="8"/>
                    <a:pt x="3" y="8"/>
                  </a:cubicBezTo>
                  <a:cubicBezTo>
                    <a:pt x="7" y="11"/>
                    <a:pt x="7" y="11"/>
                    <a:pt x="7" y="11"/>
                  </a:cubicBezTo>
                  <a:cubicBezTo>
                    <a:pt x="16" y="0"/>
                    <a:pt x="16" y="0"/>
                    <a:pt x="16" y="0"/>
                  </a:cubicBezTo>
                  <a:cubicBezTo>
                    <a:pt x="19" y="2"/>
                    <a:pt x="19" y="2"/>
                    <a:pt x="19" y="2"/>
                  </a:cubicBezTo>
                  <a:cubicBezTo>
                    <a:pt x="9" y="16"/>
                    <a:pt x="9" y="16"/>
                    <a:pt x="9" y="16"/>
                  </a:cubicBezTo>
                  <a:cubicBezTo>
                    <a:pt x="8" y="16"/>
                    <a:pt x="8" y="16"/>
                    <a:pt x="7" y="16"/>
                  </a:cubicBezTo>
                  <a:cubicBezTo>
                    <a:pt x="7" y="16"/>
                    <a:pt x="7" y="16"/>
                    <a:pt x="7"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115" name="Freeform 98">
              <a:extLst>
                <a:ext uri="{FF2B5EF4-FFF2-40B4-BE49-F238E27FC236}">
                  <a16:creationId xmlns:a16="http://schemas.microsoft.com/office/drawing/2014/main" id="{C033B4D3-4CCB-4F6E-973B-1F2D0BCAE126}"/>
                </a:ext>
              </a:extLst>
            </p:cNvPr>
            <p:cNvSpPr>
              <a:spLocks/>
            </p:cNvSpPr>
            <p:nvPr/>
          </p:nvSpPr>
          <p:spPr bwMode="auto">
            <a:xfrm>
              <a:off x="2290497" y="3922286"/>
              <a:ext cx="133364" cy="117360"/>
            </a:xfrm>
            <a:custGeom>
              <a:avLst/>
              <a:gdLst>
                <a:gd name="T0" fmla="*/ 7 w 19"/>
                <a:gd name="T1" fmla="*/ 17 h 17"/>
                <a:gd name="T2" fmla="*/ 6 w 19"/>
                <a:gd name="T3" fmla="*/ 16 h 17"/>
                <a:gd name="T4" fmla="*/ 0 w 19"/>
                <a:gd name="T5" fmla="*/ 11 h 17"/>
                <a:gd name="T6" fmla="*/ 3 w 19"/>
                <a:gd name="T7" fmla="*/ 8 h 17"/>
                <a:gd name="T8" fmla="*/ 7 w 19"/>
                <a:gd name="T9" fmla="*/ 12 h 17"/>
                <a:gd name="T10" fmla="*/ 16 w 19"/>
                <a:gd name="T11" fmla="*/ 0 h 17"/>
                <a:gd name="T12" fmla="*/ 19 w 19"/>
                <a:gd name="T13" fmla="*/ 3 h 17"/>
                <a:gd name="T14" fmla="*/ 9 w 19"/>
                <a:gd name="T15" fmla="*/ 16 h 17"/>
                <a:gd name="T16" fmla="*/ 7 w 19"/>
                <a:gd name="T17" fmla="*/ 17 h 17"/>
                <a:gd name="T18" fmla="*/ 7 w 19"/>
                <a:gd name="T19"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17">
                  <a:moveTo>
                    <a:pt x="7" y="17"/>
                  </a:moveTo>
                  <a:cubicBezTo>
                    <a:pt x="7" y="17"/>
                    <a:pt x="6" y="17"/>
                    <a:pt x="6" y="16"/>
                  </a:cubicBezTo>
                  <a:cubicBezTo>
                    <a:pt x="0" y="11"/>
                    <a:pt x="0" y="11"/>
                    <a:pt x="0" y="11"/>
                  </a:cubicBezTo>
                  <a:cubicBezTo>
                    <a:pt x="3" y="8"/>
                    <a:pt x="3" y="8"/>
                    <a:pt x="3" y="8"/>
                  </a:cubicBezTo>
                  <a:cubicBezTo>
                    <a:pt x="7" y="12"/>
                    <a:pt x="7" y="12"/>
                    <a:pt x="7" y="12"/>
                  </a:cubicBezTo>
                  <a:cubicBezTo>
                    <a:pt x="16" y="0"/>
                    <a:pt x="16" y="0"/>
                    <a:pt x="16" y="0"/>
                  </a:cubicBezTo>
                  <a:cubicBezTo>
                    <a:pt x="19" y="3"/>
                    <a:pt x="19" y="3"/>
                    <a:pt x="19" y="3"/>
                  </a:cubicBezTo>
                  <a:cubicBezTo>
                    <a:pt x="9" y="16"/>
                    <a:pt x="9" y="16"/>
                    <a:pt x="9" y="16"/>
                  </a:cubicBezTo>
                  <a:cubicBezTo>
                    <a:pt x="8" y="17"/>
                    <a:pt x="8" y="17"/>
                    <a:pt x="7" y="17"/>
                  </a:cubicBezTo>
                  <a:cubicBezTo>
                    <a:pt x="7" y="17"/>
                    <a:pt x="7" y="17"/>
                    <a:pt x="7"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grpSp>
      <p:grpSp>
        <p:nvGrpSpPr>
          <p:cNvPr id="116" name="Group 115">
            <a:extLst>
              <a:ext uri="{FF2B5EF4-FFF2-40B4-BE49-F238E27FC236}">
                <a16:creationId xmlns:a16="http://schemas.microsoft.com/office/drawing/2014/main" id="{4952A8C2-B07C-4224-B2D9-F871D7745F59}"/>
              </a:ext>
            </a:extLst>
          </p:cNvPr>
          <p:cNvGrpSpPr/>
          <p:nvPr/>
        </p:nvGrpSpPr>
        <p:grpSpPr>
          <a:xfrm>
            <a:off x="8430879" y="3817133"/>
            <a:ext cx="644426" cy="644978"/>
            <a:chOff x="3021013" y="866775"/>
            <a:chExt cx="1855788" cy="1857375"/>
          </a:xfrm>
          <a:solidFill>
            <a:schemeClr val="bg1"/>
          </a:solidFill>
        </p:grpSpPr>
        <p:sp>
          <p:nvSpPr>
            <p:cNvPr id="117" name="Freeform 5">
              <a:extLst>
                <a:ext uri="{FF2B5EF4-FFF2-40B4-BE49-F238E27FC236}">
                  <a16:creationId xmlns:a16="http://schemas.microsoft.com/office/drawing/2014/main" id="{6861B0BC-E315-4E3C-A3BD-25E6FF03006B}"/>
                </a:ext>
              </a:extLst>
            </p:cNvPr>
            <p:cNvSpPr>
              <a:spLocks noEditPoints="1"/>
            </p:cNvSpPr>
            <p:nvPr/>
          </p:nvSpPr>
          <p:spPr bwMode="auto">
            <a:xfrm>
              <a:off x="3021013" y="866775"/>
              <a:ext cx="1855788" cy="1857375"/>
            </a:xfrm>
            <a:custGeom>
              <a:avLst/>
              <a:gdLst>
                <a:gd name="T0" fmla="*/ 664 w 664"/>
                <a:gd name="T1" fmla="*/ 86 h 661"/>
                <a:gd name="T2" fmla="*/ 664 w 664"/>
                <a:gd name="T3" fmla="*/ 86 h 661"/>
                <a:gd name="T4" fmla="*/ 664 w 664"/>
                <a:gd name="T5" fmla="*/ 85 h 661"/>
                <a:gd name="T6" fmla="*/ 664 w 664"/>
                <a:gd name="T7" fmla="*/ 84 h 661"/>
                <a:gd name="T8" fmla="*/ 663 w 664"/>
                <a:gd name="T9" fmla="*/ 83 h 661"/>
                <a:gd name="T10" fmla="*/ 663 w 664"/>
                <a:gd name="T11" fmla="*/ 83 h 661"/>
                <a:gd name="T12" fmla="*/ 663 w 664"/>
                <a:gd name="T13" fmla="*/ 82 h 661"/>
                <a:gd name="T14" fmla="*/ 662 w 664"/>
                <a:gd name="T15" fmla="*/ 81 h 661"/>
                <a:gd name="T16" fmla="*/ 662 w 664"/>
                <a:gd name="T17" fmla="*/ 81 h 661"/>
                <a:gd name="T18" fmla="*/ 662 w 664"/>
                <a:gd name="T19" fmla="*/ 81 h 661"/>
                <a:gd name="T20" fmla="*/ 600 w 664"/>
                <a:gd name="T21" fmla="*/ 4 h 661"/>
                <a:gd name="T22" fmla="*/ 591 w 664"/>
                <a:gd name="T23" fmla="*/ 0 h 661"/>
                <a:gd name="T24" fmla="*/ 81 w 664"/>
                <a:gd name="T25" fmla="*/ 0 h 661"/>
                <a:gd name="T26" fmla="*/ 72 w 664"/>
                <a:gd name="T27" fmla="*/ 4 h 661"/>
                <a:gd name="T28" fmla="*/ 3 w 664"/>
                <a:gd name="T29" fmla="*/ 80 h 661"/>
                <a:gd name="T30" fmla="*/ 2 w 664"/>
                <a:gd name="T31" fmla="*/ 81 h 661"/>
                <a:gd name="T32" fmla="*/ 2 w 664"/>
                <a:gd name="T33" fmla="*/ 81 h 661"/>
                <a:gd name="T34" fmla="*/ 1 w 664"/>
                <a:gd name="T35" fmla="*/ 83 h 661"/>
                <a:gd name="T36" fmla="*/ 1 w 664"/>
                <a:gd name="T37" fmla="*/ 83 h 661"/>
                <a:gd name="T38" fmla="*/ 1 w 664"/>
                <a:gd name="T39" fmla="*/ 84 h 661"/>
                <a:gd name="T40" fmla="*/ 1 w 664"/>
                <a:gd name="T41" fmla="*/ 84 h 661"/>
                <a:gd name="T42" fmla="*/ 1 w 664"/>
                <a:gd name="T43" fmla="*/ 85 h 661"/>
                <a:gd name="T44" fmla="*/ 0 w 664"/>
                <a:gd name="T45" fmla="*/ 85 h 661"/>
                <a:gd name="T46" fmla="*/ 0 w 664"/>
                <a:gd name="T47" fmla="*/ 86 h 661"/>
                <a:gd name="T48" fmla="*/ 0 w 664"/>
                <a:gd name="T49" fmla="*/ 88 h 661"/>
                <a:gd name="T50" fmla="*/ 0 w 664"/>
                <a:gd name="T51" fmla="*/ 197 h 661"/>
                <a:gd name="T52" fmla="*/ 12 w 664"/>
                <a:gd name="T53" fmla="*/ 208 h 661"/>
                <a:gd name="T54" fmla="*/ 36 w 664"/>
                <a:gd name="T55" fmla="*/ 208 h 661"/>
                <a:gd name="T56" fmla="*/ 36 w 664"/>
                <a:gd name="T57" fmla="*/ 649 h 661"/>
                <a:gd name="T58" fmla="*/ 47 w 664"/>
                <a:gd name="T59" fmla="*/ 661 h 661"/>
                <a:gd name="T60" fmla="*/ 617 w 664"/>
                <a:gd name="T61" fmla="*/ 661 h 661"/>
                <a:gd name="T62" fmla="*/ 629 w 664"/>
                <a:gd name="T63" fmla="*/ 649 h 661"/>
                <a:gd name="T64" fmla="*/ 629 w 664"/>
                <a:gd name="T65" fmla="*/ 208 h 661"/>
                <a:gd name="T66" fmla="*/ 653 w 664"/>
                <a:gd name="T67" fmla="*/ 208 h 661"/>
                <a:gd name="T68" fmla="*/ 664 w 664"/>
                <a:gd name="T69" fmla="*/ 197 h 661"/>
                <a:gd name="T70" fmla="*/ 664 w 664"/>
                <a:gd name="T71" fmla="*/ 88 h 661"/>
                <a:gd name="T72" fmla="*/ 664 w 664"/>
                <a:gd name="T73" fmla="*/ 86 h 661"/>
                <a:gd name="T74" fmla="*/ 606 w 664"/>
                <a:gd name="T75" fmla="*/ 208 h 661"/>
                <a:gd name="T76" fmla="*/ 606 w 664"/>
                <a:gd name="T77" fmla="*/ 638 h 661"/>
                <a:gd name="T78" fmla="*/ 59 w 664"/>
                <a:gd name="T79" fmla="*/ 638 h 661"/>
                <a:gd name="T80" fmla="*/ 59 w 664"/>
                <a:gd name="T81" fmla="*/ 208 h 661"/>
                <a:gd name="T82" fmla="*/ 606 w 664"/>
                <a:gd name="T83" fmla="*/ 208 h 661"/>
                <a:gd name="T84" fmla="*/ 37 w 664"/>
                <a:gd name="T85" fmla="*/ 76 h 661"/>
                <a:gd name="T86" fmla="*/ 86 w 664"/>
                <a:gd name="T87" fmla="*/ 23 h 661"/>
                <a:gd name="T88" fmla="*/ 585 w 664"/>
                <a:gd name="T89" fmla="*/ 23 h 661"/>
                <a:gd name="T90" fmla="*/ 629 w 664"/>
                <a:gd name="T91" fmla="*/ 76 h 661"/>
                <a:gd name="T92" fmla="*/ 37 w 664"/>
                <a:gd name="T93" fmla="*/ 76 h 661"/>
                <a:gd name="T94" fmla="*/ 641 w 664"/>
                <a:gd name="T95" fmla="*/ 99 h 661"/>
                <a:gd name="T96" fmla="*/ 641 w 664"/>
                <a:gd name="T97" fmla="*/ 185 h 661"/>
                <a:gd name="T98" fmla="*/ 23 w 664"/>
                <a:gd name="T99" fmla="*/ 185 h 661"/>
                <a:gd name="T100" fmla="*/ 23 w 664"/>
                <a:gd name="T101" fmla="*/ 99 h 661"/>
                <a:gd name="T102" fmla="*/ 641 w 664"/>
                <a:gd name="T103" fmla="*/ 99 h 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64" h="661">
                  <a:moveTo>
                    <a:pt x="664" y="86"/>
                  </a:moveTo>
                  <a:cubicBezTo>
                    <a:pt x="664" y="86"/>
                    <a:pt x="664" y="86"/>
                    <a:pt x="664" y="86"/>
                  </a:cubicBezTo>
                  <a:cubicBezTo>
                    <a:pt x="664" y="85"/>
                    <a:pt x="664" y="85"/>
                    <a:pt x="664" y="85"/>
                  </a:cubicBezTo>
                  <a:cubicBezTo>
                    <a:pt x="664" y="85"/>
                    <a:pt x="664" y="84"/>
                    <a:pt x="664" y="84"/>
                  </a:cubicBezTo>
                  <a:cubicBezTo>
                    <a:pt x="664" y="83"/>
                    <a:pt x="663" y="83"/>
                    <a:pt x="663" y="83"/>
                  </a:cubicBezTo>
                  <a:cubicBezTo>
                    <a:pt x="663" y="83"/>
                    <a:pt x="663" y="83"/>
                    <a:pt x="663" y="83"/>
                  </a:cubicBezTo>
                  <a:cubicBezTo>
                    <a:pt x="663" y="83"/>
                    <a:pt x="663" y="82"/>
                    <a:pt x="663" y="82"/>
                  </a:cubicBezTo>
                  <a:cubicBezTo>
                    <a:pt x="662" y="81"/>
                    <a:pt x="662" y="81"/>
                    <a:pt x="662" y="81"/>
                  </a:cubicBezTo>
                  <a:cubicBezTo>
                    <a:pt x="662" y="81"/>
                    <a:pt x="662" y="81"/>
                    <a:pt x="662" y="81"/>
                  </a:cubicBezTo>
                  <a:cubicBezTo>
                    <a:pt x="662" y="81"/>
                    <a:pt x="662" y="81"/>
                    <a:pt x="662" y="81"/>
                  </a:cubicBezTo>
                  <a:cubicBezTo>
                    <a:pt x="600" y="4"/>
                    <a:pt x="600" y="4"/>
                    <a:pt x="600" y="4"/>
                  </a:cubicBezTo>
                  <a:cubicBezTo>
                    <a:pt x="597" y="1"/>
                    <a:pt x="594" y="0"/>
                    <a:pt x="591" y="0"/>
                  </a:cubicBezTo>
                  <a:cubicBezTo>
                    <a:pt x="81" y="0"/>
                    <a:pt x="81" y="0"/>
                    <a:pt x="81" y="0"/>
                  </a:cubicBezTo>
                  <a:cubicBezTo>
                    <a:pt x="77" y="0"/>
                    <a:pt x="74" y="1"/>
                    <a:pt x="72" y="4"/>
                  </a:cubicBezTo>
                  <a:cubicBezTo>
                    <a:pt x="3" y="80"/>
                    <a:pt x="3" y="80"/>
                    <a:pt x="3" y="80"/>
                  </a:cubicBezTo>
                  <a:cubicBezTo>
                    <a:pt x="3" y="80"/>
                    <a:pt x="3" y="81"/>
                    <a:pt x="2" y="81"/>
                  </a:cubicBezTo>
                  <a:cubicBezTo>
                    <a:pt x="2" y="81"/>
                    <a:pt x="2" y="81"/>
                    <a:pt x="2" y="81"/>
                  </a:cubicBezTo>
                  <a:cubicBezTo>
                    <a:pt x="2" y="82"/>
                    <a:pt x="1" y="83"/>
                    <a:pt x="1" y="83"/>
                  </a:cubicBezTo>
                  <a:cubicBezTo>
                    <a:pt x="1" y="83"/>
                    <a:pt x="1" y="83"/>
                    <a:pt x="1" y="83"/>
                  </a:cubicBezTo>
                  <a:cubicBezTo>
                    <a:pt x="1" y="84"/>
                    <a:pt x="1" y="84"/>
                    <a:pt x="1" y="84"/>
                  </a:cubicBezTo>
                  <a:cubicBezTo>
                    <a:pt x="1" y="84"/>
                    <a:pt x="1" y="84"/>
                    <a:pt x="1" y="84"/>
                  </a:cubicBezTo>
                  <a:cubicBezTo>
                    <a:pt x="1" y="85"/>
                    <a:pt x="1" y="85"/>
                    <a:pt x="1" y="85"/>
                  </a:cubicBezTo>
                  <a:cubicBezTo>
                    <a:pt x="0" y="85"/>
                    <a:pt x="0" y="85"/>
                    <a:pt x="0" y="85"/>
                  </a:cubicBezTo>
                  <a:cubicBezTo>
                    <a:pt x="0" y="85"/>
                    <a:pt x="0" y="86"/>
                    <a:pt x="0" y="86"/>
                  </a:cubicBezTo>
                  <a:cubicBezTo>
                    <a:pt x="0" y="86"/>
                    <a:pt x="0" y="87"/>
                    <a:pt x="0" y="88"/>
                  </a:cubicBezTo>
                  <a:cubicBezTo>
                    <a:pt x="0" y="197"/>
                    <a:pt x="0" y="197"/>
                    <a:pt x="0" y="197"/>
                  </a:cubicBezTo>
                  <a:cubicBezTo>
                    <a:pt x="0" y="203"/>
                    <a:pt x="5" y="208"/>
                    <a:pt x="12" y="208"/>
                  </a:cubicBezTo>
                  <a:cubicBezTo>
                    <a:pt x="36" y="208"/>
                    <a:pt x="36" y="208"/>
                    <a:pt x="36" y="208"/>
                  </a:cubicBezTo>
                  <a:cubicBezTo>
                    <a:pt x="36" y="649"/>
                    <a:pt x="36" y="649"/>
                    <a:pt x="36" y="649"/>
                  </a:cubicBezTo>
                  <a:cubicBezTo>
                    <a:pt x="36" y="655"/>
                    <a:pt x="41" y="661"/>
                    <a:pt x="47" y="661"/>
                  </a:cubicBezTo>
                  <a:cubicBezTo>
                    <a:pt x="617" y="661"/>
                    <a:pt x="617" y="661"/>
                    <a:pt x="617" y="661"/>
                  </a:cubicBezTo>
                  <a:cubicBezTo>
                    <a:pt x="624" y="661"/>
                    <a:pt x="629" y="655"/>
                    <a:pt x="629" y="649"/>
                  </a:cubicBezTo>
                  <a:cubicBezTo>
                    <a:pt x="629" y="208"/>
                    <a:pt x="629" y="208"/>
                    <a:pt x="629" y="208"/>
                  </a:cubicBezTo>
                  <a:cubicBezTo>
                    <a:pt x="653" y="208"/>
                    <a:pt x="653" y="208"/>
                    <a:pt x="653" y="208"/>
                  </a:cubicBezTo>
                  <a:cubicBezTo>
                    <a:pt x="659" y="208"/>
                    <a:pt x="664" y="203"/>
                    <a:pt x="664" y="197"/>
                  </a:cubicBezTo>
                  <a:cubicBezTo>
                    <a:pt x="664" y="88"/>
                    <a:pt x="664" y="88"/>
                    <a:pt x="664" y="88"/>
                  </a:cubicBezTo>
                  <a:cubicBezTo>
                    <a:pt x="664" y="87"/>
                    <a:pt x="664" y="86"/>
                    <a:pt x="664" y="86"/>
                  </a:cubicBezTo>
                  <a:close/>
                  <a:moveTo>
                    <a:pt x="606" y="208"/>
                  </a:moveTo>
                  <a:cubicBezTo>
                    <a:pt x="606" y="638"/>
                    <a:pt x="606" y="638"/>
                    <a:pt x="606" y="638"/>
                  </a:cubicBezTo>
                  <a:cubicBezTo>
                    <a:pt x="59" y="638"/>
                    <a:pt x="59" y="638"/>
                    <a:pt x="59" y="638"/>
                  </a:cubicBezTo>
                  <a:cubicBezTo>
                    <a:pt x="59" y="208"/>
                    <a:pt x="59" y="208"/>
                    <a:pt x="59" y="208"/>
                  </a:cubicBezTo>
                  <a:lnTo>
                    <a:pt x="606" y="208"/>
                  </a:lnTo>
                  <a:close/>
                  <a:moveTo>
                    <a:pt x="37" y="76"/>
                  </a:moveTo>
                  <a:cubicBezTo>
                    <a:pt x="86" y="23"/>
                    <a:pt x="86" y="23"/>
                    <a:pt x="86" y="23"/>
                  </a:cubicBezTo>
                  <a:cubicBezTo>
                    <a:pt x="585" y="23"/>
                    <a:pt x="585" y="23"/>
                    <a:pt x="585" y="23"/>
                  </a:cubicBezTo>
                  <a:cubicBezTo>
                    <a:pt x="629" y="76"/>
                    <a:pt x="629" y="76"/>
                    <a:pt x="629" y="76"/>
                  </a:cubicBezTo>
                  <a:lnTo>
                    <a:pt x="37" y="76"/>
                  </a:lnTo>
                  <a:close/>
                  <a:moveTo>
                    <a:pt x="641" y="99"/>
                  </a:moveTo>
                  <a:cubicBezTo>
                    <a:pt x="641" y="185"/>
                    <a:pt x="641" y="185"/>
                    <a:pt x="641" y="185"/>
                  </a:cubicBezTo>
                  <a:cubicBezTo>
                    <a:pt x="23" y="185"/>
                    <a:pt x="23" y="185"/>
                    <a:pt x="23" y="185"/>
                  </a:cubicBezTo>
                  <a:cubicBezTo>
                    <a:pt x="23" y="99"/>
                    <a:pt x="23" y="99"/>
                    <a:pt x="23" y="99"/>
                  </a:cubicBezTo>
                  <a:lnTo>
                    <a:pt x="641"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32EA2"/>
                </a:solidFill>
                <a:effectLst/>
                <a:uLnTx/>
                <a:uFillTx/>
                <a:latin typeface="Calibri" panose="020F0502020204030204"/>
                <a:ea typeface="+mn-ea"/>
                <a:cs typeface="+mn-cs"/>
              </a:endParaRPr>
            </a:p>
          </p:txBody>
        </p:sp>
        <p:sp>
          <p:nvSpPr>
            <p:cNvPr id="118" name="Freeform 6">
              <a:extLst>
                <a:ext uri="{FF2B5EF4-FFF2-40B4-BE49-F238E27FC236}">
                  <a16:creationId xmlns:a16="http://schemas.microsoft.com/office/drawing/2014/main" id="{E9B672EA-CE69-41E5-B085-4A37653C29CB}"/>
                </a:ext>
              </a:extLst>
            </p:cNvPr>
            <p:cNvSpPr>
              <a:spLocks noEditPoints="1"/>
            </p:cNvSpPr>
            <p:nvPr/>
          </p:nvSpPr>
          <p:spPr bwMode="auto">
            <a:xfrm>
              <a:off x="3575051" y="1606550"/>
              <a:ext cx="749300" cy="306388"/>
            </a:xfrm>
            <a:custGeom>
              <a:avLst/>
              <a:gdLst>
                <a:gd name="T0" fmla="*/ 12 w 268"/>
                <a:gd name="T1" fmla="*/ 109 h 109"/>
                <a:gd name="T2" fmla="*/ 257 w 268"/>
                <a:gd name="T3" fmla="*/ 109 h 109"/>
                <a:gd name="T4" fmla="*/ 268 w 268"/>
                <a:gd name="T5" fmla="*/ 98 h 109"/>
                <a:gd name="T6" fmla="*/ 268 w 268"/>
                <a:gd name="T7" fmla="*/ 11 h 109"/>
                <a:gd name="T8" fmla="*/ 257 w 268"/>
                <a:gd name="T9" fmla="*/ 0 h 109"/>
                <a:gd name="T10" fmla="*/ 12 w 268"/>
                <a:gd name="T11" fmla="*/ 0 h 109"/>
                <a:gd name="T12" fmla="*/ 0 w 268"/>
                <a:gd name="T13" fmla="*/ 11 h 109"/>
                <a:gd name="T14" fmla="*/ 0 w 268"/>
                <a:gd name="T15" fmla="*/ 98 h 109"/>
                <a:gd name="T16" fmla="*/ 12 w 268"/>
                <a:gd name="T17" fmla="*/ 109 h 109"/>
                <a:gd name="T18" fmla="*/ 23 w 268"/>
                <a:gd name="T19" fmla="*/ 86 h 109"/>
                <a:gd name="T20" fmla="*/ 23 w 268"/>
                <a:gd name="T21" fmla="*/ 23 h 109"/>
                <a:gd name="T22" fmla="*/ 245 w 268"/>
                <a:gd name="T23" fmla="*/ 23 h 109"/>
                <a:gd name="T24" fmla="*/ 245 w 268"/>
                <a:gd name="T25" fmla="*/ 86 h 109"/>
                <a:gd name="T26" fmla="*/ 23 w 268"/>
                <a:gd name="T27" fmla="*/ 8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8" h="109">
                  <a:moveTo>
                    <a:pt x="12" y="109"/>
                  </a:moveTo>
                  <a:cubicBezTo>
                    <a:pt x="257" y="109"/>
                    <a:pt x="257" y="109"/>
                    <a:pt x="257" y="109"/>
                  </a:cubicBezTo>
                  <a:cubicBezTo>
                    <a:pt x="263" y="109"/>
                    <a:pt x="268" y="104"/>
                    <a:pt x="268" y="98"/>
                  </a:cubicBezTo>
                  <a:cubicBezTo>
                    <a:pt x="268" y="11"/>
                    <a:pt x="268" y="11"/>
                    <a:pt x="268" y="11"/>
                  </a:cubicBezTo>
                  <a:cubicBezTo>
                    <a:pt x="268" y="5"/>
                    <a:pt x="263" y="0"/>
                    <a:pt x="257" y="0"/>
                  </a:cubicBezTo>
                  <a:cubicBezTo>
                    <a:pt x="12" y="0"/>
                    <a:pt x="12" y="0"/>
                    <a:pt x="12" y="0"/>
                  </a:cubicBezTo>
                  <a:cubicBezTo>
                    <a:pt x="5" y="0"/>
                    <a:pt x="0" y="5"/>
                    <a:pt x="0" y="11"/>
                  </a:cubicBezTo>
                  <a:cubicBezTo>
                    <a:pt x="0" y="98"/>
                    <a:pt x="0" y="98"/>
                    <a:pt x="0" y="98"/>
                  </a:cubicBezTo>
                  <a:cubicBezTo>
                    <a:pt x="0" y="104"/>
                    <a:pt x="5" y="109"/>
                    <a:pt x="12" y="109"/>
                  </a:cubicBezTo>
                  <a:close/>
                  <a:moveTo>
                    <a:pt x="23" y="86"/>
                  </a:moveTo>
                  <a:cubicBezTo>
                    <a:pt x="23" y="23"/>
                    <a:pt x="23" y="23"/>
                    <a:pt x="23" y="23"/>
                  </a:cubicBezTo>
                  <a:cubicBezTo>
                    <a:pt x="245" y="23"/>
                    <a:pt x="245" y="23"/>
                    <a:pt x="245" y="23"/>
                  </a:cubicBezTo>
                  <a:cubicBezTo>
                    <a:pt x="245" y="86"/>
                    <a:pt x="245" y="86"/>
                    <a:pt x="245" y="86"/>
                  </a:cubicBezTo>
                  <a:lnTo>
                    <a:pt x="23" y="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32EA2"/>
                </a:solidFill>
                <a:effectLst/>
                <a:uLnTx/>
                <a:uFillTx/>
                <a:latin typeface="Calibri" panose="020F0502020204030204"/>
                <a:ea typeface="+mn-ea"/>
                <a:cs typeface="+mn-cs"/>
              </a:endParaRPr>
            </a:p>
          </p:txBody>
        </p:sp>
        <p:sp>
          <p:nvSpPr>
            <p:cNvPr id="119" name="Freeform 7">
              <a:extLst>
                <a:ext uri="{FF2B5EF4-FFF2-40B4-BE49-F238E27FC236}">
                  <a16:creationId xmlns:a16="http://schemas.microsoft.com/office/drawing/2014/main" id="{B996A746-3163-4AD4-AABD-1BE9A2729074}"/>
                </a:ext>
              </a:extLst>
            </p:cNvPr>
            <p:cNvSpPr>
              <a:spLocks noEditPoints="1"/>
            </p:cNvSpPr>
            <p:nvPr/>
          </p:nvSpPr>
          <p:spPr bwMode="auto">
            <a:xfrm>
              <a:off x="3487738" y="2066925"/>
              <a:ext cx="922338" cy="438150"/>
            </a:xfrm>
            <a:custGeom>
              <a:avLst/>
              <a:gdLst>
                <a:gd name="T0" fmla="*/ 12 w 330"/>
                <a:gd name="T1" fmla="*/ 156 h 156"/>
                <a:gd name="T2" fmla="*/ 319 w 330"/>
                <a:gd name="T3" fmla="*/ 156 h 156"/>
                <a:gd name="T4" fmla="*/ 330 w 330"/>
                <a:gd name="T5" fmla="*/ 144 h 156"/>
                <a:gd name="T6" fmla="*/ 330 w 330"/>
                <a:gd name="T7" fmla="*/ 11 h 156"/>
                <a:gd name="T8" fmla="*/ 319 w 330"/>
                <a:gd name="T9" fmla="*/ 0 h 156"/>
                <a:gd name="T10" fmla="*/ 12 w 330"/>
                <a:gd name="T11" fmla="*/ 0 h 156"/>
                <a:gd name="T12" fmla="*/ 0 w 330"/>
                <a:gd name="T13" fmla="*/ 11 h 156"/>
                <a:gd name="T14" fmla="*/ 0 w 330"/>
                <a:gd name="T15" fmla="*/ 144 h 156"/>
                <a:gd name="T16" fmla="*/ 12 w 330"/>
                <a:gd name="T17" fmla="*/ 156 h 156"/>
                <a:gd name="T18" fmla="*/ 308 w 330"/>
                <a:gd name="T19" fmla="*/ 23 h 156"/>
                <a:gd name="T20" fmla="*/ 308 w 330"/>
                <a:gd name="T21" fmla="*/ 133 h 156"/>
                <a:gd name="T22" fmla="*/ 23 w 330"/>
                <a:gd name="T23" fmla="*/ 133 h 156"/>
                <a:gd name="T24" fmla="*/ 23 w 330"/>
                <a:gd name="T25" fmla="*/ 23 h 156"/>
                <a:gd name="T26" fmla="*/ 308 w 330"/>
                <a:gd name="T27" fmla="*/ 23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0" h="156">
                  <a:moveTo>
                    <a:pt x="12" y="156"/>
                  </a:moveTo>
                  <a:cubicBezTo>
                    <a:pt x="319" y="156"/>
                    <a:pt x="319" y="156"/>
                    <a:pt x="319" y="156"/>
                  </a:cubicBezTo>
                  <a:cubicBezTo>
                    <a:pt x="325" y="156"/>
                    <a:pt x="330" y="151"/>
                    <a:pt x="330" y="144"/>
                  </a:cubicBezTo>
                  <a:cubicBezTo>
                    <a:pt x="330" y="11"/>
                    <a:pt x="330" y="11"/>
                    <a:pt x="330" y="11"/>
                  </a:cubicBezTo>
                  <a:cubicBezTo>
                    <a:pt x="330" y="5"/>
                    <a:pt x="325" y="0"/>
                    <a:pt x="319" y="0"/>
                  </a:cubicBezTo>
                  <a:cubicBezTo>
                    <a:pt x="12" y="0"/>
                    <a:pt x="12" y="0"/>
                    <a:pt x="12" y="0"/>
                  </a:cubicBezTo>
                  <a:cubicBezTo>
                    <a:pt x="5" y="0"/>
                    <a:pt x="0" y="5"/>
                    <a:pt x="0" y="11"/>
                  </a:cubicBezTo>
                  <a:cubicBezTo>
                    <a:pt x="0" y="144"/>
                    <a:pt x="0" y="144"/>
                    <a:pt x="0" y="144"/>
                  </a:cubicBezTo>
                  <a:cubicBezTo>
                    <a:pt x="0" y="151"/>
                    <a:pt x="5" y="156"/>
                    <a:pt x="12" y="156"/>
                  </a:cubicBezTo>
                  <a:close/>
                  <a:moveTo>
                    <a:pt x="308" y="23"/>
                  </a:moveTo>
                  <a:cubicBezTo>
                    <a:pt x="308" y="133"/>
                    <a:pt x="308" y="133"/>
                    <a:pt x="308" y="133"/>
                  </a:cubicBezTo>
                  <a:cubicBezTo>
                    <a:pt x="23" y="133"/>
                    <a:pt x="23" y="133"/>
                    <a:pt x="23" y="133"/>
                  </a:cubicBezTo>
                  <a:cubicBezTo>
                    <a:pt x="23" y="23"/>
                    <a:pt x="23" y="23"/>
                    <a:pt x="23" y="23"/>
                  </a:cubicBezTo>
                  <a:lnTo>
                    <a:pt x="308"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32EA2"/>
                </a:solidFill>
                <a:effectLst/>
                <a:uLnTx/>
                <a:uFillTx/>
                <a:latin typeface="Calibri" panose="020F0502020204030204"/>
                <a:ea typeface="+mn-ea"/>
                <a:cs typeface="+mn-cs"/>
              </a:endParaRPr>
            </a:p>
          </p:txBody>
        </p:sp>
        <p:sp>
          <p:nvSpPr>
            <p:cNvPr id="120" name="Freeform 8">
              <a:extLst>
                <a:ext uri="{FF2B5EF4-FFF2-40B4-BE49-F238E27FC236}">
                  <a16:creationId xmlns:a16="http://schemas.microsoft.com/office/drawing/2014/main" id="{618B1404-C7C2-428B-988A-3A91CD1BEECE}"/>
                </a:ext>
              </a:extLst>
            </p:cNvPr>
            <p:cNvSpPr>
              <a:spLocks/>
            </p:cNvSpPr>
            <p:nvPr/>
          </p:nvSpPr>
          <p:spPr bwMode="auto">
            <a:xfrm>
              <a:off x="3644901" y="2322513"/>
              <a:ext cx="282575" cy="65088"/>
            </a:xfrm>
            <a:custGeom>
              <a:avLst/>
              <a:gdLst>
                <a:gd name="T0" fmla="*/ 11 w 101"/>
                <a:gd name="T1" fmla="*/ 23 h 23"/>
                <a:gd name="T2" fmla="*/ 90 w 101"/>
                <a:gd name="T3" fmla="*/ 23 h 23"/>
                <a:gd name="T4" fmla="*/ 101 w 101"/>
                <a:gd name="T5" fmla="*/ 11 h 23"/>
                <a:gd name="T6" fmla="*/ 90 w 101"/>
                <a:gd name="T7" fmla="*/ 0 h 23"/>
                <a:gd name="T8" fmla="*/ 11 w 101"/>
                <a:gd name="T9" fmla="*/ 0 h 23"/>
                <a:gd name="T10" fmla="*/ 0 w 101"/>
                <a:gd name="T11" fmla="*/ 11 h 23"/>
                <a:gd name="T12" fmla="*/ 11 w 101"/>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101" h="23">
                  <a:moveTo>
                    <a:pt x="11" y="23"/>
                  </a:moveTo>
                  <a:cubicBezTo>
                    <a:pt x="90" y="23"/>
                    <a:pt x="90" y="23"/>
                    <a:pt x="90" y="23"/>
                  </a:cubicBezTo>
                  <a:cubicBezTo>
                    <a:pt x="96" y="23"/>
                    <a:pt x="101" y="17"/>
                    <a:pt x="101" y="11"/>
                  </a:cubicBezTo>
                  <a:cubicBezTo>
                    <a:pt x="101" y="5"/>
                    <a:pt x="96" y="0"/>
                    <a:pt x="90" y="0"/>
                  </a:cubicBezTo>
                  <a:cubicBezTo>
                    <a:pt x="11" y="0"/>
                    <a:pt x="11" y="0"/>
                    <a:pt x="11" y="0"/>
                  </a:cubicBezTo>
                  <a:cubicBezTo>
                    <a:pt x="5" y="0"/>
                    <a:pt x="0" y="5"/>
                    <a:pt x="0" y="11"/>
                  </a:cubicBezTo>
                  <a:cubicBezTo>
                    <a:pt x="0" y="17"/>
                    <a:pt x="5" y="23"/>
                    <a:pt x="1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32EA2"/>
                </a:solidFill>
                <a:effectLst/>
                <a:uLnTx/>
                <a:uFillTx/>
                <a:latin typeface="Calibri" panose="020F0502020204030204"/>
                <a:ea typeface="+mn-ea"/>
                <a:cs typeface="+mn-cs"/>
              </a:endParaRPr>
            </a:p>
          </p:txBody>
        </p:sp>
        <p:sp>
          <p:nvSpPr>
            <p:cNvPr id="121" name="Freeform 9">
              <a:extLst>
                <a:ext uri="{FF2B5EF4-FFF2-40B4-BE49-F238E27FC236}">
                  <a16:creationId xmlns:a16="http://schemas.microsoft.com/office/drawing/2014/main" id="{9AEEABD0-2BA7-4EF4-9037-CFCBDDBAF1BE}"/>
                </a:ext>
              </a:extLst>
            </p:cNvPr>
            <p:cNvSpPr>
              <a:spLocks/>
            </p:cNvSpPr>
            <p:nvPr/>
          </p:nvSpPr>
          <p:spPr bwMode="auto">
            <a:xfrm>
              <a:off x="3836988" y="2184400"/>
              <a:ext cx="430213" cy="65088"/>
            </a:xfrm>
            <a:custGeom>
              <a:avLst/>
              <a:gdLst>
                <a:gd name="T0" fmla="*/ 11 w 154"/>
                <a:gd name="T1" fmla="*/ 23 h 23"/>
                <a:gd name="T2" fmla="*/ 143 w 154"/>
                <a:gd name="T3" fmla="*/ 23 h 23"/>
                <a:gd name="T4" fmla="*/ 154 w 154"/>
                <a:gd name="T5" fmla="*/ 11 h 23"/>
                <a:gd name="T6" fmla="*/ 143 w 154"/>
                <a:gd name="T7" fmla="*/ 0 h 23"/>
                <a:gd name="T8" fmla="*/ 11 w 154"/>
                <a:gd name="T9" fmla="*/ 0 h 23"/>
                <a:gd name="T10" fmla="*/ 0 w 154"/>
                <a:gd name="T11" fmla="*/ 11 h 23"/>
                <a:gd name="T12" fmla="*/ 11 w 154"/>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154" h="23">
                  <a:moveTo>
                    <a:pt x="11" y="23"/>
                  </a:moveTo>
                  <a:cubicBezTo>
                    <a:pt x="143" y="23"/>
                    <a:pt x="143" y="23"/>
                    <a:pt x="143" y="23"/>
                  </a:cubicBezTo>
                  <a:cubicBezTo>
                    <a:pt x="149" y="23"/>
                    <a:pt x="154" y="17"/>
                    <a:pt x="154" y="11"/>
                  </a:cubicBezTo>
                  <a:cubicBezTo>
                    <a:pt x="154" y="5"/>
                    <a:pt x="149" y="0"/>
                    <a:pt x="143" y="0"/>
                  </a:cubicBezTo>
                  <a:cubicBezTo>
                    <a:pt x="11" y="0"/>
                    <a:pt x="11" y="0"/>
                    <a:pt x="11" y="0"/>
                  </a:cubicBezTo>
                  <a:cubicBezTo>
                    <a:pt x="5" y="0"/>
                    <a:pt x="0" y="5"/>
                    <a:pt x="0" y="11"/>
                  </a:cubicBezTo>
                  <a:cubicBezTo>
                    <a:pt x="0" y="17"/>
                    <a:pt x="5" y="23"/>
                    <a:pt x="1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32EA2"/>
                </a:solidFill>
                <a:effectLst/>
                <a:uLnTx/>
                <a:uFillTx/>
                <a:latin typeface="Calibri" panose="020F0502020204030204"/>
                <a:ea typeface="+mn-ea"/>
                <a:cs typeface="+mn-cs"/>
              </a:endParaRPr>
            </a:p>
          </p:txBody>
        </p:sp>
        <p:sp>
          <p:nvSpPr>
            <p:cNvPr id="122" name="Freeform 10">
              <a:extLst>
                <a:ext uri="{FF2B5EF4-FFF2-40B4-BE49-F238E27FC236}">
                  <a16:creationId xmlns:a16="http://schemas.microsoft.com/office/drawing/2014/main" id="{59F05ADB-24D2-4A76-A987-C33137A14BF7}"/>
                </a:ext>
              </a:extLst>
            </p:cNvPr>
            <p:cNvSpPr>
              <a:spLocks/>
            </p:cNvSpPr>
            <p:nvPr/>
          </p:nvSpPr>
          <p:spPr bwMode="auto">
            <a:xfrm>
              <a:off x="3976688" y="2322513"/>
              <a:ext cx="282575" cy="65088"/>
            </a:xfrm>
            <a:custGeom>
              <a:avLst/>
              <a:gdLst>
                <a:gd name="T0" fmla="*/ 90 w 101"/>
                <a:gd name="T1" fmla="*/ 0 h 23"/>
                <a:gd name="T2" fmla="*/ 12 w 101"/>
                <a:gd name="T3" fmla="*/ 0 h 23"/>
                <a:gd name="T4" fmla="*/ 0 w 101"/>
                <a:gd name="T5" fmla="*/ 11 h 23"/>
                <a:gd name="T6" fmla="*/ 12 w 101"/>
                <a:gd name="T7" fmla="*/ 23 h 23"/>
                <a:gd name="T8" fmla="*/ 90 w 101"/>
                <a:gd name="T9" fmla="*/ 23 h 23"/>
                <a:gd name="T10" fmla="*/ 101 w 101"/>
                <a:gd name="T11" fmla="*/ 11 h 23"/>
                <a:gd name="T12" fmla="*/ 90 w 101"/>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101" h="23">
                  <a:moveTo>
                    <a:pt x="90" y="0"/>
                  </a:moveTo>
                  <a:cubicBezTo>
                    <a:pt x="12" y="0"/>
                    <a:pt x="12" y="0"/>
                    <a:pt x="12" y="0"/>
                  </a:cubicBezTo>
                  <a:cubicBezTo>
                    <a:pt x="5" y="0"/>
                    <a:pt x="0" y="5"/>
                    <a:pt x="0" y="11"/>
                  </a:cubicBezTo>
                  <a:cubicBezTo>
                    <a:pt x="0" y="17"/>
                    <a:pt x="5" y="23"/>
                    <a:pt x="12" y="23"/>
                  </a:cubicBezTo>
                  <a:cubicBezTo>
                    <a:pt x="90" y="23"/>
                    <a:pt x="90" y="23"/>
                    <a:pt x="90" y="23"/>
                  </a:cubicBezTo>
                  <a:cubicBezTo>
                    <a:pt x="96" y="23"/>
                    <a:pt x="101" y="17"/>
                    <a:pt x="101" y="11"/>
                  </a:cubicBezTo>
                  <a:cubicBezTo>
                    <a:pt x="101" y="5"/>
                    <a:pt x="96" y="0"/>
                    <a:pt x="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32EA2"/>
                </a:solidFill>
                <a:effectLst/>
                <a:uLnTx/>
                <a:uFillTx/>
                <a:latin typeface="Calibri" panose="020F0502020204030204"/>
                <a:ea typeface="+mn-ea"/>
                <a:cs typeface="+mn-cs"/>
              </a:endParaRPr>
            </a:p>
          </p:txBody>
        </p:sp>
        <p:sp>
          <p:nvSpPr>
            <p:cNvPr id="123" name="Freeform 11">
              <a:extLst>
                <a:ext uri="{FF2B5EF4-FFF2-40B4-BE49-F238E27FC236}">
                  <a16:creationId xmlns:a16="http://schemas.microsoft.com/office/drawing/2014/main" id="{6D9F3E2F-186B-4E38-93FA-C840FF84FF9D}"/>
                </a:ext>
              </a:extLst>
            </p:cNvPr>
            <p:cNvSpPr>
              <a:spLocks/>
            </p:cNvSpPr>
            <p:nvPr/>
          </p:nvSpPr>
          <p:spPr bwMode="auto">
            <a:xfrm>
              <a:off x="3649663" y="2184400"/>
              <a:ext cx="142875" cy="65088"/>
            </a:xfrm>
            <a:custGeom>
              <a:avLst/>
              <a:gdLst>
                <a:gd name="T0" fmla="*/ 11 w 51"/>
                <a:gd name="T1" fmla="*/ 23 h 23"/>
                <a:gd name="T2" fmla="*/ 40 w 51"/>
                <a:gd name="T3" fmla="*/ 23 h 23"/>
                <a:gd name="T4" fmla="*/ 51 w 51"/>
                <a:gd name="T5" fmla="*/ 11 h 23"/>
                <a:gd name="T6" fmla="*/ 40 w 51"/>
                <a:gd name="T7" fmla="*/ 0 h 23"/>
                <a:gd name="T8" fmla="*/ 11 w 51"/>
                <a:gd name="T9" fmla="*/ 0 h 23"/>
                <a:gd name="T10" fmla="*/ 0 w 51"/>
                <a:gd name="T11" fmla="*/ 11 h 23"/>
                <a:gd name="T12" fmla="*/ 11 w 51"/>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51" h="23">
                  <a:moveTo>
                    <a:pt x="11" y="23"/>
                  </a:moveTo>
                  <a:cubicBezTo>
                    <a:pt x="40" y="23"/>
                    <a:pt x="40" y="23"/>
                    <a:pt x="40" y="23"/>
                  </a:cubicBezTo>
                  <a:cubicBezTo>
                    <a:pt x="46" y="23"/>
                    <a:pt x="51" y="17"/>
                    <a:pt x="51" y="11"/>
                  </a:cubicBezTo>
                  <a:cubicBezTo>
                    <a:pt x="51" y="5"/>
                    <a:pt x="46" y="0"/>
                    <a:pt x="40" y="0"/>
                  </a:cubicBezTo>
                  <a:cubicBezTo>
                    <a:pt x="11" y="0"/>
                    <a:pt x="11" y="0"/>
                    <a:pt x="11" y="0"/>
                  </a:cubicBezTo>
                  <a:cubicBezTo>
                    <a:pt x="5" y="0"/>
                    <a:pt x="0" y="5"/>
                    <a:pt x="0" y="11"/>
                  </a:cubicBezTo>
                  <a:cubicBezTo>
                    <a:pt x="0" y="17"/>
                    <a:pt x="5" y="23"/>
                    <a:pt x="1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32EA2"/>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8000345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 name="Table 64">
            <a:extLst>
              <a:ext uri="{FF2B5EF4-FFF2-40B4-BE49-F238E27FC236}">
                <a16:creationId xmlns:a16="http://schemas.microsoft.com/office/drawing/2014/main" id="{A88831A6-257E-4AA1-97BE-8EF3A0945937}"/>
              </a:ext>
            </a:extLst>
          </p:cNvPr>
          <p:cNvGraphicFramePr>
            <a:graphicFrameLocks noGrp="1"/>
          </p:cNvGraphicFramePr>
          <p:nvPr>
            <p:extLst>
              <p:ext uri="{D42A27DB-BD31-4B8C-83A1-F6EECF244321}">
                <p14:modId xmlns:p14="http://schemas.microsoft.com/office/powerpoint/2010/main" val="1190300401"/>
              </p:ext>
            </p:extLst>
          </p:nvPr>
        </p:nvGraphicFramePr>
        <p:xfrm>
          <a:off x="5632565" y="111018"/>
          <a:ext cx="6276109" cy="6107694"/>
        </p:xfrm>
        <a:graphic>
          <a:graphicData uri="http://schemas.openxmlformats.org/drawingml/2006/table">
            <a:tbl>
              <a:tblPr>
                <a:tableStyleId>{125E5076-3810-47DD-B79F-674D7AD40C01}</a:tableStyleId>
              </a:tblPr>
              <a:tblGrid>
                <a:gridCol w="1374881">
                  <a:extLst>
                    <a:ext uri="{9D8B030D-6E8A-4147-A177-3AD203B41FA5}">
                      <a16:colId xmlns:a16="http://schemas.microsoft.com/office/drawing/2014/main" val="2224655709"/>
                    </a:ext>
                  </a:extLst>
                </a:gridCol>
                <a:gridCol w="4101128">
                  <a:extLst>
                    <a:ext uri="{9D8B030D-6E8A-4147-A177-3AD203B41FA5}">
                      <a16:colId xmlns:a16="http://schemas.microsoft.com/office/drawing/2014/main" val="1537613040"/>
                    </a:ext>
                  </a:extLst>
                </a:gridCol>
                <a:gridCol w="800100">
                  <a:extLst>
                    <a:ext uri="{9D8B030D-6E8A-4147-A177-3AD203B41FA5}">
                      <a16:colId xmlns:a16="http://schemas.microsoft.com/office/drawing/2014/main" val="1199867159"/>
                    </a:ext>
                  </a:extLst>
                </a:gridCol>
              </a:tblGrid>
              <a:tr h="606640">
                <a:tc>
                  <a:txBody>
                    <a:bodyPr/>
                    <a:lstStyle/>
                    <a:p>
                      <a:pPr algn="l" fontAlgn="b"/>
                      <a:r>
                        <a:rPr lang="en-US" sz="1400" b="1" u="none" strike="noStrike">
                          <a:effectLst/>
                          <a:latin typeface="Arial"/>
                          <a:cs typeface="Arial"/>
                        </a:rPr>
                        <a:t>Business Function</a:t>
                      </a:r>
                      <a:endParaRPr lang="en-US" sz="1400" b="1" i="0" u="none" strike="noStrike">
                        <a:solidFill>
                          <a:srgbClr val="000000"/>
                        </a:solidFill>
                        <a:effectLst/>
                        <a:latin typeface="Arial"/>
                        <a:cs typeface="Arial"/>
                      </a:endParaRPr>
                    </a:p>
                  </a:txBody>
                  <a:tcPr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2"/>
                    </a:solidFill>
                  </a:tcPr>
                </a:tc>
                <a:tc>
                  <a:txBody>
                    <a:bodyPr/>
                    <a:lstStyle/>
                    <a:p>
                      <a:pPr algn="l" fontAlgn="b"/>
                      <a:r>
                        <a:rPr lang="en-US" sz="1400" b="1" u="none" strike="noStrike">
                          <a:effectLst/>
                          <a:latin typeface="Arial"/>
                          <a:cs typeface="Arial"/>
                        </a:rPr>
                        <a:t>Record Type</a:t>
                      </a:r>
                      <a:endParaRPr lang="en-US" sz="1400" b="1" i="0" u="none" strike="noStrike">
                        <a:solidFill>
                          <a:srgbClr val="000000"/>
                        </a:solidFill>
                        <a:effectLst/>
                        <a:latin typeface="Arial"/>
                        <a:cs typeface="Arial"/>
                      </a:endParaRPr>
                    </a:p>
                  </a:txBody>
                  <a:tcPr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2"/>
                    </a:solidFill>
                  </a:tcPr>
                </a:tc>
                <a:tc>
                  <a:txBody>
                    <a:bodyPr/>
                    <a:lstStyle/>
                    <a:p>
                      <a:pPr algn="l" fontAlgn="b"/>
                      <a:r>
                        <a:rPr lang="en-US" sz="1400" b="1" u="none" strike="noStrike">
                          <a:effectLst/>
                          <a:latin typeface="Arial"/>
                          <a:cs typeface="Arial"/>
                        </a:rPr>
                        <a:t>Impact Rating</a:t>
                      </a:r>
                      <a:endParaRPr lang="en-US" sz="1400" b="1" i="0" u="none" strike="noStrike">
                        <a:solidFill>
                          <a:srgbClr val="000000"/>
                        </a:solidFill>
                        <a:effectLst/>
                        <a:latin typeface="Arial"/>
                        <a:cs typeface="Arial"/>
                      </a:endParaRPr>
                    </a:p>
                  </a:txBody>
                  <a:tcPr marR="9525" marT="9525"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2"/>
                    </a:solidFill>
                  </a:tcPr>
                </a:tc>
                <a:extLst>
                  <a:ext uri="{0D108BD9-81ED-4DB2-BD59-A6C34878D82A}">
                    <a16:rowId xmlns:a16="http://schemas.microsoft.com/office/drawing/2014/main" val="637672977"/>
                  </a:ext>
                </a:extLst>
              </a:tr>
              <a:tr h="531126">
                <a:tc>
                  <a:txBody>
                    <a:bodyPr/>
                    <a:lstStyle/>
                    <a:p>
                      <a:pPr algn="l" fontAlgn="b"/>
                      <a:r>
                        <a:rPr lang="en-US" sz="1200" u="none" strike="noStrike">
                          <a:solidFill>
                            <a:schemeClr val="tx2"/>
                          </a:solidFill>
                          <a:effectLst/>
                          <a:latin typeface="Arial"/>
                          <a:cs typeface="Arial"/>
                        </a:rPr>
                        <a:t>HUM </a:t>
                      </a:r>
                      <a:r>
                        <a:rPr lang="en-US" sz="1100" u="none" strike="noStrike">
                          <a:solidFill>
                            <a:schemeClr val="tx2"/>
                          </a:solidFill>
                          <a:effectLst/>
                          <a:latin typeface="Arial"/>
                          <a:cs typeface="Arial"/>
                        </a:rPr>
                        <a:t>(</a:t>
                      </a:r>
                      <a:r>
                        <a:rPr lang="en-US" sz="1100" u="none" strike="noStrike" kern="1200">
                          <a:solidFill>
                            <a:schemeClr val="tx2"/>
                          </a:solidFill>
                          <a:effectLst/>
                          <a:latin typeface="Arial"/>
                          <a:ea typeface="+mn-ea"/>
                          <a:cs typeface="Arial"/>
                        </a:rPr>
                        <a:t>Human</a:t>
                      </a:r>
                      <a:r>
                        <a:rPr lang="en-US" sz="1100" u="none" strike="noStrike">
                          <a:solidFill>
                            <a:schemeClr val="tx2"/>
                          </a:solidFill>
                          <a:effectLst/>
                          <a:latin typeface="Arial"/>
                          <a:cs typeface="Arial"/>
                        </a:rPr>
                        <a:t> Resources)</a:t>
                      </a:r>
                      <a:endParaRPr lang="en-US" sz="1200" b="0" i="0" u="none" strike="noStrike">
                        <a:solidFill>
                          <a:schemeClr val="tx2"/>
                        </a:solidFill>
                        <a:effectLst/>
                        <a:latin typeface="Arial"/>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Employee case and contact tracing including records of calls to positive cases and contacts.</a:t>
                      </a:r>
                      <a:endParaRPr lang="en-US" sz="1200" b="0" i="0" u="none" strike="noStrike">
                        <a:solidFill>
                          <a:schemeClr val="tx2"/>
                        </a:solidFill>
                        <a:effectLst/>
                        <a:latin typeface="Arial"/>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                    24.81 </a:t>
                      </a:r>
                      <a:endParaRPr lang="en-US" sz="1200" b="0" i="0" u="none" strike="noStrike">
                        <a:solidFill>
                          <a:schemeClr val="tx2"/>
                        </a:solidFill>
                        <a:effectLst/>
                        <a:latin typeface="Arial" panose="020B0604020202020204" pitchFamily="34" charset="0"/>
                        <a:cs typeface="Arial" panose="020B0604020202020204" pitchFamily="34" charset="0"/>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966533591"/>
                  </a:ext>
                </a:extLst>
              </a:tr>
              <a:tr h="531126">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4546A"/>
                          </a:solidFill>
                          <a:effectLst/>
                          <a:uLnTx/>
                          <a:uFillTx/>
                          <a:latin typeface="Arial"/>
                          <a:ea typeface="+mn-ea"/>
                          <a:cs typeface="Arial"/>
                        </a:rPr>
                        <a:t>HUM </a:t>
                      </a:r>
                      <a:r>
                        <a:rPr kumimoji="0" lang="en-US" sz="1100" b="0" i="0" u="none" strike="noStrike" kern="1200" cap="none" spc="0" normalizeH="0" baseline="0" noProof="0">
                          <a:ln>
                            <a:noFill/>
                          </a:ln>
                          <a:solidFill>
                            <a:srgbClr val="44546A"/>
                          </a:solidFill>
                          <a:effectLst/>
                          <a:uLnTx/>
                          <a:uFillTx/>
                          <a:latin typeface="Arial"/>
                          <a:ea typeface="+mn-ea"/>
                          <a:cs typeface="Arial"/>
                        </a:rPr>
                        <a:t>(Human Resources)</a:t>
                      </a:r>
                      <a:endParaRPr kumimoji="0" lang="en-US" sz="1200" b="0" i="0" u="none" strike="noStrike" kern="1200" cap="none" spc="0" normalizeH="0" baseline="0" noProof="0">
                        <a:ln>
                          <a:noFill/>
                        </a:ln>
                        <a:solidFill>
                          <a:srgbClr val="44546A"/>
                        </a:solidFill>
                        <a:effectLst/>
                        <a:uLnTx/>
                        <a:uFillTx/>
                        <a:latin typeface="Arial"/>
                        <a:ea typeface="+mn-ea"/>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Employee biometric information including recorded temperature readings.</a:t>
                      </a:r>
                      <a:endParaRPr lang="en-US" sz="1200" b="0" i="0" u="none" strike="noStrike">
                        <a:solidFill>
                          <a:schemeClr val="tx2"/>
                        </a:solidFill>
                        <a:effectLst/>
                        <a:latin typeface="Arial"/>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                    22.74 </a:t>
                      </a:r>
                      <a:endParaRPr lang="en-US" sz="1200" b="0" i="0" u="none" strike="noStrike">
                        <a:solidFill>
                          <a:schemeClr val="tx2"/>
                        </a:solidFill>
                        <a:effectLst/>
                        <a:latin typeface="Arial" panose="020B0604020202020204" pitchFamily="34" charset="0"/>
                        <a:cs typeface="Arial" panose="020B0604020202020204" pitchFamily="34" charset="0"/>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408678505"/>
                  </a:ext>
                </a:extLst>
              </a:tr>
              <a:tr h="531126">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4546A"/>
                          </a:solidFill>
                          <a:effectLst/>
                          <a:uLnTx/>
                          <a:uFillTx/>
                          <a:latin typeface="Arial"/>
                          <a:ea typeface="+mn-ea"/>
                          <a:cs typeface="Arial"/>
                        </a:rPr>
                        <a:t>HUM </a:t>
                      </a:r>
                      <a:r>
                        <a:rPr kumimoji="0" lang="en-US" sz="1100" b="0" i="0" u="none" strike="noStrike" kern="1200" cap="none" spc="0" normalizeH="0" baseline="0" noProof="0">
                          <a:ln>
                            <a:noFill/>
                          </a:ln>
                          <a:solidFill>
                            <a:srgbClr val="44546A"/>
                          </a:solidFill>
                          <a:effectLst/>
                          <a:uLnTx/>
                          <a:uFillTx/>
                          <a:latin typeface="Arial"/>
                          <a:ea typeface="+mn-ea"/>
                          <a:cs typeface="Arial"/>
                        </a:rPr>
                        <a:t>(Human Resources)</a:t>
                      </a:r>
                      <a:endParaRPr kumimoji="0" lang="en-US" sz="1200" b="0" i="0" u="none" strike="noStrike" kern="1200" cap="none" spc="0" normalizeH="0" baseline="0" noProof="0">
                        <a:ln>
                          <a:noFill/>
                        </a:ln>
                        <a:solidFill>
                          <a:srgbClr val="44546A"/>
                        </a:solidFill>
                        <a:effectLst/>
                        <a:uLnTx/>
                        <a:uFillTx/>
                        <a:latin typeface="Arial"/>
                        <a:ea typeface="+mn-ea"/>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Employee quarantine records, includes housing arrangements. </a:t>
                      </a:r>
                      <a:endParaRPr lang="en-US" sz="1200" b="0" i="0" u="none" strike="noStrike">
                        <a:solidFill>
                          <a:schemeClr val="tx2"/>
                        </a:solidFill>
                        <a:effectLst/>
                        <a:latin typeface="Arial" panose="020B0604020202020204" pitchFamily="34" charset="0"/>
                        <a:cs typeface="Arial" panose="020B0604020202020204" pitchFamily="34" charset="0"/>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                    21.38 </a:t>
                      </a:r>
                      <a:endParaRPr lang="en-US" sz="1200" b="0" i="0" u="none" strike="noStrike">
                        <a:solidFill>
                          <a:schemeClr val="tx2"/>
                        </a:solidFill>
                        <a:effectLst/>
                        <a:latin typeface="Arial" panose="020B0604020202020204" pitchFamily="34" charset="0"/>
                        <a:cs typeface="Arial" panose="020B0604020202020204" pitchFamily="34" charset="0"/>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436819604"/>
                  </a:ext>
                </a:extLst>
              </a:tr>
              <a:tr h="531126">
                <a:tc>
                  <a:txBody>
                    <a:bodyPr/>
                    <a:lstStyle/>
                    <a:p>
                      <a:pPr algn="l" fontAlgn="b"/>
                      <a:r>
                        <a:rPr lang="en-US" sz="1200" u="none" strike="noStrike">
                          <a:solidFill>
                            <a:schemeClr val="tx2"/>
                          </a:solidFill>
                          <a:effectLst/>
                          <a:latin typeface="Arial"/>
                          <a:cs typeface="Arial"/>
                        </a:rPr>
                        <a:t>FAC </a:t>
                      </a:r>
                      <a:r>
                        <a:rPr lang="en-US" sz="1100" u="none" strike="noStrike">
                          <a:solidFill>
                            <a:schemeClr val="tx2"/>
                          </a:solidFill>
                          <a:effectLst/>
                          <a:latin typeface="Arial"/>
                          <a:cs typeface="Arial"/>
                        </a:rPr>
                        <a:t>(Facilities)</a:t>
                      </a:r>
                      <a:endParaRPr lang="en-US" sz="1200" b="0" i="0" u="none" strike="noStrike">
                        <a:solidFill>
                          <a:schemeClr val="tx2"/>
                        </a:solidFill>
                        <a:effectLst/>
                        <a:latin typeface="Arial"/>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Customer and visitor biometric information including recorded temperature readings.</a:t>
                      </a:r>
                      <a:endParaRPr lang="en-US" sz="1200" b="0" i="0" u="none" strike="noStrike">
                        <a:solidFill>
                          <a:schemeClr val="tx2"/>
                        </a:solidFill>
                        <a:effectLst/>
                        <a:latin typeface="Arial"/>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                    20.57 </a:t>
                      </a:r>
                      <a:endParaRPr lang="en-US" sz="1200" b="0" i="0" u="none" strike="noStrike">
                        <a:solidFill>
                          <a:schemeClr val="tx2"/>
                        </a:solidFill>
                        <a:effectLst/>
                        <a:latin typeface="Arial" panose="020B0604020202020204" pitchFamily="34" charset="0"/>
                        <a:cs typeface="Arial" panose="020B0604020202020204" pitchFamily="34" charset="0"/>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930748936"/>
                  </a:ext>
                </a:extLst>
              </a:tr>
              <a:tr h="531126">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4546A"/>
                          </a:solidFill>
                          <a:effectLst/>
                          <a:uLnTx/>
                          <a:uFillTx/>
                          <a:latin typeface="Arial"/>
                          <a:ea typeface="+mn-ea"/>
                          <a:cs typeface="Arial"/>
                        </a:rPr>
                        <a:t>HUM </a:t>
                      </a:r>
                      <a:r>
                        <a:rPr kumimoji="0" lang="en-US" sz="1100" b="0" i="0" u="none" strike="noStrike" kern="1200" cap="none" spc="0" normalizeH="0" baseline="0" noProof="0">
                          <a:ln>
                            <a:noFill/>
                          </a:ln>
                          <a:solidFill>
                            <a:srgbClr val="44546A"/>
                          </a:solidFill>
                          <a:effectLst/>
                          <a:uLnTx/>
                          <a:uFillTx/>
                          <a:latin typeface="Arial"/>
                          <a:ea typeface="+mn-ea"/>
                          <a:cs typeface="Arial"/>
                        </a:rPr>
                        <a:t>(Human Resources)</a:t>
                      </a:r>
                      <a:endParaRPr kumimoji="0" lang="en-US" sz="1200" b="0" i="0" u="none" strike="noStrike" kern="1200" cap="none" spc="0" normalizeH="0" baseline="0" noProof="0">
                        <a:ln>
                          <a:noFill/>
                        </a:ln>
                        <a:solidFill>
                          <a:srgbClr val="44546A"/>
                        </a:solidFill>
                        <a:effectLst/>
                        <a:uLnTx/>
                        <a:uFillTx/>
                        <a:latin typeface="Arial"/>
                        <a:ea typeface="+mn-ea"/>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Health questionnaires of employees, contractors, customers, and visitors.</a:t>
                      </a:r>
                      <a:endParaRPr lang="en-US" sz="1200" b="0" i="0" u="none" strike="noStrike">
                        <a:solidFill>
                          <a:schemeClr val="tx2"/>
                        </a:solidFill>
                        <a:effectLst/>
                        <a:latin typeface="Arial"/>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                    19.22 </a:t>
                      </a:r>
                      <a:endParaRPr lang="en-US" sz="1200" b="0" i="0" u="none" strike="noStrike">
                        <a:solidFill>
                          <a:schemeClr val="tx2"/>
                        </a:solidFill>
                        <a:effectLst/>
                        <a:latin typeface="Arial" panose="020B0604020202020204" pitchFamily="34" charset="0"/>
                        <a:cs typeface="Arial" panose="020B0604020202020204" pitchFamily="34" charset="0"/>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303727637"/>
                  </a:ext>
                </a:extLst>
              </a:tr>
              <a:tr h="531126">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4546A"/>
                          </a:solidFill>
                          <a:effectLst/>
                          <a:uLnTx/>
                          <a:uFillTx/>
                          <a:latin typeface="Arial"/>
                          <a:ea typeface="+mn-ea"/>
                          <a:cs typeface="Arial"/>
                        </a:rPr>
                        <a:t>HUM </a:t>
                      </a:r>
                      <a:r>
                        <a:rPr kumimoji="0" lang="en-US" sz="1100" b="0" i="0" u="none" strike="noStrike" kern="1200" cap="none" spc="0" normalizeH="0" baseline="0" noProof="0">
                          <a:ln>
                            <a:noFill/>
                          </a:ln>
                          <a:solidFill>
                            <a:srgbClr val="44546A"/>
                          </a:solidFill>
                          <a:effectLst/>
                          <a:uLnTx/>
                          <a:uFillTx/>
                          <a:latin typeface="Arial"/>
                          <a:ea typeface="+mn-ea"/>
                          <a:cs typeface="Arial"/>
                        </a:rPr>
                        <a:t>(Human Resources)</a:t>
                      </a:r>
                      <a:endParaRPr kumimoji="0" lang="en-US" sz="1200" b="0" i="0" u="none" strike="noStrike" kern="1200" cap="none" spc="0" normalizeH="0" baseline="0" noProof="0">
                        <a:ln>
                          <a:noFill/>
                        </a:ln>
                        <a:solidFill>
                          <a:srgbClr val="44546A"/>
                        </a:solidFill>
                        <a:effectLst/>
                        <a:uLnTx/>
                        <a:uFillTx/>
                        <a:latin typeface="Arial"/>
                        <a:ea typeface="+mn-ea"/>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Disclosure of COVID-19 test results to a workplace contact or health official.</a:t>
                      </a:r>
                      <a:endParaRPr lang="en-US" sz="1200" b="0" i="0" u="none" strike="noStrike">
                        <a:solidFill>
                          <a:schemeClr val="tx2"/>
                        </a:solidFill>
                        <a:effectLst/>
                        <a:latin typeface="Arial"/>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                    18.64 </a:t>
                      </a:r>
                      <a:endParaRPr lang="en-US" sz="1200" b="0" i="0" u="none" strike="noStrike">
                        <a:solidFill>
                          <a:schemeClr val="tx2"/>
                        </a:solidFill>
                        <a:effectLst/>
                        <a:latin typeface="Arial" panose="020B0604020202020204" pitchFamily="34" charset="0"/>
                        <a:cs typeface="Arial" panose="020B0604020202020204" pitchFamily="34" charset="0"/>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514937626"/>
                  </a:ext>
                </a:extLst>
              </a:tr>
              <a:tr h="531126">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4546A"/>
                          </a:solidFill>
                          <a:effectLst/>
                          <a:uLnTx/>
                          <a:uFillTx/>
                          <a:latin typeface="Arial"/>
                          <a:ea typeface="+mn-ea"/>
                          <a:cs typeface="Arial"/>
                        </a:rPr>
                        <a:t>HUM </a:t>
                      </a:r>
                      <a:r>
                        <a:rPr kumimoji="0" lang="en-US" sz="1100" b="0" i="0" u="none" strike="noStrike" kern="1200" cap="none" spc="0" normalizeH="0" baseline="0" noProof="0">
                          <a:ln>
                            <a:noFill/>
                          </a:ln>
                          <a:solidFill>
                            <a:srgbClr val="44546A"/>
                          </a:solidFill>
                          <a:effectLst/>
                          <a:uLnTx/>
                          <a:uFillTx/>
                          <a:latin typeface="Arial"/>
                          <a:ea typeface="+mn-ea"/>
                          <a:cs typeface="Arial"/>
                        </a:rPr>
                        <a:t>(Human Resources)</a:t>
                      </a:r>
                      <a:endParaRPr kumimoji="0" lang="en-US" sz="1200" b="0" i="0" u="none" strike="noStrike" kern="1200" cap="none" spc="0" normalizeH="0" baseline="0" noProof="0">
                        <a:ln>
                          <a:noFill/>
                        </a:ln>
                        <a:solidFill>
                          <a:srgbClr val="44546A"/>
                        </a:solidFill>
                        <a:effectLst/>
                        <a:uLnTx/>
                        <a:uFillTx/>
                        <a:latin typeface="Arial"/>
                        <a:ea typeface="+mn-ea"/>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Report for Employees/Visitors Presenting Symptoms at Work.</a:t>
                      </a:r>
                      <a:endParaRPr lang="en-US" sz="1200" b="0" i="0" u="none" strike="noStrike">
                        <a:solidFill>
                          <a:schemeClr val="tx2"/>
                        </a:solidFill>
                        <a:effectLst/>
                        <a:latin typeface="Arial"/>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                    18.04 </a:t>
                      </a:r>
                      <a:endParaRPr lang="en-US" sz="1200" b="0" i="0" u="none" strike="noStrike">
                        <a:solidFill>
                          <a:schemeClr val="tx2"/>
                        </a:solidFill>
                        <a:effectLst/>
                        <a:latin typeface="Arial" panose="020B0604020202020204" pitchFamily="34" charset="0"/>
                        <a:cs typeface="Arial" panose="020B0604020202020204" pitchFamily="34" charset="0"/>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173923341"/>
                  </a:ext>
                </a:extLst>
              </a:tr>
              <a:tr h="531126">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4546A"/>
                          </a:solidFill>
                          <a:effectLst/>
                          <a:uLnTx/>
                          <a:uFillTx/>
                          <a:latin typeface="Arial"/>
                          <a:ea typeface="+mn-ea"/>
                          <a:cs typeface="Arial"/>
                        </a:rPr>
                        <a:t>HUM </a:t>
                      </a:r>
                      <a:r>
                        <a:rPr kumimoji="0" lang="en-US" sz="1100" b="0" i="0" u="none" strike="noStrike" kern="1200" cap="none" spc="0" normalizeH="0" baseline="0" noProof="0">
                          <a:ln>
                            <a:noFill/>
                          </a:ln>
                          <a:solidFill>
                            <a:srgbClr val="44546A"/>
                          </a:solidFill>
                          <a:effectLst/>
                          <a:uLnTx/>
                          <a:uFillTx/>
                          <a:latin typeface="Arial"/>
                          <a:ea typeface="+mn-ea"/>
                          <a:cs typeface="Arial"/>
                        </a:rPr>
                        <a:t>(Human Resources)</a:t>
                      </a:r>
                      <a:endParaRPr kumimoji="0" lang="en-US" sz="1200" b="0" i="0" u="none" strike="noStrike" kern="1200" cap="none" spc="0" normalizeH="0" baseline="0" noProof="0">
                        <a:ln>
                          <a:noFill/>
                        </a:ln>
                        <a:solidFill>
                          <a:srgbClr val="44546A"/>
                        </a:solidFill>
                        <a:effectLst/>
                        <a:uLnTx/>
                        <a:uFillTx/>
                        <a:latin typeface="Arial"/>
                        <a:ea typeface="+mn-ea"/>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Documentation of health conditions in the higher risk category.</a:t>
                      </a:r>
                      <a:endParaRPr lang="en-US" sz="1200" b="0" i="0" u="none" strike="noStrike">
                        <a:solidFill>
                          <a:schemeClr val="tx2"/>
                        </a:solidFill>
                        <a:effectLst/>
                        <a:latin typeface="Arial"/>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                    17.76 </a:t>
                      </a:r>
                      <a:endParaRPr lang="en-US" sz="1200" b="0" i="0" u="none" strike="noStrike">
                        <a:solidFill>
                          <a:schemeClr val="tx2"/>
                        </a:solidFill>
                        <a:effectLst/>
                        <a:latin typeface="Arial" panose="020B0604020202020204" pitchFamily="34" charset="0"/>
                        <a:cs typeface="Arial" panose="020B0604020202020204" pitchFamily="34" charset="0"/>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058967762"/>
                  </a:ext>
                </a:extLst>
              </a:tr>
              <a:tr h="627206">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4546A"/>
                          </a:solidFill>
                          <a:effectLst/>
                          <a:uLnTx/>
                          <a:uFillTx/>
                          <a:latin typeface="Arial"/>
                          <a:ea typeface="+mn-ea"/>
                          <a:cs typeface="Arial"/>
                        </a:rPr>
                        <a:t>HUM </a:t>
                      </a:r>
                      <a:r>
                        <a:rPr kumimoji="0" lang="en-US" sz="1100" b="0" i="0" u="none" strike="noStrike" kern="1200" cap="none" spc="0" normalizeH="0" baseline="0" noProof="0">
                          <a:ln>
                            <a:noFill/>
                          </a:ln>
                          <a:solidFill>
                            <a:srgbClr val="44546A"/>
                          </a:solidFill>
                          <a:effectLst/>
                          <a:uLnTx/>
                          <a:uFillTx/>
                          <a:latin typeface="Arial"/>
                          <a:ea typeface="+mn-ea"/>
                          <a:cs typeface="Arial"/>
                        </a:rPr>
                        <a:t>(Human Resources)</a:t>
                      </a:r>
                      <a:endParaRPr kumimoji="0" lang="en-US" sz="1200" b="0" i="0" u="none" strike="noStrike" kern="1200" cap="none" spc="0" normalizeH="0" baseline="0" noProof="0">
                        <a:ln>
                          <a:noFill/>
                        </a:ln>
                        <a:solidFill>
                          <a:srgbClr val="44546A"/>
                        </a:solidFill>
                        <a:effectLst/>
                        <a:uLnTx/>
                        <a:uFillTx/>
                        <a:latin typeface="Arial"/>
                        <a:ea typeface="+mn-ea"/>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Company response to temperature screenings and survey questions that do not meet the threshold for access to the facility.</a:t>
                      </a:r>
                      <a:endParaRPr lang="en-US" sz="1200" b="0" i="0" u="none" strike="noStrike">
                        <a:solidFill>
                          <a:schemeClr val="tx2"/>
                        </a:solidFill>
                        <a:effectLst/>
                        <a:latin typeface="Arial"/>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                    17.67 </a:t>
                      </a:r>
                      <a:endParaRPr lang="en-US" sz="1200" b="0" i="0" u="none" strike="noStrike">
                        <a:solidFill>
                          <a:schemeClr val="tx2"/>
                        </a:solidFill>
                        <a:effectLst/>
                        <a:latin typeface="Arial" panose="020B0604020202020204" pitchFamily="34" charset="0"/>
                        <a:cs typeface="Arial" panose="020B0604020202020204" pitchFamily="34" charset="0"/>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968696953"/>
                  </a:ext>
                </a:extLst>
              </a:tr>
              <a:tr h="565156">
                <a:tc>
                  <a:txBody>
                    <a:bodyPr/>
                    <a:lstStyle/>
                    <a:p>
                      <a:pPr algn="l" fontAlgn="b"/>
                      <a:r>
                        <a:rPr lang="en-US" sz="1200" u="none" strike="noStrike">
                          <a:solidFill>
                            <a:schemeClr val="tx2"/>
                          </a:solidFill>
                          <a:effectLst/>
                          <a:latin typeface="Arial"/>
                          <a:cs typeface="Arial"/>
                        </a:rPr>
                        <a:t>ACC </a:t>
                      </a:r>
                      <a:r>
                        <a:rPr lang="en-US" sz="1100" u="none" strike="noStrike">
                          <a:solidFill>
                            <a:schemeClr val="tx2"/>
                          </a:solidFill>
                          <a:effectLst/>
                          <a:latin typeface="Arial"/>
                          <a:cs typeface="Arial"/>
                        </a:rPr>
                        <a:t>(Accounting, Finance, and Treasury)</a:t>
                      </a:r>
                    </a:p>
                    <a:p>
                      <a:pPr algn="l" fontAlgn="b"/>
                      <a:endParaRPr lang="en-US" sz="400" b="0" i="0" u="none" strike="noStrike">
                        <a:solidFill>
                          <a:schemeClr val="tx2"/>
                        </a:solidFill>
                        <a:effectLst/>
                        <a:latin typeface="Arial" panose="020B0604020202020204" pitchFamily="34" charset="0"/>
                        <a:cs typeface="Arial" panose="020B0604020202020204" pitchFamily="34" charset="0"/>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Salary protection records</a:t>
                      </a:r>
                      <a:endParaRPr lang="en-US" sz="1200" b="0" i="0" u="none" strike="noStrike">
                        <a:solidFill>
                          <a:schemeClr val="tx2"/>
                        </a:solidFill>
                        <a:effectLst/>
                        <a:latin typeface="Arial"/>
                        <a:cs typeface="Arial"/>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l" fontAlgn="b"/>
                      <a:r>
                        <a:rPr lang="en-US" sz="1200" u="none" strike="noStrike">
                          <a:solidFill>
                            <a:schemeClr val="tx2"/>
                          </a:solidFill>
                          <a:effectLst/>
                          <a:latin typeface="Arial"/>
                          <a:cs typeface="Arial"/>
                        </a:rPr>
                        <a:t>                    16.04 </a:t>
                      </a:r>
                      <a:endParaRPr lang="en-US" sz="1200" b="0" i="0" u="none" strike="noStrike">
                        <a:solidFill>
                          <a:schemeClr val="tx2"/>
                        </a:solidFill>
                        <a:effectLst/>
                        <a:latin typeface="Arial" panose="020B0604020202020204" pitchFamily="34" charset="0"/>
                        <a:cs typeface="Arial" panose="020B0604020202020204" pitchFamily="34" charset="0"/>
                      </a:endParaRPr>
                    </a:p>
                  </a:txBody>
                  <a:tcPr marR="9525"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957093668"/>
                  </a:ext>
                </a:extLst>
              </a:tr>
            </a:tbl>
          </a:graphicData>
        </a:graphic>
      </p:graphicFrame>
      <p:sp>
        <p:nvSpPr>
          <p:cNvPr id="10" name="Text Placeholder 2">
            <a:extLst>
              <a:ext uri="{FF2B5EF4-FFF2-40B4-BE49-F238E27FC236}">
                <a16:creationId xmlns:a16="http://schemas.microsoft.com/office/drawing/2014/main" id="{8A041DAE-76EF-4FED-9101-116698AAF178}"/>
              </a:ext>
            </a:extLst>
          </p:cNvPr>
          <p:cNvSpPr txBox="1">
            <a:spLocks/>
          </p:cNvSpPr>
          <p:nvPr/>
        </p:nvSpPr>
        <p:spPr>
          <a:xfrm>
            <a:off x="251576" y="827136"/>
            <a:ext cx="5122051" cy="4608331"/>
          </a:xfrm>
          <a:prstGeom prst="rect">
            <a:avLst/>
          </a:prstGeom>
          <a:solidFill>
            <a:srgbClr val="FFFFFF">
              <a:lumMod val="95000"/>
            </a:srgbClr>
          </a:solidFill>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2"/>
                </a:solidFill>
                <a:latin typeface="Arial" panose="020B0604020202020204" pitchFamily="34" charset="0"/>
                <a:ea typeface="Open Sans" panose="020B08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Clr>
                <a:schemeClr val="accent2"/>
              </a:buClr>
              <a:buFontTx/>
              <a:buChar char="‒"/>
              <a:defRPr sz="2000" kern="1200">
                <a:solidFill>
                  <a:schemeClr val="tx2"/>
                </a:solidFill>
                <a:latin typeface="Arial" panose="020B0604020202020204" pitchFamily="34" charset="0"/>
                <a:ea typeface="Open Sans" panose="020B08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Clr>
                <a:schemeClr val="accent2"/>
              </a:buClr>
              <a:buFont typeface="Arial" panose="020B0604020202020204" pitchFamily="34" charset="0"/>
              <a:buChar char="•"/>
              <a:defRPr sz="1800" kern="1200">
                <a:solidFill>
                  <a:schemeClr val="tx2"/>
                </a:solidFill>
                <a:latin typeface="Arial" panose="020B0604020202020204" pitchFamily="34" charset="0"/>
                <a:ea typeface="Open Sans" panose="020B08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Clr>
                <a:schemeClr val="accent2"/>
              </a:buClr>
              <a:buFont typeface="Open Sans" panose="020B0606030504020204" pitchFamily="34" charset="0"/>
              <a:buChar char="–"/>
              <a:defRPr sz="1600" kern="1200">
                <a:solidFill>
                  <a:schemeClr val="tx2"/>
                </a:solidFill>
                <a:latin typeface="Arial" panose="020B0604020202020204" pitchFamily="34" charset="0"/>
                <a:ea typeface="Open Sans" panose="020B08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Clr>
                <a:schemeClr val="accent2"/>
              </a:buClr>
              <a:buFont typeface="Arial" panose="020B0604020202020204" pitchFamily="34" charset="0"/>
              <a:buChar char="•"/>
              <a:defRPr sz="1600" kern="1200">
                <a:solidFill>
                  <a:schemeClr val="tx2"/>
                </a:solidFill>
                <a:latin typeface="Arial" panose="020B0604020202020204" pitchFamily="34" charset="0"/>
                <a:ea typeface="Open Sans" panose="020B0806030504020204" pitchFamily="34" charset="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
                <a:srgbClr val="4F80F8"/>
              </a:buClr>
              <a:buSzTx/>
              <a:buFont typeface="Arial" panose="020B0604020202020204" pitchFamily="34" charset="0"/>
              <a:buNone/>
              <a:tabLst/>
              <a:defRPr/>
            </a:pPr>
            <a:endParaRPr kumimoji="0" lang="en-US" sz="4400" b="0" i="0" u="none" strike="noStrike" kern="1200" cap="none" spc="0" normalizeH="0" baseline="0" noProof="0">
              <a:ln>
                <a:noFill/>
              </a:ln>
              <a:solidFill>
                <a:srgbClr val="132EA2"/>
              </a:solidFill>
              <a:effectLst/>
              <a:uLnTx/>
              <a:uFillTx/>
              <a:latin typeface="Arial" panose="020B0604020202020204" pitchFamily="34" charset="0"/>
              <a:ea typeface="Open Sans" panose="020B0806030504020204" pitchFamily="34" charset="0"/>
              <a:cs typeface="Arial" panose="020B0604020202020204" pitchFamily="34" charset="0"/>
            </a:endParaRPr>
          </a:p>
          <a:p>
            <a:pPr marL="0" marR="0" lvl="0" indent="0" algn="l" defTabSz="914400" rtl="0" eaLnBrk="1" fontAlgn="auto" latinLnBrk="0" hangingPunct="1">
              <a:lnSpc>
                <a:spcPct val="100000"/>
              </a:lnSpc>
              <a:spcBef>
                <a:spcPts val="1000"/>
              </a:spcBef>
              <a:spcAft>
                <a:spcPts val="0"/>
              </a:spcAft>
              <a:buClr>
                <a:srgbClr val="4F80F8"/>
              </a:buClr>
              <a:buSzTx/>
              <a:buFont typeface="Arial" panose="020B0604020202020204" pitchFamily="34" charset="0"/>
              <a:buNone/>
              <a:tabLst/>
              <a:defRPr/>
            </a:pPr>
            <a:r>
              <a:rPr kumimoji="0" lang="en-US" sz="4400" i="0" u="none" strike="noStrike" kern="1200" cap="none" spc="0" normalizeH="0" baseline="0" noProof="0">
                <a:ln>
                  <a:noFill/>
                </a:ln>
                <a:solidFill>
                  <a:schemeClr val="accent1"/>
                </a:solidFill>
                <a:effectLst/>
                <a:uLnTx/>
                <a:uFillTx/>
                <a:latin typeface="Arial" panose="020B0604020202020204" pitchFamily="34" charset="0"/>
                <a:ea typeface="Open Sans" panose="020B0806030504020204" pitchFamily="34" charset="0"/>
                <a:cs typeface="Arial" panose="020B0604020202020204" pitchFamily="34" charset="0"/>
              </a:rPr>
              <a:t>Research Findings</a:t>
            </a:r>
          </a:p>
          <a:p>
            <a:pPr marL="0" marR="0" lvl="0" indent="0" algn="l" defTabSz="914400" rtl="0" eaLnBrk="1" fontAlgn="auto" latinLnBrk="0" hangingPunct="1">
              <a:lnSpc>
                <a:spcPct val="100000"/>
              </a:lnSpc>
              <a:spcBef>
                <a:spcPts val="1000"/>
              </a:spcBef>
              <a:spcAft>
                <a:spcPts val="0"/>
              </a:spcAft>
              <a:buClr>
                <a:srgbClr val="4F80F8"/>
              </a:buClr>
              <a:buSzTx/>
              <a:buFont typeface="Arial" panose="020B0604020202020204" pitchFamily="34" charset="0"/>
              <a:buNone/>
              <a:tabLst/>
              <a:defRPr/>
            </a:pPr>
            <a:r>
              <a:rPr kumimoji="0" lang="en-US" sz="2400" b="0" i="0" u="none" strike="noStrike" kern="1200" cap="none" spc="0" normalizeH="0" baseline="0" noProof="0">
                <a:ln>
                  <a:noFill/>
                </a:ln>
                <a:solidFill>
                  <a:srgbClr val="57545D"/>
                </a:solidFill>
                <a:effectLst/>
                <a:uLnTx/>
                <a:uFillTx/>
              </a:rPr>
              <a:t>Top Ten Record Types</a:t>
            </a:r>
          </a:p>
        </p:txBody>
      </p:sp>
    </p:spTree>
    <p:extLst>
      <p:ext uri="{BB962C8B-B14F-4D97-AF65-F5344CB8AC3E}">
        <p14:creationId xmlns:p14="http://schemas.microsoft.com/office/powerpoint/2010/main" val="15662923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B709BC5-3963-46F1-BE5F-2D0C442345AB}"/>
              </a:ext>
            </a:extLst>
          </p:cNvPr>
          <p:cNvSpPr txBox="1">
            <a:spLocks/>
          </p:cNvSpPr>
          <p:nvPr/>
        </p:nvSpPr>
        <p:spPr>
          <a:xfrm>
            <a:off x="6230731" y="751113"/>
            <a:ext cx="5449824" cy="4626864"/>
          </a:xfrm>
          <a:prstGeom prst="rect">
            <a:avLst/>
          </a:prstGeom>
          <a:solidFill>
            <a:srgbClr val="FFFFFF">
              <a:lumMod val="95000"/>
            </a:srgb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accent1"/>
                </a:solidFill>
                <a:latin typeface="Arial" panose="020B0604020202020204" pitchFamily="34" charset="0"/>
                <a:ea typeface="Open Sans" panose="020B0606030504020204" pitchFamily="34" charset="0"/>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b="0" i="0" u="none" strike="noStrike" kern="1200" cap="none" spc="0" normalizeH="0" baseline="0" noProof="0">
                <a:ln>
                  <a:noFill/>
                </a:ln>
                <a:effectLst/>
                <a:uLnTx/>
                <a:uFillTx/>
                <a:latin typeface="Arial" panose="020B0604020202020204" pitchFamily="34" charset="0"/>
                <a:ea typeface="Open Sans" panose="020B0606030504020204" pitchFamily="34" charset="0"/>
                <a:cs typeface="Arial" panose="020B0604020202020204" pitchFamily="34" charset="0"/>
              </a:rPr>
              <a:t>Defining Record Retention Control Model</a:t>
            </a:r>
          </a:p>
        </p:txBody>
      </p:sp>
      <p:pic>
        <p:nvPicPr>
          <p:cNvPr id="2" name="Picture 2" descr="Timeline&#10;&#10;Description automatically generated">
            <a:extLst>
              <a:ext uri="{FF2B5EF4-FFF2-40B4-BE49-F238E27FC236}">
                <a16:creationId xmlns:a16="http://schemas.microsoft.com/office/drawing/2014/main" id="{4E4038FF-B93D-448A-A472-8FA9B298AF6C}"/>
              </a:ext>
            </a:extLst>
          </p:cNvPr>
          <p:cNvPicPr>
            <a:picLocks noChangeAspect="1"/>
          </p:cNvPicPr>
          <p:nvPr/>
        </p:nvPicPr>
        <p:blipFill>
          <a:blip r:embed="rId3"/>
          <a:stretch>
            <a:fillRect/>
          </a:stretch>
        </p:blipFill>
        <p:spPr>
          <a:xfrm>
            <a:off x="690402" y="139700"/>
            <a:ext cx="5011898" cy="6721435"/>
          </a:xfrm>
          <a:prstGeom prst="rect">
            <a:avLst/>
          </a:prstGeom>
        </p:spPr>
      </p:pic>
    </p:spTree>
    <p:extLst>
      <p:ext uri="{BB962C8B-B14F-4D97-AF65-F5344CB8AC3E}">
        <p14:creationId xmlns:p14="http://schemas.microsoft.com/office/powerpoint/2010/main" val="2025887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B709BC5-3963-46F1-BE5F-2D0C442345AB}"/>
              </a:ext>
            </a:extLst>
          </p:cNvPr>
          <p:cNvSpPr txBox="1">
            <a:spLocks/>
          </p:cNvSpPr>
          <p:nvPr/>
        </p:nvSpPr>
        <p:spPr>
          <a:xfrm>
            <a:off x="6230731" y="751113"/>
            <a:ext cx="5449824" cy="4626864"/>
          </a:xfrm>
          <a:prstGeom prst="rect">
            <a:avLst/>
          </a:prstGeom>
          <a:solidFill>
            <a:srgbClr val="FFFFFF">
              <a:lumMod val="95000"/>
            </a:srgbClr>
          </a:solidFill>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accent1"/>
                </a:solidFill>
                <a:latin typeface="Arial" panose="020B0604020202020204" pitchFamily="34" charset="0"/>
                <a:ea typeface="Open Sans" panose="020B0606030504020204" pitchFamily="34" charset="0"/>
                <a:cs typeface="Arial" panose="020B0604020202020204" pitchFamily="34" charset="0"/>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a:p>
            <a:pPr marL="0" marR="0" lvl="0" indent="0"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a:ln>
                  <a:noFill/>
                </a:ln>
                <a:solidFill>
                  <a:schemeClr val="accent2"/>
                </a:solidFill>
                <a:effectLst/>
                <a:uLnTx/>
                <a:uFillTx/>
                <a:latin typeface="Arial" panose="020B0604020202020204" pitchFamily="34" charset="0"/>
                <a:ea typeface="Open Sans" panose="020B0606030504020204" pitchFamily="34" charset="0"/>
                <a:cs typeface="Arial" panose="020B0604020202020204" pitchFamily="34" charset="0"/>
              </a:rPr>
              <a:t>Defining Record Retention Control Model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77A36EA-CC54-45C7-83CF-8B484DE58F44}"/>
              </a:ext>
            </a:extLst>
          </p:cNvPr>
          <p:cNvSpPr txBox="1"/>
          <p:nvPr/>
        </p:nvSpPr>
        <p:spPr>
          <a:xfrm>
            <a:off x="6307123" y="2439725"/>
            <a:ext cx="4827601" cy="172047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400" i="1">
                <a:solidFill>
                  <a:schemeClr val="tx2"/>
                </a:solidFill>
                <a:latin typeface="Arial"/>
                <a:cs typeface="Arial"/>
              </a:rPr>
              <a:t>Jurisdictions in which Company Operates</a:t>
            </a:r>
          </a:p>
          <a:p>
            <a:pPr marL="0" marR="0" lvl="0" indent="0" algn="l" defTabSz="914400" rtl="0" eaLnBrk="1" fontAlgn="auto" latinLnBrk="0" hangingPunct="1">
              <a:lnSpc>
                <a:spcPct val="90000"/>
              </a:lnSpc>
              <a:spcBef>
                <a:spcPct val="0"/>
              </a:spcBef>
              <a:spcAft>
                <a:spcPts val="0"/>
              </a:spcAft>
              <a:buClrTx/>
              <a:buSzTx/>
              <a:buFontTx/>
              <a:buNone/>
              <a:tabLst/>
              <a:defRPr/>
            </a:pPr>
            <a:endParaRPr lang="en-US" sz="2400" b="1">
              <a:solidFill>
                <a:schemeClr val="tx2"/>
              </a:solidFill>
              <a:latin typeface="Arial" panose="020B0604020202020204" pitchFamily="34" charset="0"/>
              <a:cs typeface="Arial" panose="020B0604020202020204" pitchFamily="34" charset="0"/>
            </a:endParaRP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lang="en-US" sz="2000">
                <a:solidFill>
                  <a:schemeClr val="tx2"/>
                </a:solidFill>
                <a:latin typeface="Arial"/>
                <a:cs typeface="Arial"/>
              </a:rPr>
              <a:t>Federal</a:t>
            </a: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lang="en-US" sz="2000">
                <a:solidFill>
                  <a:schemeClr val="tx2"/>
                </a:solidFill>
                <a:latin typeface="Arial"/>
                <a:cs typeface="Arial"/>
              </a:rPr>
              <a:t>State(s)</a:t>
            </a:r>
            <a:endParaRPr lang="en-US" sz="1600">
              <a:solidFill>
                <a:schemeClr val="tx2"/>
              </a:solidFill>
              <a:latin typeface="Arial"/>
              <a:cs typeface="Arial"/>
            </a:endParaRPr>
          </a:p>
        </p:txBody>
      </p:sp>
      <p:pic>
        <p:nvPicPr>
          <p:cNvPr id="5" name="Picture 2" descr="Timeline&#10;&#10;Description automatically generated">
            <a:extLst>
              <a:ext uri="{FF2B5EF4-FFF2-40B4-BE49-F238E27FC236}">
                <a16:creationId xmlns:a16="http://schemas.microsoft.com/office/drawing/2014/main" id="{DBD162A3-AE9B-4BF4-A6E4-9BB2F10F3A1B}"/>
              </a:ext>
            </a:extLst>
          </p:cNvPr>
          <p:cNvPicPr>
            <a:picLocks noChangeAspect="1"/>
          </p:cNvPicPr>
          <p:nvPr/>
        </p:nvPicPr>
        <p:blipFill>
          <a:blip r:embed="rId3"/>
          <a:stretch>
            <a:fillRect/>
          </a:stretch>
        </p:blipFill>
        <p:spPr>
          <a:xfrm>
            <a:off x="690402" y="139700"/>
            <a:ext cx="5011898" cy="6721435"/>
          </a:xfrm>
          <a:prstGeom prst="rect">
            <a:avLst/>
          </a:prstGeom>
        </p:spPr>
      </p:pic>
    </p:spTree>
    <p:extLst>
      <p:ext uri="{BB962C8B-B14F-4D97-AF65-F5344CB8AC3E}">
        <p14:creationId xmlns:p14="http://schemas.microsoft.com/office/powerpoint/2010/main" val="1166154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B709BC5-3963-46F1-BE5F-2D0C442345AB}"/>
              </a:ext>
            </a:extLst>
          </p:cNvPr>
          <p:cNvSpPr txBox="1">
            <a:spLocks/>
          </p:cNvSpPr>
          <p:nvPr/>
        </p:nvSpPr>
        <p:spPr>
          <a:xfrm>
            <a:off x="6230731" y="751113"/>
            <a:ext cx="5449824" cy="4626864"/>
          </a:xfrm>
          <a:prstGeom prst="rect">
            <a:avLst/>
          </a:prstGeom>
          <a:solidFill>
            <a:srgbClr val="FFFFFF">
              <a:lumMod val="95000"/>
            </a:srgbClr>
          </a:solidFill>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accent1"/>
                </a:solidFill>
                <a:latin typeface="Arial" panose="020B0604020202020204" pitchFamily="34" charset="0"/>
                <a:ea typeface="Open Sans" panose="020B0606030504020204" pitchFamily="34" charset="0"/>
                <a:cs typeface="Arial" panose="020B0604020202020204" pitchFamily="34" charset="0"/>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a:p>
            <a:pPr marL="0" marR="0" lvl="0" indent="0"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a:ln>
                  <a:noFill/>
                </a:ln>
                <a:solidFill>
                  <a:schemeClr val="accent2"/>
                </a:solidFill>
                <a:effectLst/>
                <a:uLnTx/>
                <a:uFillTx/>
                <a:latin typeface="Arial" panose="020B0604020202020204" pitchFamily="34" charset="0"/>
                <a:ea typeface="Open Sans" panose="020B0606030504020204" pitchFamily="34" charset="0"/>
                <a:cs typeface="Arial" panose="020B0604020202020204" pitchFamily="34" charset="0"/>
              </a:rPr>
              <a:t>Defining Record Retention Control Model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77A36EA-CC54-45C7-83CF-8B484DE58F44}"/>
              </a:ext>
            </a:extLst>
          </p:cNvPr>
          <p:cNvSpPr txBox="1"/>
          <p:nvPr/>
        </p:nvSpPr>
        <p:spPr>
          <a:xfrm>
            <a:off x="6307123" y="2439725"/>
            <a:ext cx="4827601" cy="241912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400" i="1">
                <a:solidFill>
                  <a:schemeClr val="tx2"/>
                </a:solidFill>
                <a:latin typeface="Arial"/>
                <a:cs typeface="Arial"/>
              </a:rPr>
              <a:t>Regulatory Risk</a:t>
            </a:r>
          </a:p>
          <a:p>
            <a:pPr marL="0" marR="0" lvl="0" indent="0" algn="l" defTabSz="914400" rtl="0" eaLnBrk="1" fontAlgn="auto" latinLnBrk="0" hangingPunct="1">
              <a:lnSpc>
                <a:spcPct val="90000"/>
              </a:lnSpc>
              <a:spcBef>
                <a:spcPct val="0"/>
              </a:spcBef>
              <a:spcAft>
                <a:spcPts val="0"/>
              </a:spcAft>
              <a:buClrTx/>
              <a:buSzTx/>
              <a:buFontTx/>
              <a:buNone/>
              <a:tabLst/>
              <a:defRPr/>
            </a:pPr>
            <a:endParaRPr lang="en-US" sz="2400" b="1">
              <a:solidFill>
                <a:schemeClr val="tx2"/>
              </a:solidFill>
              <a:latin typeface="Arial" panose="020B0604020202020204" pitchFamily="34" charset="0"/>
              <a:cs typeface="Arial" panose="020B0604020202020204" pitchFamily="34" charset="0"/>
            </a:endParaRP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lang="en-US" sz="2000">
                <a:solidFill>
                  <a:schemeClr val="tx2"/>
                </a:solidFill>
                <a:latin typeface="Arial"/>
                <a:cs typeface="Arial"/>
              </a:rPr>
              <a:t>Federal law</a:t>
            </a: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kumimoji="0"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rPr>
              <a:t>State law, e.g. workers compensation</a:t>
            </a:r>
            <a:endParaRPr lang="en-US" sz="2000">
              <a:solidFill>
                <a:schemeClr val="tx2"/>
              </a:solidFill>
              <a:latin typeface="Arial"/>
              <a:ea typeface="Open Sans" panose="020B0606030504020204" pitchFamily="34" charset="0"/>
              <a:cs typeface="Arial"/>
            </a:endParaRP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kumimoji="0"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rPr>
              <a:t>Industry </a:t>
            </a:r>
            <a:r>
              <a:rPr lang="en-US" sz="2000">
                <a:solidFill>
                  <a:schemeClr val="tx2"/>
                </a:solidFill>
                <a:latin typeface="Arial"/>
                <a:ea typeface="Open Sans" panose="020B0606030504020204" pitchFamily="34" charset="0"/>
                <a:cs typeface="Arial"/>
              </a:rPr>
              <a:t>standards</a:t>
            </a: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kumimoji="0"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rPr>
              <a:t>Public health and safety </a:t>
            </a:r>
            <a:r>
              <a:rPr lang="en-US" sz="2000">
                <a:solidFill>
                  <a:schemeClr val="tx2"/>
                </a:solidFill>
                <a:latin typeface="Arial"/>
                <a:ea typeface="Open Sans" panose="020B0606030504020204" pitchFamily="34" charset="0"/>
                <a:cs typeface="Arial"/>
              </a:rPr>
              <a:t>enforcement</a:t>
            </a:r>
            <a:endParaRPr lang="en-US" i="0" u="none" strike="noStrike" kern="1200" cap="none" spc="0" normalizeH="0" baseline="0" noProof="0">
              <a:ln>
                <a:noFill/>
              </a:ln>
              <a:solidFill>
                <a:schemeClr val="tx2"/>
              </a:solidFill>
              <a:effectLst/>
              <a:uLnTx/>
              <a:uFillTx/>
              <a:latin typeface="Arial"/>
              <a:ea typeface="Open Sans" panose="020B0606030504020204" pitchFamily="34" charset="0"/>
              <a:cs typeface="Arial"/>
            </a:endParaRPr>
          </a:p>
          <a:p>
            <a:endParaRPr lang="en-US" sz="1600"/>
          </a:p>
        </p:txBody>
      </p:sp>
      <p:pic>
        <p:nvPicPr>
          <p:cNvPr id="5" name="Picture 2" descr="Timeline&#10;&#10;Description automatically generated">
            <a:extLst>
              <a:ext uri="{FF2B5EF4-FFF2-40B4-BE49-F238E27FC236}">
                <a16:creationId xmlns:a16="http://schemas.microsoft.com/office/drawing/2014/main" id="{58FC3D27-38E4-47F9-A70E-A77500E3F4A3}"/>
              </a:ext>
            </a:extLst>
          </p:cNvPr>
          <p:cNvPicPr>
            <a:picLocks noChangeAspect="1"/>
          </p:cNvPicPr>
          <p:nvPr/>
        </p:nvPicPr>
        <p:blipFill>
          <a:blip r:embed="rId3"/>
          <a:stretch>
            <a:fillRect/>
          </a:stretch>
        </p:blipFill>
        <p:spPr>
          <a:xfrm>
            <a:off x="690402" y="139700"/>
            <a:ext cx="5011898" cy="6721435"/>
          </a:xfrm>
          <a:prstGeom prst="rect">
            <a:avLst/>
          </a:prstGeom>
        </p:spPr>
      </p:pic>
    </p:spTree>
    <p:extLst>
      <p:ext uri="{BB962C8B-B14F-4D97-AF65-F5344CB8AC3E}">
        <p14:creationId xmlns:p14="http://schemas.microsoft.com/office/powerpoint/2010/main" val="4269445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7">
            <a:extLst>
              <a:ext uri="{FF2B5EF4-FFF2-40B4-BE49-F238E27FC236}">
                <a16:creationId xmlns:a16="http://schemas.microsoft.com/office/drawing/2014/main" id="{532C7942-A9F5-4430-86FE-BEAC68713D78}"/>
              </a:ext>
            </a:extLst>
          </p:cNvPr>
          <p:cNvSpPr txBox="1">
            <a:spLocks/>
          </p:cNvSpPr>
          <p:nvPr/>
        </p:nvSpPr>
        <p:spPr>
          <a:xfrm>
            <a:off x="6182844" y="1103415"/>
            <a:ext cx="5593258" cy="4348354"/>
          </a:xfrm>
          <a:prstGeom prst="rect">
            <a:avLst/>
          </a:prstGeom>
          <a:solidFill>
            <a:srgbClr val="FFFFFF">
              <a:lumMod val="95000"/>
            </a:srgb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accent1"/>
                </a:solidFill>
                <a:latin typeface="Arial" panose="020B0604020202020204" pitchFamily="34" charset="0"/>
                <a:ea typeface="Open Sans" panose="020B0606030504020204" pitchFamily="34" charset="0"/>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lang="en-US" sz="44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9" name="Title 7">
            <a:extLst>
              <a:ext uri="{FF2B5EF4-FFF2-40B4-BE49-F238E27FC236}">
                <a16:creationId xmlns:a16="http://schemas.microsoft.com/office/drawing/2014/main" id="{73164318-BA9D-4A35-886D-7C0519A8BA42}"/>
              </a:ext>
            </a:extLst>
          </p:cNvPr>
          <p:cNvSpPr txBox="1">
            <a:spLocks/>
          </p:cNvSpPr>
          <p:nvPr/>
        </p:nvSpPr>
        <p:spPr>
          <a:xfrm>
            <a:off x="795056" y="1103415"/>
            <a:ext cx="5216742" cy="4348354"/>
          </a:xfrm>
          <a:prstGeom prst="rect">
            <a:avLst/>
          </a:prstGeom>
          <a:solidFill>
            <a:srgbClr val="FFFFFF">
              <a:lumMod val="95000"/>
            </a:srgb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accent1"/>
                </a:solidFill>
                <a:latin typeface="Arial" panose="020B0604020202020204" pitchFamily="34" charset="0"/>
                <a:ea typeface="Open Sans" panose="020B0606030504020204" pitchFamily="34" charset="0"/>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lang="en-US" sz="44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2" name="Title 1">
            <a:extLst>
              <a:ext uri="{FF2B5EF4-FFF2-40B4-BE49-F238E27FC236}">
                <a16:creationId xmlns:a16="http://schemas.microsoft.com/office/drawing/2014/main" id="{305FD7AD-DD2B-4D9A-97D5-708B67DB3E66}"/>
              </a:ext>
            </a:extLst>
          </p:cNvPr>
          <p:cNvSpPr>
            <a:spLocks noGrp="1"/>
          </p:cNvSpPr>
          <p:nvPr>
            <p:ph type="title"/>
          </p:nvPr>
        </p:nvSpPr>
        <p:spPr>
          <a:xfrm>
            <a:off x="838200" y="279960"/>
            <a:ext cx="10515600" cy="823540"/>
          </a:xfrm>
        </p:spPr>
        <p:txBody>
          <a:bodyPr>
            <a:normAutofit/>
          </a:bodyPr>
          <a:lstStyle/>
          <a:p>
            <a:r>
              <a:rPr lang="en-US" sz="3200">
                <a:solidFill>
                  <a:schemeClr val="accent2"/>
                </a:solidFill>
                <a:latin typeface="Arial"/>
                <a:cs typeface="Arial"/>
              </a:rPr>
              <a:t>COVID-related Documents Requested by OSHA*</a:t>
            </a:r>
            <a:endParaRPr lang="en-US" sz="3200">
              <a:solidFill>
                <a:schemeClr val="accent2"/>
              </a:solidFill>
            </a:endParaRPr>
          </a:p>
        </p:txBody>
      </p:sp>
      <p:sp>
        <p:nvSpPr>
          <p:cNvPr id="3" name="Content Placeholder 2">
            <a:extLst>
              <a:ext uri="{FF2B5EF4-FFF2-40B4-BE49-F238E27FC236}">
                <a16:creationId xmlns:a16="http://schemas.microsoft.com/office/drawing/2014/main" id="{1F772063-3A91-4B7A-8772-9A7EB433A85F}"/>
              </a:ext>
            </a:extLst>
          </p:cNvPr>
          <p:cNvSpPr>
            <a:spLocks noGrp="1"/>
          </p:cNvSpPr>
          <p:nvPr>
            <p:ph type="body" idx="1"/>
          </p:nvPr>
        </p:nvSpPr>
        <p:spPr>
          <a:xfrm>
            <a:off x="838201" y="1153271"/>
            <a:ext cx="5396753" cy="4019644"/>
          </a:xfrm>
        </p:spPr>
        <p:txBody>
          <a:bodyPr vert="horz" lIns="91440" tIns="45720" rIns="91440" bIns="45720" rtlCol="0" anchor="t">
            <a:normAutofit lnSpcReduction="10000"/>
          </a:bodyPr>
          <a:lstStyle/>
          <a:p>
            <a:r>
              <a:rPr lang="en-US" sz="1600">
                <a:solidFill>
                  <a:schemeClr val="tx2"/>
                </a:solidFill>
                <a:latin typeface="Arial"/>
                <a:cs typeface="Arial"/>
              </a:rPr>
              <a:t>Accommodation of sick employees</a:t>
            </a:r>
          </a:p>
          <a:p>
            <a:r>
              <a:rPr lang="en-US" sz="1600">
                <a:solidFill>
                  <a:schemeClr val="tx2"/>
                </a:solidFill>
                <a:latin typeface="Arial"/>
                <a:cs typeface="Arial"/>
              </a:rPr>
              <a:t>Corrective action taken</a:t>
            </a:r>
          </a:p>
          <a:p>
            <a:r>
              <a:rPr lang="en-US" sz="1600">
                <a:solidFill>
                  <a:schemeClr val="tx2"/>
                </a:solidFill>
                <a:latin typeface="Arial"/>
                <a:cs typeface="Arial"/>
              </a:rPr>
              <a:t>Documentation of corrected condition</a:t>
            </a:r>
          </a:p>
          <a:p>
            <a:r>
              <a:rPr lang="en-US" sz="1600">
                <a:solidFill>
                  <a:schemeClr val="tx2"/>
                </a:solidFill>
                <a:latin typeface="Arial"/>
                <a:cs typeface="Arial"/>
              </a:rPr>
              <a:t>Emergency action/response</a:t>
            </a:r>
          </a:p>
          <a:p>
            <a:r>
              <a:rPr lang="en-US" sz="1600">
                <a:solidFill>
                  <a:schemeClr val="tx2"/>
                </a:solidFill>
                <a:latin typeface="Arial"/>
                <a:cs typeface="Arial"/>
              </a:rPr>
              <a:t>Hazard communication, identification and control</a:t>
            </a:r>
          </a:p>
          <a:p>
            <a:r>
              <a:rPr lang="en-US" sz="1600">
                <a:solidFill>
                  <a:schemeClr val="tx2"/>
                </a:solidFill>
                <a:latin typeface="Arial"/>
                <a:cs typeface="Arial"/>
              </a:rPr>
              <a:t>Illness records</a:t>
            </a:r>
          </a:p>
          <a:p>
            <a:r>
              <a:rPr lang="en-US" sz="1600">
                <a:solidFill>
                  <a:schemeClr val="tx2"/>
                </a:solidFill>
                <a:latin typeface="Arial"/>
                <a:cs typeface="Arial"/>
              </a:rPr>
              <a:t>Photographs/video</a:t>
            </a:r>
          </a:p>
          <a:p>
            <a:r>
              <a:rPr lang="en-US" sz="1600">
                <a:solidFill>
                  <a:schemeClr val="tx2"/>
                </a:solidFill>
                <a:latin typeface="Arial"/>
                <a:cs typeface="Arial"/>
              </a:rPr>
              <a:t>Plan for outbreaks in the workplace</a:t>
            </a:r>
          </a:p>
          <a:p>
            <a:r>
              <a:rPr lang="en-US" sz="1600">
                <a:solidFill>
                  <a:schemeClr val="tx2"/>
                </a:solidFill>
                <a:latin typeface="Arial"/>
                <a:cs typeface="Arial"/>
              </a:rPr>
              <a:t>Policies and Protocols related to employee exposure</a:t>
            </a:r>
          </a:p>
          <a:p>
            <a:r>
              <a:rPr lang="en-US" sz="1600">
                <a:solidFill>
                  <a:schemeClr val="tx2"/>
                </a:solidFill>
                <a:latin typeface="Arial"/>
                <a:cs typeface="Arial"/>
              </a:rPr>
              <a:t>Policies regarding access to medical records</a:t>
            </a:r>
          </a:p>
          <a:p>
            <a:r>
              <a:rPr lang="en-US" sz="1600">
                <a:solidFill>
                  <a:schemeClr val="tx2"/>
                </a:solidFill>
                <a:latin typeface="Arial"/>
                <a:cs typeface="Arial"/>
              </a:rPr>
              <a:t>Procedures for reporting and responding to COVID illness or potential illness</a:t>
            </a:r>
          </a:p>
        </p:txBody>
      </p:sp>
      <p:sp>
        <p:nvSpPr>
          <p:cNvPr id="5" name="Content Placeholder 2">
            <a:extLst>
              <a:ext uri="{FF2B5EF4-FFF2-40B4-BE49-F238E27FC236}">
                <a16:creationId xmlns:a16="http://schemas.microsoft.com/office/drawing/2014/main" id="{37B34B83-33C7-4972-B8DC-AA1ECC58D61F}"/>
              </a:ext>
            </a:extLst>
          </p:cNvPr>
          <p:cNvSpPr txBox="1">
            <a:spLocks/>
          </p:cNvSpPr>
          <p:nvPr/>
        </p:nvSpPr>
        <p:spPr>
          <a:xfrm>
            <a:off x="6279775" y="1153272"/>
            <a:ext cx="5620870" cy="409136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a:solidFill>
                  <a:schemeClr val="tx2"/>
                </a:solidFill>
                <a:latin typeface="Arial"/>
                <a:cs typeface="Arial"/>
              </a:rPr>
              <a:t>Procedures for dealing with worker exposure to the virus</a:t>
            </a:r>
            <a:endParaRPr lang="en-US" sz="1600">
              <a:solidFill>
                <a:schemeClr val="tx2"/>
              </a:solidFill>
            </a:endParaRPr>
          </a:p>
          <a:p>
            <a:r>
              <a:rPr lang="en-US" sz="1600">
                <a:solidFill>
                  <a:schemeClr val="tx2"/>
                </a:solidFill>
                <a:latin typeface="Arial"/>
                <a:cs typeface="Arial"/>
              </a:rPr>
              <a:t>Procedures for dealing with workers who report having COVID</a:t>
            </a:r>
            <a:endParaRPr lang="en-US" sz="1600">
              <a:solidFill>
                <a:schemeClr val="tx2"/>
              </a:solidFill>
            </a:endParaRPr>
          </a:p>
          <a:p>
            <a:r>
              <a:rPr lang="en-US" sz="1600">
                <a:solidFill>
                  <a:schemeClr val="tx2"/>
                </a:solidFill>
                <a:latin typeface="Arial"/>
                <a:cs typeface="Arial"/>
              </a:rPr>
              <a:t>Protective equipment required and/or furnished to employees</a:t>
            </a:r>
            <a:endParaRPr lang="en-US" sz="1600">
              <a:solidFill>
                <a:schemeClr val="tx2"/>
              </a:solidFill>
            </a:endParaRPr>
          </a:p>
          <a:p>
            <a:r>
              <a:rPr lang="en-US" sz="1600">
                <a:solidFill>
                  <a:schemeClr val="tx2"/>
                </a:solidFill>
                <a:latin typeface="Arial"/>
                <a:cs typeface="Arial"/>
              </a:rPr>
              <a:t>Respiratory etiquette and hand hygiene</a:t>
            </a:r>
            <a:endParaRPr lang="en-US" sz="1600">
              <a:solidFill>
                <a:schemeClr val="tx2"/>
              </a:solidFill>
            </a:endParaRPr>
          </a:p>
          <a:p>
            <a:r>
              <a:rPr lang="en-US" sz="1600">
                <a:solidFill>
                  <a:schemeClr val="tx2"/>
                </a:solidFill>
                <a:latin typeface="Arial"/>
                <a:cs typeface="Arial"/>
              </a:rPr>
              <a:t>Routine environmental testing </a:t>
            </a:r>
            <a:endParaRPr lang="en-US" sz="1600">
              <a:solidFill>
                <a:schemeClr val="tx2"/>
              </a:solidFill>
            </a:endParaRPr>
          </a:p>
          <a:p>
            <a:r>
              <a:rPr lang="en-US" sz="1600">
                <a:solidFill>
                  <a:schemeClr val="tx2"/>
                </a:solidFill>
                <a:latin typeface="Arial"/>
                <a:cs typeface="Arial"/>
              </a:rPr>
              <a:t>Sanitation practices and procedures</a:t>
            </a:r>
            <a:endParaRPr lang="en-US" sz="1600">
              <a:solidFill>
                <a:schemeClr val="tx2"/>
              </a:solidFill>
            </a:endParaRPr>
          </a:p>
          <a:p>
            <a:r>
              <a:rPr lang="en-US" sz="1600">
                <a:solidFill>
                  <a:schemeClr val="tx2"/>
                </a:solidFill>
                <a:latin typeface="Arial"/>
                <a:cs typeface="Arial"/>
              </a:rPr>
              <a:t>Safety and health related documents</a:t>
            </a:r>
            <a:endParaRPr lang="en-US" sz="1600">
              <a:solidFill>
                <a:schemeClr val="tx2"/>
              </a:solidFill>
            </a:endParaRPr>
          </a:p>
          <a:p>
            <a:r>
              <a:rPr lang="en-US" sz="1600">
                <a:solidFill>
                  <a:schemeClr val="tx2"/>
                </a:solidFill>
                <a:latin typeface="Arial"/>
                <a:cs typeface="Arial"/>
              </a:rPr>
              <a:t>Signage</a:t>
            </a:r>
            <a:endParaRPr lang="en-US" sz="1600">
              <a:solidFill>
                <a:schemeClr val="tx2"/>
              </a:solidFill>
            </a:endParaRPr>
          </a:p>
          <a:p>
            <a:r>
              <a:rPr lang="en-US" sz="1600">
                <a:solidFill>
                  <a:schemeClr val="tx2"/>
                </a:solidFill>
                <a:latin typeface="Arial"/>
                <a:cs typeface="Arial"/>
              </a:rPr>
              <a:t>Specific preparations undertaken</a:t>
            </a:r>
            <a:endParaRPr lang="en-US" sz="1600">
              <a:solidFill>
                <a:schemeClr val="tx2"/>
              </a:solidFill>
            </a:endParaRPr>
          </a:p>
          <a:p>
            <a:r>
              <a:rPr lang="en-US" sz="1600">
                <a:solidFill>
                  <a:schemeClr val="tx2"/>
                </a:solidFill>
                <a:latin typeface="Arial"/>
                <a:cs typeface="Arial"/>
              </a:rPr>
              <a:t>Training and education of employees</a:t>
            </a:r>
            <a:endParaRPr lang="en-US" sz="1600">
              <a:solidFill>
                <a:schemeClr val="tx2"/>
              </a:solidFill>
            </a:endParaRPr>
          </a:p>
          <a:p>
            <a:r>
              <a:rPr lang="en-US" sz="1600">
                <a:solidFill>
                  <a:schemeClr val="tx2"/>
                </a:solidFill>
                <a:latin typeface="Arial"/>
                <a:cs typeface="Arial"/>
              </a:rPr>
              <a:t>Travel policies</a:t>
            </a:r>
            <a:endParaRPr lang="en-US" sz="1600">
              <a:solidFill>
                <a:schemeClr val="tx2"/>
              </a:solidFill>
            </a:endParaRPr>
          </a:p>
          <a:p>
            <a:endParaRPr lang="en-US"/>
          </a:p>
        </p:txBody>
      </p:sp>
      <p:sp>
        <p:nvSpPr>
          <p:cNvPr id="6" name="TextBox 5">
            <a:extLst>
              <a:ext uri="{FF2B5EF4-FFF2-40B4-BE49-F238E27FC236}">
                <a16:creationId xmlns:a16="http://schemas.microsoft.com/office/drawing/2014/main" id="{75555A86-D05A-4E82-965C-C4FA926C186B}"/>
              </a:ext>
            </a:extLst>
          </p:cNvPr>
          <p:cNvSpPr txBox="1"/>
          <p:nvPr/>
        </p:nvSpPr>
        <p:spPr>
          <a:xfrm>
            <a:off x="1748118" y="5504329"/>
            <a:ext cx="8785411"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i="1">
                <a:solidFill>
                  <a:srgbClr val="757070"/>
                </a:solidFill>
                <a:latin typeface="Arial"/>
                <a:cs typeface="Arial"/>
              </a:rPr>
              <a:t>*NOTE: This list may not be all inclusive. Please consult your legal advisor for more information.</a:t>
            </a:r>
          </a:p>
        </p:txBody>
      </p:sp>
      <p:sp>
        <p:nvSpPr>
          <p:cNvPr id="7" name="TextBox 6">
            <a:extLst>
              <a:ext uri="{FF2B5EF4-FFF2-40B4-BE49-F238E27FC236}">
                <a16:creationId xmlns:a16="http://schemas.microsoft.com/office/drawing/2014/main" id="{1A66C43D-518F-4DF2-8BC7-9DA0BABE45C4}"/>
              </a:ext>
            </a:extLst>
          </p:cNvPr>
          <p:cNvSpPr txBox="1"/>
          <p:nvPr/>
        </p:nvSpPr>
        <p:spPr>
          <a:xfrm>
            <a:off x="1703294" y="5818094"/>
            <a:ext cx="8785411"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i="1">
                <a:solidFill>
                  <a:srgbClr val="757070"/>
                </a:solidFill>
                <a:latin typeface="Arial"/>
                <a:cs typeface="Arial"/>
              </a:rPr>
              <a:t>Slide compiled by Karen Monsen, Partner, Caldwell East &amp; Finlayson PLLC 2021</a:t>
            </a:r>
            <a:endParaRPr lang="en-US" sz="1200">
              <a:solidFill>
                <a:srgbClr val="757070"/>
              </a:solidFill>
            </a:endParaRPr>
          </a:p>
        </p:txBody>
      </p:sp>
    </p:spTree>
    <p:extLst>
      <p:ext uri="{BB962C8B-B14F-4D97-AF65-F5344CB8AC3E}">
        <p14:creationId xmlns:p14="http://schemas.microsoft.com/office/powerpoint/2010/main" val="2551443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B709BC5-3963-46F1-BE5F-2D0C442345AB}"/>
              </a:ext>
            </a:extLst>
          </p:cNvPr>
          <p:cNvSpPr txBox="1">
            <a:spLocks/>
          </p:cNvSpPr>
          <p:nvPr/>
        </p:nvSpPr>
        <p:spPr>
          <a:xfrm>
            <a:off x="6230731" y="751113"/>
            <a:ext cx="5449824" cy="4626864"/>
          </a:xfrm>
          <a:prstGeom prst="rect">
            <a:avLst/>
          </a:prstGeom>
          <a:solidFill>
            <a:srgbClr val="FFFFFF">
              <a:lumMod val="95000"/>
            </a:srgbClr>
          </a:solidFill>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accent1"/>
                </a:solidFill>
                <a:latin typeface="Arial" panose="020B0604020202020204" pitchFamily="34" charset="0"/>
                <a:ea typeface="Open Sans" panose="020B0606030504020204" pitchFamily="34" charset="0"/>
                <a:cs typeface="Arial" panose="020B0604020202020204" pitchFamily="34" charset="0"/>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a:p>
            <a:pPr marL="0" marR="0" lvl="0" indent="0"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a:ln>
                  <a:noFill/>
                </a:ln>
                <a:solidFill>
                  <a:schemeClr val="accent2"/>
                </a:solidFill>
                <a:effectLst/>
                <a:uLnTx/>
                <a:uFillTx/>
                <a:latin typeface="Arial" panose="020B0604020202020204" pitchFamily="34" charset="0"/>
                <a:ea typeface="Open Sans" panose="020B0606030504020204" pitchFamily="34" charset="0"/>
                <a:cs typeface="Arial" panose="020B0604020202020204" pitchFamily="34" charset="0"/>
              </a:rPr>
              <a:t>Defining Record Retention Control Model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77A36EA-CC54-45C7-83CF-8B484DE58F44}"/>
              </a:ext>
            </a:extLst>
          </p:cNvPr>
          <p:cNvSpPr txBox="1"/>
          <p:nvPr/>
        </p:nvSpPr>
        <p:spPr>
          <a:xfrm>
            <a:off x="6307123" y="2439725"/>
            <a:ext cx="4827601" cy="3099310"/>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400" i="1">
                <a:solidFill>
                  <a:schemeClr val="tx2"/>
                </a:solidFill>
                <a:latin typeface="Arial"/>
                <a:cs typeface="Arial"/>
              </a:rPr>
              <a:t>Privacy and Data Protection Risk</a:t>
            </a:r>
          </a:p>
          <a:p>
            <a:pPr marL="0" marR="0" lvl="0" indent="0" algn="l" defTabSz="914400" rtl="0" eaLnBrk="1" fontAlgn="auto" latinLnBrk="0" hangingPunct="1">
              <a:lnSpc>
                <a:spcPct val="90000"/>
              </a:lnSpc>
              <a:spcBef>
                <a:spcPct val="0"/>
              </a:spcBef>
              <a:spcAft>
                <a:spcPts val="0"/>
              </a:spcAft>
              <a:buClrTx/>
              <a:buSzTx/>
              <a:buFontTx/>
              <a:buNone/>
              <a:tabLst/>
              <a:defRPr/>
            </a:pPr>
            <a:endParaRPr lang="en-US" sz="2400" b="1">
              <a:solidFill>
                <a:schemeClr val="tx2"/>
              </a:solidFill>
              <a:latin typeface="Arial" panose="020B0604020202020204" pitchFamily="34" charset="0"/>
              <a:cs typeface="Arial" panose="020B0604020202020204" pitchFamily="34" charset="0"/>
            </a:endParaRP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lang="en-US" sz="2000">
                <a:solidFill>
                  <a:schemeClr val="tx2"/>
                </a:solidFill>
                <a:latin typeface="Arial"/>
                <a:cs typeface="Arial"/>
              </a:rPr>
              <a:t>Biometric</a:t>
            </a: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kumimoji="0"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rPr>
              <a:t>Health </a:t>
            </a:r>
            <a:r>
              <a:rPr lang="en-US" sz="2000">
                <a:solidFill>
                  <a:schemeClr val="tx2"/>
                </a:solidFill>
                <a:latin typeface="Arial"/>
                <a:ea typeface="Open Sans" panose="020B0606030504020204" pitchFamily="34" charset="0"/>
                <a:cs typeface="Arial"/>
              </a:rPr>
              <a:t>info</a:t>
            </a: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kumimoji="0"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rPr>
              <a:t>Personal </a:t>
            </a:r>
            <a:r>
              <a:rPr lang="en-US" sz="2000">
                <a:solidFill>
                  <a:schemeClr val="tx2"/>
                </a:solidFill>
                <a:latin typeface="Arial"/>
                <a:ea typeface="Open Sans" panose="020B0606030504020204" pitchFamily="34" charset="0"/>
                <a:cs typeface="Arial"/>
              </a:rPr>
              <a:t>financial info</a:t>
            </a: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kumimoji="0"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rPr>
              <a:t>Data of children</a:t>
            </a:r>
            <a:endParaRPr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endParaRP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lang="en-US" sz="2000">
                <a:solidFill>
                  <a:schemeClr val="tx2"/>
                </a:solidFill>
                <a:latin typeface="Arial"/>
                <a:ea typeface="Open Sans" panose="020B0606030504020204" pitchFamily="34" charset="0"/>
                <a:cs typeface="Arial"/>
              </a:rPr>
              <a:t>Personal info</a:t>
            </a: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kumimoji="0"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rPr>
              <a:t>Not sensitive</a:t>
            </a:r>
            <a:endParaRPr lang="en-US" i="0" u="none" strike="noStrike" kern="1200" cap="none" spc="0" normalizeH="0" baseline="0" noProof="0">
              <a:ln>
                <a:noFill/>
              </a:ln>
              <a:solidFill>
                <a:schemeClr val="tx2"/>
              </a:solidFill>
              <a:effectLst/>
              <a:uLnTx/>
              <a:uFillTx/>
              <a:latin typeface="Arial"/>
              <a:ea typeface="Open Sans" panose="020B0606030504020204" pitchFamily="34" charset="0"/>
              <a:cs typeface="Arial"/>
            </a:endParaRPr>
          </a:p>
          <a:p>
            <a:endParaRPr lang="en-US" sz="1600"/>
          </a:p>
        </p:txBody>
      </p:sp>
      <p:pic>
        <p:nvPicPr>
          <p:cNvPr id="5" name="Picture 2" descr="Timeline&#10;&#10;Description automatically generated">
            <a:extLst>
              <a:ext uri="{FF2B5EF4-FFF2-40B4-BE49-F238E27FC236}">
                <a16:creationId xmlns:a16="http://schemas.microsoft.com/office/drawing/2014/main" id="{C1935C30-2E99-415A-AF26-2BF45AC0C20F}"/>
              </a:ext>
            </a:extLst>
          </p:cNvPr>
          <p:cNvPicPr>
            <a:picLocks noChangeAspect="1"/>
          </p:cNvPicPr>
          <p:nvPr/>
        </p:nvPicPr>
        <p:blipFill>
          <a:blip r:embed="rId3"/>
          <a:stretch>
            <a:fillRect/>
          </a:stretch>
        </p:blipFill>
        <p:spPr>
          <a:xfrm>
            <a:off x="690402" y="139700"/>
            <a:ext cx="5011898" cy="6721435"/>
          </a:xfrm>
          <a:prstGeom prst="rect">
            <a:avLst/>
          </a:prstGeom>
        </p:spPr>
      </p:pic>
    </p:spTree>
    <p:extLst>
      <p:ext uri="{BB962C8B-B14F-4D97-AF65-F5344CB8AC3E}">
        <p14:creationId xmlns:p14="http://schemas.microsoft.com/office/powerpoint/2010/main" val="28274555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B709BC5-3963-46F1-BE5F-2D0C442345AB}"/>
              </a:ext>
            </a:extLst>
          </p:cNvPr>
          <p:cNvSpPr txBox="1">
            <a:spLocks/>
          </p:cNvSpPr>
          <p:nvPr/>
        </p:nvSpPr>
        <p:spPr>
          <a:xfrm>
            <a:off x="6230731" y="751113"/>
            <a:ext cx="5449824" cy="4626864"/>
          </a:xfrm>
          <a:prstGeom prst="rect">
            <a:avLst/>
          </a:prstGeom>
          <a:solidFill>
            <a:srgbClr val="FFFFFF">
              <a:lumMod val="95000"/>
            </a:srgbClr>
          </a:solidFill>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accent1"/>
                </a:solidFill>
                <a:latin typeface="Arial" panose="020B0604020202020204" pitchFamily="34" charset="0"/>
                <a:ea typeface="Open Sans" panose="020B0606030504020204" pitchFamily="34" charset="0"/>
                <a:cs typeface="Arial" panose="020B0604020202020204" pitchFamily="34" charset="0"/>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a:p>
            <a:pPr marL="0" marR="0" lvl="0" indent="0"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a:ln>
                  <a:noFill/>
                </a:ln>
                <a:solidFill>
                  <a:schemeClr val="accent2"/>
                </a:solidFill>
                <a:effectLst/>
                <a:uLnTx/>
                <a:uFillTx/>
                <a:latin typeface="Arial" panose="020B0604020202020204" pitchFamily="34" charset="0"/>
                <a:ea typeface="Open Sans" panose="020B0606030504020204" pitchFamily="34" charset="0"/>
                <a:cs typeface="Arial" panose="020B0604020202020204" pitchFamily="34" charset="0"/>
              </a:rPr>
              <a:t>Defining Record Retention Control Model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77A36EA-CC54-45C7-83CF-8B484DE58F44}"/>
              </a:ext>
            </a:extLst>
          </p:cNvPr>
          <p:cNvSpPr txBox="1"/>
          <p:nvPr/>
        </p:nvSpPr>
        <p:spPr>
          <a:xfrm>
            <a:off x="6307123" y="2439725"/>
            <a:ext cx="4827601" cy="2696123"/>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400" i="1">
                <a:solidFill>
                  <a:schemeClr val="tx2"/>
                </a:solidFill>
                <a:latin typeface="Arial"/>
                <a:cs typeface="Arial"/>
              </a:rPr>
              <a:t>Legal Liability Risk</a:t>
            </a:r>
          </a:p>
          <a:p>
            <a:pPr marL="0" marR="0" lvl="0" indent="0" algn="l" defTabSz="914400" rtl="0" eaLnBrk="1" fontAlgn="auto" latinLnBrk="0" hangingPunct="1">
              <a:lnSpc>
                <a:spcPct val="90000"/>
              </a:lnSpc>
              <a:spcBef>
                <a:spcPct val="0"/>
              </a:spcBef>
              <a:spcAft>
                <a:spcPts val="0"/>
              </a:spcAft>
              <a:buClrTx/>
              <a:buSzTx/>
              <a:buFontTx/>
              <a:buNone/>
              <a:tabLst/>
              <a:defRPr/>
            </a:pPr>
            <a:endParaRPr lang="en-US" sz="2400" b="1">
              <a:solidFill>
                <a:schemeClr val="tx2"/>
              </a:solidFill>
              <a:latin typeface="Arial" panose="020B0604020202020204" pitchFamily="34" charset="0"/>
              <a:cs typeface="Arial" panose="020B0604020202020204" pitchFamily="34" charset="0"/>
            </a:endParaRP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lang="en-US" sz="2000">
                <a:solidFill>
                  <a:schemeClr val="tx2"/>
                </a:solidFill>
                <a:latin typeface="Arial"/>
                <a:cs typeface="Arial"/>
              </a:rPr>
              <a:t>Employment lawsuits</a:t>
            </a: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kumimoji="0"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rPr>
              <a:t>General liability claims</a:t>
            </a:r>
            <a:endParaRPr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endParaRP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lang="en-US" sz="2000">
                <a:solidFill>
                  <a:schemeClr val="tx2"/>
                </a:solidFill>
                <a:latin typeface="Arial"/>
                <a:ea typeface="Open Sans" panose="020B0606030504020204" pitchFamily="34" charset="0"/>
                <a:cs typeface="Arial"/>
              </a:rPr>
              <a:t>Privacy actions</a:t>
            </a: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kumimoji="0"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rPr>
              <a:t>Statutes of limitations</a:t>
            </a:r>
            <a:r>
              <a:rPr lang="en-US" sz="2000">
                <a:solidFill>
                  <a:schemeClr val="tx2"/>
                </a:solidFill>
                <a:latin typeface="Arial"/>
                <a:ea typeface="Open Sans" panose="020B0606030504020204" pitchFamily="34" charset="0"/>
                <a:cs typeface="Arial"/>
              </a:rPr>
              <a:t> (contracts, torts)</a:t>
            </a:r>
            <a:endParaRPr lang="en-US" i="0" u="none" strike="noStrike" kern="1200" cap="none" spc="0" normalizeH="0" baseline="0" noProof="0">
              <a:ln>
                <a:noFill/>
              </a:ln>
              <a:solidFill>
                <a:schemeClr val="tx2"/>
              </a:solidFill>
              <a:effectLst/>
              <a:uLnTx/>
              <a:uFillTx/>
              <a:latin typeface="Arial"/>
              <a:ea typeface="Open Sans" panose="020B0606030504020204" pitchFamily="34" charset="0"/>
              <a:cs typeface="Arial"/>
            </a:endParaRPr>
          </a:p>
          <a:p>
            <a:endParaRPr lang="en-US" sz="1600"/>
          </a:p>
        </p:txBody>
      </p:sp>
      <p:pic>
        <p:nvPicPr>
          <p:cNvPr id="5" name="Picture 2" descr="Timeline&#10;&#10;Description automatically generated">
            <a:extLst>
              <a:ext uri="{FF2B5EF4-FFF2-40B4-BE49-F238E27FC236}">
                <a16:creationId xmlns:a16="http://schemas.microsoft.com/office/drawing/2014/main" id="{74E24568-508F-48E2-BD8E-338EC8810441}"/>
              </a:ext>
            </a:extLst>
          </p:cNvPr>
          <p:cNvPicPr>
            <a:picLocks noChangeAspect="1"/>
          </p:cNvPicPr>
          <p:nvPr/>
        </p:nvPicPr>
        <p:blipFill>
          <a:blip r:embed="rId3"/>
          <a:stretch>
            <a:fillRect/>
          </a:stretch>
        </p:blipFill>
        <p:spPr>
          <a:xfrm>
            <a:off x="690402" y="139700"/>
            <a:ext cx="5011898" cy="6721435"/>
          </a:xfrm>
          <a:prstGeom prst="rect">
            <a:avLst/>
          </a:prstGeom>
        </p:spPr>
      </p:pic>
    </p:spTree>
    <p:extLst>
      <p:ext uri="{BB962C8B-B14F-4D97-AF65-F5344CB8AC3E}">
        <p14:creationId xmlns:p14="http://schemas.microsoft.com/office/powerpoint/2010/main" val="1873775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B709BC5-3963-46F1-BE5F-2D0C442345AB}"/>
              </a:ext>
            </a:extLst>
          </p:cNvPr>
          <p:cNvSpPr txBox="1">
            <a:spLocks/>
          </p:cNvSpPr>
          <p:nvPr/>
        </p:nvSpPr>
        <p:spPr>
          <a:xfrm>
            <a:off x="6230731" y="751113"/>
            <a:ext cx="5449824" cy="4626864"/>
          </a:xfrm>
          <a:prstGeom prst="rect">
            <a:avLst/>
          </a:prstGeom>
          <a:solidFill>
            <a:srgbClr val="FFFFFF">
              <a:lumMod val="95000"/>
            </a:srgbClr>
          </a:solidFill>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accent1"/>
                </a:solidFill>
                <a:latin typeface="Arial" panose="020B0604020202020204" pitchFamily="34" charset="0"/>
                <a:ea typeface="Open Sans" panose="020B0606030504020204" pitchFamily="34" charset="0"/>
                <a:cs typeface="Arial" panose="020B0604020202020204" pitchFamily="34" charset="0"/>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a:p>
            <a:pPr marL="0" marR="0" lvl="0" indent="0"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a:ln>
                  <a:noFill/>
                </a:ln>
                <a:solidFill>
                  <a:schemeClr val="accent2"/>
                </a:solidFill>
                <a:effectLst/>
                <a:uLnTx/>
                <a:uFillTx/>
                <a:latin typeface="Arial" panose="020B0604020202020204" pitchFamily="34" charset="0"/>
                <a:ea typeface="Open Sans" panose="020B0606030504020204" pitchFamily="34" charset="0"/>
                <a:cs typeface="Arial" panose="020B0604020202020204" pitchFamily="34" charset="0"/>
              </a:rPr>
              <a:t>Defining Record Retention Control Model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77A36EA-CC54-45C7-83CF-8B484DE58F44}"/>
              </a:ext>
            </a:extLst>
          </p:cNvPr>
          <p:cNvSpPr txBox="1"/>
          <p:nvPr/>
        </p:nvSpPr>
        <p:spPr>
          <a:xfrm>
            <a:off x="6307123" y="2439725"/>
            <a:ext cx="4827601" cy="206518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400" i="1">
                <a:solidFill>
                  <a:schemeClr val="tx2"/>
                </a:solidFill>
                <a:latin typeface="Arial"/>
                <a:cs typeface="Arial"/>
              </a:rPr>
              <a:t>Volume of Records</a:t>
            </a:r>
          </a:p>
          <a:p>
            <a:pPr marL="0" marR="0" lvl="0" indent="0" algn="l" defTabSz="914400" rtl="0" eaLnBrk="1" fontAlgn="auto" latinLnBrk="0" hangingPunct="1">
              <a:lnSpc>
                <a:spcPct val="90000"/>
              </a:lnSpc>
              <a:spcBef>
                <a:spcPct val="0"/>
              </a:spcBef>
              <a:spcAft>
                <a:spcPts val="0"/>
              </a:spcAft>
              <a:buClrTx/>
              <a:buSzTx/>
              <a:buFontTx/>
              <a:buNone/>
              <a:tabLst/>
              <a:defRPr/>
            </a:pPr>
            <a:endParaRPr lang="en-US" sz="2400" b="1">
              <a:solidFill>
                <a:schemeClr val="tx2"/>
              </a:solidFill>
              <a:latin typeface="Arial" panose="020B0604020202020204" pitchFamily="34" charset="0"/>
              <a:cs typeface="Arial" panose="020B0604020202020204" pitchFamily="34" charset="0"/>
            </a:endParaRP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lang="en-US" sz="2000">
                <a:solidFill>
                  <a:schemeClr val="tx2"/>
                </a:solidFill>
                <a:latin typeface="Arial"/>
                <a:cs typeface="Arial"/>
              </a:rPr>
              <a:t>50 or less/week</a:t>
            </a: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kumimoji="0"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rPr>
              <a:t>51-499/week</a:t>
            </a:r>
            <a:endParaRPr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endParaRP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lang="en-US" sz="2000">
                <a:solidFill>
                  <a:schemeClr val="tx2"/>
                </a:solidFill>
                <a:latin typeface="Arial"/>
                <a:ea typeface="Open Sans" panose="020B0606030504020204" pitchFamily="34" charset="0"/>
                <a:cs typeface="Arial"/>
              </a:rPr>
              <a:t>500 or more/week</a:t>
            </a:r>
            <a:endParaRPr lang="en-US" i="0" u="none" strike="noStrike" kern="1200" cap="none" spc="0" normalizeH="0" baseline="0" noProof="0">
              <a:ln>
                <a:noFill/>
              </a:ln>
              <a:solidFill>
                <a:schemeClr val="tx2"/>
              </a:solidFill>
              <a:effectLst/>
              <a:uLnTx/>
              <a:uFillTx/>
              <a:latin typeface="Arial"/>
              <a:ea typeface="Open Sans" panose="020B0606030504020204" pitchFamily="34" charset="0"/>
              <a:cs typeface="Arial"/>
            </a:endParaRPr>
          </a:p>
          <a:p>
            <a:endParaRPr lang="en-US" sz="1600"/>
          </a:p>
        </p:txBody>
      </p:sp>
      <p:pic>
        <p:nvPicPr>
          <p:cNvPr id="5" name="Picture 2" descr="Timeline&#10;&#10;Description automatically generated">
            <a:extLst>
              <a:ext uri="{FF2B5EF4-FFF2-40B4-BE49-F238E27FC236}">
                <a16:creationId xmlns:a16="http://schemas.microsoft.com/office/drawing/2014/main" id="{489CA0F5-8826-4020-985A-44CA7EE1B64A}"/>
              </a:ext>
            </a:extLst>
          </p:cNvPr>
          <p:cNvPicPr>
            <a:picLocks noChangeAspect="1"/>
          </p:cNvPicPr>
          <p:nvPr/>
        </p:nvPicPr>
        <p:blipFill>
          <a:blip r:embed="rId3"/>
          <a:stretch>
            <a:fillRect/>
          </a:stretch>
        </p:blipFill>
        <p:spPr>
          <a:xfrm>
            <a:off x="690402" y="139700"/>
            <a:ext cx="5011898" cy="6721435"/>
          </a:xfrm>
          <a:prstGeom prst="rect">
            <a:avLst/>
          </a:prstGeom>
        </p:spPr>
      </p:pic>
    </p:spTree>
    <p:extLst>
      <p:ext uri="{BB962C8B-B14F-4D97-AF65-F5344CB8AC3E}">
        <p14:creationId xmlns:p14="http://schemas.microsoft.com/office/powerpoint/2010/main" val="2413952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B709BC5-3963-46F1-BE5F-2D0C442345AB}"/>
              </a:ext>
            </a:extLst>
          </p:cNvPr>
          <p:cNvSpPr txBox="1">
            <a:spLocks/>
          </p:cNvSpPr>
          <p:nvPr/>
        </p:nvSpPr>
        <p:spPr>
          <a:xfrm>
            <a:off x="6230731" y="751113"/>
            <a:ext cx="5449824" cy="4626864"/>
          </a:xfrm>
          <a:prstGeom prst="rect">
            <a:avLst/>
          </a:prstGeom>
          <a:solidFill>
            <a:srgbClr val="FFFFFF">
              <a:lumMod val="95000"/>
            </a:srgbClr>
          </a:solidFill>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accent1"/>
                </a:solidFill>
                <a:latin typeface="Arial" panose="020B0604020202020204" pitchFamily="34" charset="0"/>
                <a:ea typeface="Open Sans" panose="020B0606030504020204" pitchFamily="34" charset="0"/>
                <a:cs typeface="Arial" panose="020B0604020202020204" pitchFamily="34" charset="0"/>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a:p>
            <a:pPr marL="0" marR="0" lvl="0" indent="0"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a:ln>
                  <a:noFill/>
                </a:ln>
                <a:solidFill>
                  <a:schemeClr val="accent2"/>
                </a:solidFill>
                <a:effectLst/>
                <a:uLnTx/>
                <a:uFillTx/>
                <a:latin typeface="Arial" panose="020B0604020202020204" pitchFamily="34" charset="0"/>
                <a:ea typeface="Open Sans" panose="020B0606030504020204" pitchFamily="34" charset="0"/>
                <a:cs typeface="Arial" panose="020B0604020202020204" pitchFamily="34" charset="0"/>
              </a:rPr>
              <a:t>Defining Record Retention Control Model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77A36EA-CC54-45C7-83CF-8B484DE58F44}"/>
              </a:ext>
            </a:extLst>
          </p:cNvPr>
          <p:cNvSpPr txBox="1"/>
          <p:nvPr/>
        </p:nvSpPr>
        <p:spPr>
          <a:xfrm>
            <a:off x="6307123" y="2439725"/>
            <a:ext cx="4827601" cy="2265236"/>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400" i="1">
                <a:solidFill>
                  <a:schemeClr val="tx2"/>
                </a:solidFill>
                <a:latin typeface="Arial"/>
                <a:cs typeface="Arial"/>
              </a:rPr>
              <a:t>Business Value</a:t>
            </a:r>
          </a:p>
          <a:p>
            <a:pPr marL="0" marR="0" lvl="0" indent="0" algn="l" defTabSz="914400" rtl="0" eaLnBrk="1" fontAlgn="auto" latinLnBrk="0" hangingPunct="1">
              <a:lnSpc>
                <a:spcPct val="90000"/>
              </a:lnSpc>
              <a:spcBef>
                <a:spcPct val="0"/>
              </a:spcBef>
              <a:spcAft>
                <a:spcPts val="0"/>
              </a:spcAft>
              <a:buClrTx/>
              <a:buSzTx/>
              <a:buFontTx/>
              <a:buNone/>
              <a:tabLst/>
              <a:defRPr/>
            </a:pPr>
            <a:endParaRPr lang="en-US" sz="2400" b="1">
              <a:solidFill>
                <a:schemeClr val="tx2"/>
              </a:solidFill>
              <a:latin typeface="Arial" panose="020B0604020202020204" pitchFamily="34" charset="0"/>
              <a:cs typeface="Arial" panose="020B0604020202020204" pitchFamily="34" charset="0"/>
            </a:endParaRP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lang="en-US" sz="2000">
                <a:solidFill>
                  <a:schemeClr val="tx2"/>
                </a:solidFill>
                <a:latin typeface="Arial"/>
                <a:cs typeface="Arial"/>
              </a:rPr>
              <a:t>Retention beyond the legal retention requirement is required</a:t>
            </a: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kumimoji="0"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rPr>
              <a:t>Lacking legal requirements, base retention on Business Value</a:t>
            </a:r>
            <a:endParaRPr lang="en-US" i="0" u="none" strike="noStrike" kern="1200" cap="none" spc="0" normalizeH="0" baseline="0" noProof="0">
              <a:ln>
                <a:noFill/>
              </a:ln>
              <a:solidFill>
                <a:schemeClr val="tx2"/>
              </a:solidFill>
              <a:effectLst/>
              <a:uLnTx/>
              <a:uFillTx/>
              <a:latin typeface="Arial"/>
              <a:ea typeface="Open Sans" panose="020B0606030504020204" pitchFamily="34" charset="0"/>
              <a:cs typeface="Arial"/>
            </a:endParaRPr>
          </a:p>
          <a:p>
            <a:endParaRPr lang="en-US" sz="1600"/>
          </a:p>
        </p:txBody>
      </p:sp>
      <p:pic>
        <p:nvPicPr>
          <p:cNvPr id="5" name="Picture 2" descr="Timeline&#10;&#10;Description automatically generated">
            <a:extLst>
              <a:ext uri="{FF2B5EF4-FFF2-40B4-BE49-F238E27FC236}">
                <a16:creationId xmlns:a16="http://schemas.microsoft.com/office/drawing/2014/main" id="{BFF0F857-ABD3-4437-9A1E-E23B8685EEE8}"/>
              </a:ext>
            </a:extLst>
          </p:cNvPr>
          <p:cNvPicPr>
            <a:picLocks noChangeAspect="1"/>
          </p:cNvPicPr>
          <p:nvPr/>
        </p:nvPicPr>
        <p:blipFill>
          <a:blip r:embed="rId3"/>
          <a:stretch>
            <a:fillRect/>
          </a:stretch>
        </p:blipFill>
        <p:spPr>
          <a:xfrm>
            <a:off x="690402" y="139700"/>
            <a:ext cx="5011898" cy="6721435"/>
          </a:xfrm>
          <a:prstGeom prst="rect">
            <a:avLst/>
          </a:prstGeom>
        </p:spPr>
      </p:pic>
    </p:spTree>
    <p:extLst>
      <p:ext uri="{BB962C8B-B14F-4D97-AF65-F5344CB8AC3E}">
        <p14:creationId xmlns:p14="http://schemas.microsoft.com/office/powerpoint/2010/main" val="27001430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B709BC5-3963-46F1-BE5F-2D0C442345AB}"/>
              </a:ext>
            </a:extLst>
          </p:cNvPr>
          <p:cNvSpPr txBox="1">
            <a:spLocks/>
          </p:cNvSpPr>
          <p:nvPr/>
        </p:nvSpPr>
        <p:spPr>
          <a:xfrm>
            <a:off x="6230731" y="751113"/>
            <a:ext cx="5449824" cy="4626864"/>
          </a:xfrm>
          <a:prstGeom prst="rect">
            <a:avLst/>
          </a:prstGeom>
          <a:solidFill>
            <a:srgbClr val="FFFFFF">
              <a:lumMod val="95000"/>
            </a:srgbClr>
          </a:solidFill>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accent1"/>
                </a:solidFill>
                <a:latin typeface="Arial" panose="020B0604020202020204" pitchFamily="34" charset="0"/>
                <a:ea typeface="Open Sans" panose="020B0606030504020204" pitchFamily="34" charset="0"/>
                <a:cs typeface="Arial" panose="020B0604020202020204" pitchFamily="34" charset="0"/>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chemeClr val="accent2"/>
              </a:solidFill>
              <a:effectLst/>
              <a:uLnTx/>
              <a:uFillTx/>
              <a:latin typeface="Arial" panose="020B0604020202020204" pitchFamily="34" charset="0"/>
              <a:ea typeface="Open Sans" panose="020B0606030504020204" pitchFamily="34" charset="0"/>
              <a:cs typeface="Arial" panose="020B0604020202020204" pitchFamily="34" charset="0"/>
            </a:endParaRPr>
          </a:p>
          <a:p>
            <a:pPr marL="0" marR="0" lvl="0" indent="0"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a:ln>
                  <a:noFill/>
                </a:ln>
                <a:solidFill>
                  <a:schemeClr val="accent2"/>
                </a:solidFill>
                <a:effectLst/>
                <a:uLnTx/>
                <a:uFillTx/>
                <a:latin typeface="Arial" panose="020B0604020202020204" pitchFamily="34" charset="0"/>
                <a:ea typeface="Open Sans" panose="020B0606030504020204" pitchFamily="34" charset="0"/>
                <a:cs typeface="Arial" panose="020B0604020202020204" pitchFamily="34" charset="0"/>
              </a:rPr>
              <a:t>Defining Record Retention Control Model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77A36EA-CC54-45C7-83CF-8B484DE58F44}"/>
              </a:ext>
            </a:extLst>
          </p:cNvPr>
          <p:cNvSpPr txBox="1"/>
          <p:nvPr/>
        </p:nvSpPr>
        <p:spPr>
          <a:xfrm>
            <a:off x="6307123" y="2439725"/>
            <a:ext cx="4827601" cy="241912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400" i="1">
                <a:solidFill>
                  <a:schemeClr val="tx2"/>
                </a:solidFill>
                <a:latin typeface="Arial"/>
                <a:cs typeface="Arial"/>
              </a:rPr>
              <a:t>Risk Mitigation</a:t>
            </a:r>
          </a:p>
          <a:p>
            <a:pPr marL="0" marR="0" lvl="0" indent="0" algn="l" defTabSz="914400" rtl="0" eaLnBrk="1" fontAlgn="auto" latinLnBrk="0" hangingPunct="1">
              <a:lnSpc>
                <a:spcPct val="90000"/>
              </a:lnSpc>
              <a:spcBef>
                <a:spcPct val="0"/>
              </a:spcBef>
              <a:spcAft>
                <a:spcPts val="0"/>
              </a:spcAft>
              <a:buClrTx/>
              <a:buSzTx/>
              <a:buFontTx/>
              <a:buNone/>
              <a:tabLst/>
              <a:defRPr/>
            </a:pPr>
            <a:endParaRPr lang="en-US" sz="2400" b="1">
              <a:solidFill>
                <a:schemeClr val="tx2"/>
              </a:solidFill>
              <a:latin typeface="Arial" panose="020B0604020202020204" pitchFamily="34" charset="0"/>
              <a:cs typeface="Arial" panose="020B0604020202020204" pitchFamily="34" charset="0"/>
            </a:endParaRP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lang="en-US" sz="2000">
                <a:solidFill>
                  <a:schemeClr val="tx2"/>
                </a:solidFill>
                <a:latin typeface="Arial"/>
                <a:cs typeface="Arial"/>
              </a:rPr>
              <a:t>Identify risks</a:t>
            </a: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kumimoji="0"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rPr>
              <a:t>Plan and procedure</a:t>
            </a:r>
            <a:endParaRPr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endParaRP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lang="en-US" sz="2000">
                <a:solidFill>
                  <a:schemeClr val="tx2"/>
                </a:solidFill>
                <a:latin typeface="Arial"/>
                <a:ea typeface="Open Sans" panose="020B0606030504020204" pitchFamily="34" charset="0"/>
                <a:cs typeface="Arial"/>
              </a:rPr>
              <a:t>Control record</a:t>
            </a: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kumimoji="0"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rPr>
              <a:t>Feedback loop</a:t>
            </a:r>
            <a:endParaRPr lang="en-US" i="0" u="none" strike="noStrike" kern="1200" cap="none" spc="0" normalizeH="0" baseline="0" noProof="0">
              <a:ln>
                <a:noFill/>
              </a:ln>
              <a:solidFill>
                <a:schemeClr val="tx2"/>
              </a:solidFill>
              <a:effectLst/>
              <a:uLnTx/>
              <a:uFillTx/>
              <a:latin typeface="Arial"/>
              <a:ea typeface="Open Sans" panose="020B0606030504020204" pitchFamily="34" charset="0"/>
              <a:cs typeface="Arial"/>
            </a:endParaRPr>
          </a:p>
          <a:p>
            <a:endParaRPr lang="en-US" sz="1600"/>
          </a:p>
        </p:txBody>
      </p:sp>
      <p:pic>
        <p:nvPicPr>
          <p:cNvPr id="5" name="Picture 2" descr="Timeline&#10;&#10;Description automatically generated">
            <a:extLst>
              <a:ext uri="{FF2B5EF4-FFF2-40B4-BE49-F238E27FC236}">
                <a16:creationId xmlns:a16="http://schemas.microsoft.com/office/drawing/2014/main" id="{A9D3EE48-CDDB-4A50-B0A8-1F0C7759CC63}"/>
              </a:ext>
            </a:extLst>
          </p:cNvPr>
          <p:cNvPicPr>
            <a:picLocks noChangeAspect="1"/>
          </p:cNvPicPr>
          <p:nvPr/>
        </p:nvPicPr>
        <p:blipFill>
          <a:blip r:embed="rId3"/>
          <a:stretch>
            <a:fillRect/>
          </a:stretch>
        </p:blipFill>
        <p:spPr>
          <a:xfrm>
            <a:off x="690402" y="139700"/>
            <a:ext cx="5011898" cy="6721435"/>
          </a:xfrm>
          <a:prstGeom prst="rect">
            <a:avLst/>
          </a:prstGeom>
        </p:spPr>
      </p:pic>
    </p:spTree>
    <p:extLst>
      <p:ext uri="{BB962C8B-B14F-4D97-AF65-F5344CB8AC3E}">
        <p14:creationId xmlns:p14="http://schemas.microsoft.com/office/powerpoint/2010/main" val="36888956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B709BC5-3963-46F1-BE5F-2D0C442345AB}"/>
              </a:ext>
            </a:extLst>
          </p:cNvPr>
          <p:cNvSpPr txBox="1">
            <a:spLocks/>
          </p:cNvSpPr>
          <p:nvPr/>
        </p:nvSpPr>
        <p:spPr>
          <a:xfrm>
            <a:off x="6230731" y="751113"/>
            <a:ext cx="5449824" cy="4626864"/>
          </a:xfrm>
          <a:prstGeom prst="rect">
            <a:avLst/>
          </a:prstGeom>
          <a:solidFill>
            <a:srgbClr val="FFFFFF">
              <a:lumMod val="95000"/>
            </a:srgbClr>
          </a:solidFill>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accent1"/>
                </a:solidFill>
                <a:latin typeface="Arial" panose="020B0604020202020204" pitchFamily="34" charset="0"/>
                <a:ea typeface="Open Sans" panose="020B0606030504020204" pitchFamily="34" charset="0"/>
                <a:cs typeface="Arial" panose="020B0604020202020204" pitchFamily="34" charset="0"/>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a:p>
            <a:pPr marL="0" marR="0" lvl="0" indent="0"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a:ln>
                  <a:noFill/>
                </a:ln>
                <a:solidFill>
                  <a:schemeClr val="accent2"/>
                </a:solidFill>
                <a:effectLst/>
                <a:uLnTx/>
                <a:uFillTx/>
                <a:latin typeface="Arial" panose="020B0604020202020204" pitchFamily="34" charset="0"/>
                <a:ea typeface="Open Sans" panose="020B0606030504020204" pitchFamily="34" charset="0"/>
                <a:cs typeface="Arial" panose="020B0604020202020204" pitchFamily="34" charset="0"/>
              </a:rPr>
              <a:t>Defining Record Retention Control Model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3200" b="0" i="0" u="none" strike="noStrike" kern="1200" cap="none" spc="0" normalizeH="0" baseline="0" noProof="0">
              <a:ln>
                <a:noFill/>
              </a:ln>
              <a:solidFill>
                <a:srgbClr val="026E81"/>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77A36EA-CC54-45C7-83CF-8B484DE58F44}"/>
              </a:ext>
            </a:extLst>
          </p:cNvPr>
          <p:cNvSpPr txBox="1"/>
          <p:nvPr/>
        </p:nvSpPr>
        <p:spPr>
          <a:xfrm>
            <a:off x="6307123" y="2439725"/>
            <a:ext cx="4827601" cy="1988237"/>
          </a:xfrm>
          <a:prstGeom prst="rect">
            <a:avLst/>
          </a:prstGeom>
          <a:noFill/>
        </p:spPr>
        <p:txBody>
          <a:bodyPr wrap="square" lIns="91440" tIns="45720" rIns="91440" bIns="45720" rtlCol="0" anchor="t">
            <a:spAutoFit/>
          </a:bodyPr>
          <a:lstStyle/>
          <a:p>
            <a:pPr>
              <a:lnSpc>
                <a:spcPct val="90000"/>
              </a:lnSpc>
              <a:spcBef>
                <a:spcPct val="0"/>
              </a:spcBef>
              <a:defRPr/>
            </a:pPr>
            <a:r>
              <a:rPr lang="en-US" sz="2400" i="1">
                <a:solidFill>
                  <a:schemeClr val="tx2"/>
                </a:solidFill>
                <a:latin typeface="Arial"/>
                <a:cs typeface="Arial"/>
              </a:rPr>
              <a:t>Data Analytics Value</a:t>
            </a:r>
          </a:p>
          <a:p>
            <a:pPr marL="0" marR="0" lvl="0" indent="0" algn="l" defTabSz="914400" rtl="0" eaLnBrk="1" fontAlgn="auto" latinLnBrk="0" hangingPunct="1">
              <a:lnSpc>
                <a:spcPct val="90000"/>
              </a:lnSpc>
              <a:spcBef>
                <a:spcPct val="0"/>
              </a:spcBef>
              <a:spcAft>
                <a:spcPts val="0"/>
              </a:spcAft>
              <a:buClrTx/>
              <a:buSzTx/>
              <a:buFontTx/>
              <a:buNone/>
              <a:tabLst/>
              <a:defRPr/>
            </a:pPr>
            <a:endParaRPr lang="en-US" sz="2400" b="1">
              <a:solidFill>
                <a:schemeClr val="tx2"/>
              </a:solidFill>
              <a:latin typeface="Arial" panose="020B0604020202020204" pitchFamily="34" charset="0"/>
              <a:cs typeface="Arial" panose="020B0604020202020204" pitchFamily="34" charset="0"/>
            </a:endParaRP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lang="en-US" sz="2000">
                <a:solidFill>
                  <a:schemeClr val="tx2"/>
                </a:solidFill>
                <a:latin typeface="Arial"/>
                <a:cs typeface="Arial"/>
              </a:rPr>
              <a:t>Enable business or economic trend analysis over time</a:t>
            </a:r>
          </a:p>
          <a:p>
            <a:pPr marL="342900" marR="0" lvl="0" indent="-342900" algn="l" defTabSz="914400" rtl="0" eaLnBrk="1" fontAlgn="auto" latinLnBrk="0" hangingPunct="1">
              <a:lnSpc>
                <a:spcPct val="90000"/>
              </a:lnSpc>
              <a:spcBef>
                <a:spcPct val="0"/>
              </a:spcBef>
              <a:spcAft>
                <a:spcPts val="600"/>
              </a:spcAft>
              <a:buClrTx/>
              <a:buSzTx/>
              <a:buFont typeface="Wingdings" panose="020B0604020202020204" pitchFamily="34" charset="0"/>
              <a:buChar char="q"/>
              <a:tabLst/>
              <a:defRPr/>
            </a:pPr>
            <a:r>
              <a:rPr kumimoji="0" lang="en-US" sz="2000" i="0" u="none" strike="noStrike" kern="1200" cap="none" spc="0" normalizeH="0" baseline="0" noProof="0">
                <a:ln>
                  <a:noFill/>
                </a:ln>
                <a:solidFill>
                  <a:schemeClr val="tx2"/>
                </a:solidFill>
                <a:effectLst/>
                <a:uLnTx/>
                <a:uFillTx/>
                <a:latin typeface="Arial"/>
                <a:ea typeface="Open Sans" panose="020B0606030504020204" pitchFamily="34" charset="0"/>
                <a:cs typeface="Arial"/>
              </a:rPr>
              <a:t>None</a:t>
            </a:r>
            <a:endParaRPr lang="en-US" i="0" u="none" strike="noStrike" kern="1200" cap="none" spc="0" normalizeH="0" baseline="0" noProof="0">
              <a:ln>
                <a:noFill/>
              </a:ln>
              <a:solidFill>
                <a:schemeClr val="tx2"/>
              </a:solidFill>
              <a:effectLst/>
              <a:uLnTx/>
              <a:uFillTx/>
              <a:latin typeface="Arial"/>
              <a:ea typeface="Open Sans" panose="020B0606030504020204" pitchFamily="34" charset="0"/>
              <a:cs typeface="Arial"/>
            </a:endParaRPr>
          </a:p>
          <a:p>
            <a:endParaRPr lang="en-US" sz="1600"/>
          </a:p>
        </p:txBody>
      </p:sp>
      <p:pic>
        <p:nvPicPr>
          <p:cNvPr id="5" name="Picture 2" descr="Timeline&#10;&#10;Description automatically generated">
            <a:extLst>
              <a:ext uri="{FF2B5EF4-FFF2-40B4-BE49-F238E27FC236}">
                <a16:creationId xmlns:a16="http://schemas.microsoft.com/office/drawing/2014/main" id="{579FA27E-EB4F-46D2-B2FC-BC64DAB8E785}"/>
              </a:ext>
            </a:extLst>
          </p:cNvPr>
          <p:cNvPicPr>
            <a:picLocks noChangeAspect="1"/>
          </p:cNvPicPr>
          <p:nvPr/>
        </p:nvPicPr>
        <p:blipFill>
          <a:blip r:embed="rId3"/>
          <a:stretch>
            <a:fillRect/>
          </a:stretch>
        </p:blipFill>
        <p:spPr>
          <a:xfrm>
            <a:off x="690402" y="139700"/>
            <a:ext cx="5011898" cy="6721435"/>
          </a:xfrm>
          <a:prstGeom prst="rect">
            <a:avLst/>
          </a:prstGeom>
        </p:spPr>
      </p:pic>
    </p:spTree>
    <p:extLst>
      <p:ext uri="{BB962C8B-B14F-4D97-AF65-F5344CB8AC3E}">
        <p14:creationId xmlns:p14="http://schemas.microsoft.com/office/powerpoint/2010/main" val="20497585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6C713-6405-41B6-BD65-5A1BD2D6027B}"/>
              </a:ext>
            </a:extLst>
          </p:cNvPr>
          <p:cNvSpPr>
            <a:spLocks noGrp="1"/>
          </p:cNvSpPr>
          <p:nvPr>
            <p:ph type="title"/>
          </p:nvPr>
        </p:nvSpPr>
        <p:spPr>
          <a:xfrm>
            <a:off x="838200" y="-239993"/>
            <a:ext cx="10515600" cy="1325563"/>
          </a:xfrm>
        </p:spPr>
        <p:txBody>
          <a:bodyPr/>
          <a:lstStyle/>
          <a:p>
            <a:r>
              <a:rPr lang="en-US">
                <a:latin typeface="Arial"/>
                <a:cs typeface="Arial"/>
              </a:rPr>
              <a:t>New Pandemic-Related Record Series</a:t>
            </a:r>
          </a:p>
        </p:txBody>
      </p:sp>
      <p:graphicFrame>
        <p:nvGraphicFramePr>
          <p:cNvPr id="3" name="Table 2">
            <a:extLst>
              <a:ext uri="{FF2B5EF4-FFF2-40B4-BE49-F238E27FC236}">
                <a16:creationId xmlns:a16="http://schemas.microsoft.com/office/drawing/2014/main" id="{E2D42286-CE3F-429F-AFEC-5EE3F0FD581B}"/>
              </a:ext>
            </a:extLst>
          </p:cNvPr>
          <p:cNvGraphicFramePr>
            <a:graphicFrameLocks noGrp="1"/>
          </p:cNvGraphicFramePr>
          <p:nvPr>
            <p:extLst>
              <p:ext uri="{D42A27DB-BD31-4B8C-83A1-F6EECF244321}">
                <p14:modId xmlns:p14="http://schemas.microsoft.com/office/powerpoint/2010/main" val="2714068839"/>
              </p:ext>
            </p:extLst>
          </p:nvPr>
        </p:nvGraphicFramePr>
        <p:xfrm>
          <a:off x="1" y="744490"/>
          <a:ext cx="12254996" cy="6059813"/>
        </p:xfrm>
        <a:graphic>
          <a:graphicData uri="http://schemas.openxmlformats.org/drawingml/2006/table">
            <a:tbl>
              <a:tblPr>
                <a:tableStyleId>{5C22544A-7EE6-4342-B048-85BDC9FD1C3A}</a:tableStyleId>
              </a:tblPr>
              <a:tblGrid>
                <a:gridCol w="765938">
                  <a:extLst>
                    <a:ext uri="{9D8B030D-6E8A-4147-A177-3AD203B41FA5}">
                      <a16:colId xmlns:a16="http://schemas.microsoft.com/office/drawing/2014/main" val="1214850412"/>
                    </a:ext>
                  </a:extLst>
                </a:gridCol>
                <a:gridCol w="1324622">
                  <a:extLst>
                    <a:ext uri="{9D8B030D-6E8A-4147-A177-3AD203B41FA5}">
                      <a16:colId xmlns:a16="http://schemas.microsoft.com/office/drawing/2014/main" val="2620391918"/>
                    </a:ext>
                  </a:extLst>
                </a:gridCol>
                <a:gridCol w="2413059">
                  <a:extLst>
                    <a:ext uri="{9D8B030D-6E8A-4147-A177-3AD203B41FA5}">
                      <a16:colId xmlns:a16="http://schemas.microsoft.com/office/drawing/2014/main" val="2537954941"/>
                    </a:ext>
                  </a:extLst>
                </a:gridCol>
                <a:gridCol w="909483">
                  <a:extLst>
                    <a:ext uri="{9D8B030D-6E8A-4147-A177-3AD203B41FA5}">
                      <a16:colId xmlns:a16="http://schemas.microsoft.com/office/drawing/2014/main" val="5705338"/>
                    </a:ext>
                  </a:extLst>
                </a:gridCol>
                <a:gridCol w="1192161">
                  <a:extLst>
                    <a:ext uri="{9D8B030D-6E8A-4147-A177-3AD203B41FA5}">
                      <a16:colId xmlns:a16="http://schemas.microsoft.com/office/drawing/2014/main" val="462984856"/>
                    </a:ext>
                  </a:extLst>
                </a:gridCol>
                <a:gridCol w="1028095">
                  <a:extLst>
                    <a:ext uri="{9D8B030D-6E8A-4147-A177-3AD203B41FA5}">
                      <a16:colId xmlns:a16="http://schemas.microsoft.com/office/drawing/2014/main" val="1584870553"/>
                    </a:ext>
                  </a:extLst>
                </a:gridCol>
                <a:gridCol w="4621638">
                  <a:extLst>
                    <a:ext uri="{9D8B030D-6E8A-4147-A177-3AD203B41FA5}">
                      <a16:colId xmlns:a16="http://schemas.microsoft.com/office/drawing/2014/main" val="991110675"/>
                    </a:ext>
                  </a:extLst>
                </a:gridCol>
              </a:tblGrid>
              <a:tr h="601578">
                <a:tc>
                  <a:txBody>
                    <a:bodyPr/>
                    <a:lstStyle/>
                    <a:p>
                      <a:pPr algn="l" fontAlgn="ctr"/>
                      <a:r>
                        <a:rPr lang="en-US" sz="1200" u="none" strike="noStrike">
                          <a:solidFill>
                            <a:schemeClr val="bg1"/>
                          </a:solidFill>
                          <a:effectLst/>
                          <a:latin typeface="Arial"/>
                          <a:cs typeface="Arial"/>
                        </a:rPr>
                        <a:t>Record Series Code</a:t>
                      </a:r>
                      <a:endParaRPr lang="en-US" sz="1200" b="1" i="0" u="none" strike="noStrike">
                        <a:solidFill>
                          <a:schemeClr val="bg1"/>
                        </a:solidFill>
                        <a:effectLst/>
                        <a:latin typeface="Arial"/>
                        <a:cs typeface="Arial"/>
                      </a:endParaRPr>
                    </a:p>
                  </a:txBody>
                  <a:tcPr marL="45721" marR="45721" marT="18288" marB="18288" anchor="ctr">
                    <a:lnB w="38100" cap="flat" cmpd="sng" algn="ctr">
                      <a:solidFill>
                        <a:schemeClr val="bg1"/>
                      </a:solidFill>
                      <a:prstDash val="solid"/>
                      <a:round/>
                      <a:headEnd type="none" w="med" len="med"/>
                      <a:tailEnd type="none" w="med" len="med"/>
                    </a:lnB>
                    <a:solidFill>
                      <a:schemeClr val="accent2"/>
                    </a:solidFill>
                  </a:tcPr>
                </a:tc>
                <a:tc>
                  <a:txBody>
                    <a:bodyPr/>
                    <a:lstStyle/>
                    <a:p>
                      <a:pPr algn="l" fontAlgn="ctr"/>
                      <a:r>
                        <a:rPr lang="en-US" sz="1200" u="none" strike="noStrike">
                          <a:solidFill>
                            <a:schemeClr val="bg1"/>
                          </a:solidFill>
                          <a:effectLst/>
                          <a:latin typeface="Arial"/>
                          <a:cs typeface="Arial"/>
                        </a:rPr>
                        <a:t>Record Series Name</a:t>
                      </a:r>
                      <a:endParaRPr lang="en-US" sz="1200" b="1" i="0" u="none" strike="noStrike">
                        <a:solidFill>
                          <a:schemeClr val="bg1"/>
                        </a:solidFill>
                        <a:effectLst/>
                        <a:latin typeface="Arial"/>
                        <a:cs typeface="Arial"/>
                      </a:endParaRPr>
                    </a:p>
                  </a:txBody>
                  <a:tcPr marL="45721" marR="45721" marT="18288" marB="18288" anchor="ctr">
                    <a:lnB w="38100" cap="flat" cmpd="sng" algn="ctr">
                      <a:solidFill>
                        <a:schemeClr val="bg1"/>
                      </a:solidFill>
                      <a:prstDash val="solid"/>
                      <a:round/>
                      <a:headEnd type="none" w="med" len="med"/>
                      <a:tailEnd type="none" w="med" len="med"/>
                    </a:lnB>
                    <a:solidFill>
                      <a:schemeClr val="accent2"/>
                    </a:solidFill>
                  </a:tcPr>
                </a:tc>
                <a:tc>
                  <a:txBody>
                    <a:bodyPr/>
                    <a:lstStyle/>
                    <a:p>
                      <a:pPr algn="l" fontAlgn="ctr"/>
                      <a:r>
                        <a:rPr lang="en-US" sz="1200" u="none" strike="noStrike">
                          <a:solidFill>
                            <a:schemeClr val="bg1"/>
                          </a:solidFill>
                          <a:effectLst/>
                          <a:latin typeface="Arial"/>
                          <a:cs typeface="Arial"/>
                        </a:rPr>
                        <a:t>Record Series Description</a:t>
                      </a:r>
                      <a:endParaRPr lang="en-US" sz="1200" b="1" i="0" u="none" strike="noStrike">
                        <a:solidFill>
                          <a:schemeClr val="bg1"/>
                        </a:solidFill>
                        <a:effectLst/>
                        <a:latin typeface="Arial"/>
                        <a:cs typeface="Arial"/>
                      </a:endParaRPr>
                    </a:p>
                  </a:txBody>
                  <a:tcPr marL="45721" marR="45721" marT="18288" marB="18288" anchor="ctr">
                    <a:lnB w="38100" cap="flat" cmpd="sng" algn="ctr">
                      <a:solidFill>
                        <a:schemeClr val="bg1"/>
                      </a:solidFill>
                      <a:prstDash val="solid"/>
                      <a:round/>
                      <a:headEnd type="none" w="med" len="med"/>
                      <a:tailEnd type="none" w="med" len="med"/>
                    </a:lnB>
                    <a:solidFill>
                      <a:schemeClr val="accent2"/>
                    </a:solidFill>
                  </a:tcPr>
                </a:tc>
                <a:tc>
                  <a:txBody>
                    <a:bodyPr/>
                    <a:lstStyle/>
                    <a:p>
                      <a:pPr algn="l" fontAlgn="ctr"/>
                      <a:r>
                        <a:rPr lang="en-US" sz="1200" u="none" strike="noStrike">
                          <a:solidFill>
                            <a:schemeClr val="bg1"/>
                          </a:solidFill>
                          <a:effectLst/>
                          <a:latin typeface="Arial"/>
                          <a:cs typeface="Arial"/>
                        </a:rPr>
                        <a:t>Retention Period</a:t>
                      </a:r>
                      <a:endParaRPr lang="en-US" sz="1200" b="1" i="0" u="none" strike="noStrike">
                        <a:solidFill>
                          <a:schemeClr val="bg1"/>
                        </a:solidFill>
                        <a:effectLst/>
                        <a:latin typeface="Arial"/>
                        <a:cs typeface="Arial"/>
                      </a:endParaRPr>
                    </a:p>
                  </a:txBody>
                  <a:tcPr marL="45721" marR="45721" marT="18288" marB="18288" anchor="ctr">
                    <a:lnB w="38100" cap="flat" cmpd="sng" algn="ctr">
                      <a:solidFill>
                        <a:schemeClr val="bg1"/>
                      </a:solidFill>
                      <a:prstDash val="solid"/>
                      <a:round/>
                      <a:headEnd type="none" w="med" len="med"/>
                      <a:tailEnd type="none" w="med" len="med"/>
                    </a:lnB>
                    <a:solidFill>
                      <a:schemeClr val="accent2"/>
                    </a:solidFill>
                  </a:tcPr>
                </a:tc>
                <a:tc>
                  <a:txBody>
                    <a:bodyPr/>
                    <a:lstStyle/>
                    <a:p>
                      <a:pPr algn="l" fontAlgn="ctr"/>
                      <a:r>
                        <a:rPr lang="en-US" sz="1200" u="none" strike="noStrike">
                          <a:solidFill>
                            <a:schemeClr val="bg1"/>
                          </a:solidFill>
                          <a:effectLst/>
                          <a:latin typeface="Arial"/>
                          <a:cs typeface="Arial"/>
                        </a:rPr>
                        <a:t>Trigger Event</a:t>
                      </a:r>
                      <a:endParaRPr lang="en-US" sz="1200" b="1" i="0" u="none" strike="noStrike">
                        <a:solidFill>
                          <a:schemeClr val="bg1"/>
                        </a:solidFill>
                        <a:effectLst/>
                        <a:latin typeface="Arial"/>
                        <a:cs typeface="Arial"/>
                      </a:endParaRPr>
                    </a:p>
                  </a:txBody>
                  <a:tcPr marL="45721" marR="45721" marT="18288" marB="18288" anchor="ctr">
                    <a:lnB w="38100" cap="flat" cmpd="sng" algn="ctr">
                      <a:solidFill>
                        <a:schemeClr val="bg1"/>
                      </a:solidFill>
                      <a:prstDash val="solid"/>
                      <a:round/>
                      <a:headEnd type="none" w="med" len="med"/>
                      <a:tailEnd type="none" w="med" len="med"/>
                    </a:lnB>
                    <a:solidFill>
                      <a:schemeClr val="accent2"/>
                    </a:solidFill>
                  </a:tcPr>
                </a:tc>
                <a:tc>
                  <a:txBody>
                    <a:bodyPr/>
                    <a:lstStyle/>
                    <a:p>
                      <a:pPr algn="l" fontAlgn="ctr"/>
                      <a:r>
                        <a:rPr lang="en-US" sz="1200" u="none" strike="noStrike">
                          <a:solidFill>
                            <a:schemeClr val="bg1"/>
                          </a:solidFill>
                          <a:effectLst/>
                          <a:latin typeface="Arial"/>
                          <a:cs typeface="Arial"/>
                        </a:rPr>
                        <a:t>Defining Authorities</a:t>
                      </a:r>
                      <a:endParaRPr lang="en-US" sz="1200" b="1" i="0" u="none" strike="noStrike">
                        <a:solidFill>
                          <a:schemeClr val="bg1"/>
                        </a:solidFill>
                        <a:effectLst/>
                        <a:latin typeface="Arial"/>
                        <a:cs typeface="Arial"/>
                      </a:endParaRPr>
                    </a:p>
                  </a:txBody>
                  <a:tcPr marL="45721" marR="45721" marT="18288" marB="18288" anchor="ctr">
                    <a:lnB w="38100" cap="flat" cmpd="sng" algn="ctr">
                      <a:solidFill>
                        <a:schemeClr val="bg1"/>
                      </a:solidFill>
                      <a:prstDash val="solid"/>
                      <a:round/>
                      <a:headEnd type="none" w="med" len="med"/>
                      <a:tailEnd type="none" w="med" len="med"/>
                    </a:lnB>
                    <a:solidFill>
                      <a:schemeClr val="accent2"/>
                    </a:solidFill>
                  </a:tcPr>
                </a:tc>
                <a:tc>
                  <a:txBody>
                    <a:bodyPr/>
                    <a:lstStyle/>
                    <a:p>
                      <a:pPr algn="l" fontAlgn="ctr"/>
                      <a:r>
                        <a:rPr lang="en-US" sz="1200" u="none" strike="noStrike">
                          <a:solidFill>
                            <a:schemeClr val="bg1"/>
                          </a:solidFill>
                          <a:effectLst/>
                          <a:latin typeface="Arial"/>
                          <a:cs typeface="Arial"/>
                        </a:rPr>
                        <a:t>Record Types</a:t>
                      </a:r>
                      <a:endParaRPr lang="en-US" sz="1200" b="1" i="0" u="none" strike="noStrike">
                        <a:solidFill>
                          <a:schemeClr val="bg1"/>
                        </a:solidFill>
                        <a:effectLst/>
                        <a:latin typeface="Arial"/>
                        <a:cs typeface="Arial"/>
                      </a:endParaRPr>
                    </a:p>
                  </a:txBody>
                  <a:tcPr marL="45721" marR="45721" marT="18288" marB="18288" anchor="ctr">
                    <a:lnB w="38100" cap="flat" cmpd="sng" algn="ctr">
                      <a:solidFill>
                        <a:schemeClr val="bg1"/>
                      </a:solidFill>
                      <a:prstDash val="solid"/>
                      <a:round/>
                      <a:headEnd type="none" w="med" len="med"/>
                      <a:tailEnd type="none" w="med" len="med"/>
                    </a:lnB>
                    <a:solidFill>
                      <a:schemeClr val="accent2"/>
                    </a:solidFill>
                  </a:tcPr>
                </a:tc>
                <a:extLst>
                  <a:ext uri="{0D108BD9-81ED-4DB2-BD59-A6C34878D82A}">
                    <a16:rowId xmlns:a16="http://schemas.microsoft.com/office/drawing/2014/main" val="4138392249"/>
                  </a:ext>
                </a:extLst>
              </a:tr>
              <a:tr h="959921">
                <a:tc>
                  <a:txBody>
                    <a:bodyPr/>
                    <a:lstStyle/>
                    <a:p>
                      <a:pPr algn="l" fontAlgn="t"/>
                      <a:r>
                        <a:rPr lang="en-US" sz="1000" u="none" strike="noStrike">
                          <a:solidFill>
                            <a:schemeClr val="bg2">
                              <a:lumMod val="25000"/>
                            </a:schemeClr>
                          </a:solidFill>
                          <a:effectLst/>
                          <a:latin typeface="Arial"/>
                          <a:cs typeface="Arial"/>
                        </a:rPr>
                        <a:t>FAC100</a:t>
                      </a:r>
                      <a:endParaRPr lang="en-US" sz="1000" b="0" i="0" u="none" strike="noStrike">
                        <a:solidFill>
                          <a:schemeClr val="bg2">
                            <a:lumMod val="25000"/>
                          </a:schemeClr>
                        </a:solidFill>
                        <a:effectLst/>
                        <a:latin typeface="Arial"/>
                        <a:cs typeface="Arial"/>
                      </a:endParaRPr>
                    </a:p>
                  </a:txBody>
                  <a:tcPr marL="45721" marR="45721" marT="18288" marB="18288">
                    <a:lnT w="38100" cap="flat" cmpd="sng" algn="ctr">
                      <a:solidFill>
                        <a:schemeClr val="bg1"/>
                      </a:solidFill>
                      <a:prstDash val="solid"/>
                      <a:round/>
                      <a:headEnd type="none" w="med" len="med"/>
                      <a:tailEnd type="none" w="med" len="med"/>
                    </a:lnT>
                    <a:solidFill>
                      <a:schemeClr val="bg1">
                        <a:lumMod val="95000"/>
                      </a:schemeClr>
                    </a:solidFill>
                  </a:tcPr>
                </a:tc>
                <a:tc>
                  <a:txBody>
                    <a:bodyPr/>
                    <a:lstStyle/>
                    <a:p>
                      <a:pPr lvl="0" algn="l">
                        <a:buNone/>
                      </a:pPr>
                      <a:r>
                        <a:rPr lang="en-US" sz="1000" b="0" i="0" u="none" strike="noStrike" noProof="0">
                          <a:solidFill>
                            <a:schemeClr val="bg2">
                              <a:lumMod val="25000"/>
                            </a:schemeClr>
                          </a:solidFill>
                          <a:effectLst/>
                          <a:latin typeface="Arial"/>
                        </a:rPr>
                        <a:t>COVID-19 Health and Safety  Information for Visitors and Other Third Parties</a:t>
                      </a:r>
                      <a:endParaRPr lang="en-US" sz="1000" b="0" i="0" noProof="0">
                        <a:solidFill>
                          <a:schemeClr val="bg2">
                            <a:lumMod val="25000"/>
                          </a:schemeClr>
                        </a:solidFill>
                        <a:latin typeface="Arial"/>
                      </a:endParaRPr>
                    </a:p>
                  </a:txBody>
                  <a:tcPr marL="45721" marR="45721" marT="18288" marB="18288">
                    <a:lnT w="38100" cap="flat" cmpd="sng" algn="ctr">
                      <a:solidFill>
                        <a:schemeClr val="bg1"/>
                      </a:solidFill>
                      <a:prstDash val="solid"/>
                      <a:round/>
                      <a:headEnd type="none" w="med" len="med"/>
                      <a:tailEnd type="none" w="med" len="med"/>
                    </a:lnT>
                    <a:solidFill>
                      <a:schemeClr val="bg1">
                        <a:lumMod val="95000"/>
                      </a:schemeClr>
                    </a:solidFill>
                  </a:tcPr>
                </a:tc>
                <a:tc>
                  <a:txBody>
                    <a:bodyPr/>
                    <a:lstStyle/>
                    <a:p>
                      <a:pPr lvl="0" algn="l">
                        <a:buNone/>
                      </a:pPr>
                      <a:r>
                        <a:rPr lang="en-US" sz="1000" b="0" i="0" u="none" strike="noStrike" noProof="0">
                          <a:solidFill>
                            <a:schemeClr val="bg2">
                              <a:lumMod val="25000"/>
                            </a:schemeClr>
                          </a:solidFill>
                          <a:effectLst/>
                          <a:latin typeface="Arial"/>
                        </a:rPr>
                        <a:t>COVID-19 related health and safety information for visitors and other third parties. Includes recorded temperature readings by organization and customer health information.</a:t>
                      </a:r>
                      <a:endParaRPr lang="en-US" sz="1000" b="0" i="0" noProof="0">
                        <a:solidFill>
                          <a:schemeClr val="bg2">
                            <a:lumMod val="25000"/>
                          </a:schemeClr>
                        </a:solidFill>
                        <a:latin typeface="Arial"/>
                      </a:endParaRPr>
                    </a:p>
                  </a:txBody>
                  <a:tcPr marL="45721" marR="45721" marT="18288" marB="18288">
                    <a:lnT w="38100" cap="flat" cmpd="sng" algn="ctr">
                      <a:solidFill>
                        <a:schemeClr val="bg1"/>
                      </a:solidFill>
                      <a:prstDash val="solid"/>
                      <a:round/>
                      <a:headEnd type="none" w="med" len="med"/>
                      <a:tailEnd type="none" w="med" len="med"/>
                    </a:lnT>
                    <a:solidFill>
                      <a:schemeClr val="bg1">
                        <a:lumMod val="95000"/>
                      </a:schemeClr>
                    </a:solidFill>
                  </a:tcPr>
                </a:tc>
                <a:tc>
                  <a:txBody>
                    <a:bodyPr/>
                    <a:lstStyle/>
                    <a:p>
                      <a:pPr algn="l" fontAlgn="t"/>
                      <a:r>
                        <a:rPr lang="en-US" sz="1000" u="none" strike="noStrike">
                          <a:solidFill>
                            <a:schemeClr val="bg2">
                              <a:lumMod val="25000"/>
                            </a:schemeClr>
                          </a:solidFill>
                          <a:effectLst/>
                          <a:latin typeface="Arial"/>
                          <a:cs typeface="Arial"/>
                        </a:rPr>
                        <a:t>5 Years</a:t>
                      </a:r>
                      <a:endParaRPr lang="en-US" sz="1000" b="0" i="0" u="none" strike="noStrike">
                        <a:solidFill>
                          <a:schemeClr val="bg2">
                            <a:lumMod val="25000"/>
                          </a:schemeClr>
                        </a:solidFill>
                        <a:effectLst/>
                        <a:latin typeface="Arial"/>
                        <a:cs typeface="Arial"/>
                      </a:endParaRPr>
                    </a:p>
                  </a:txBody>
                  <a:tcPr marL="45721" marR="45721" marT="18288" marB="18288">
                    <a:lnT w="38100" cap="flat" cmpd="sng" algn="ctr">
                      <a:solidFill>
                        <a:schemeClr val="bg1"/>
                      </a:solidFill>
                      <a:prstDash val="solid"/>
                      <a:round/>
                      <a:headEnd type="none" w="med" len="med"/>
                      <a:tailEnd type="none" w="med" len="med"/>
                    </a:lnT>
                    <a:solidFill>
                      <a:schemeClr val="bg1">
                        <a:lumMod val="95000"/>
                      </a:schemeClr>
                    </a:solidFill>
                  </a:tcPr>
                </a:tc>
                <a:tc>
                  <a:txBody>
                    <a:bodyPr/>
                    <a:lstStyle/>
                    <a:p>
                      <a:pPr algn="l" fontAlgn="t"/>
                      <a:r>
                        <a:rPr lang="en-US" sz="1000" u="none" strike="noStrike">
                          <a:solidFill>
                            <a:schemeClr val="bg2">
                              <a:lumMod val="25000"/>
                            </a:schemeClr>
                          </a:solidFill>
                          <a:effectLst/>
                          <a:latin typeface="Arial"/>
                          <a:cs typeface="Arial"/>
                        </a:rPr>
                        <a:t>Creation</a:t>
                      </a:r>
                      <a:endParaRPr lang="en-US" sz="1000" b="0" i="0" u="none" strike="noStrike">
                        <a:solidFill>
                          <a:schemeClr val="bg2">
                            <a:lumMod val="25000"/>
                          </a:schemeClr>
                        </a:solidFill>
                        <a:effectLst/>
                        <a:latin typeface="Arial"/>
                        <a:cs typeface="Arial"/>
                      </a:endParaRPr>
                    </a:p>
                  </a:txBody>
                  <a:tcPr marL="45721" marR="45721" marT="18288" marB="18288">
                    <a:lnT w="38100" cap="flat" cmpd="sng" algn="ctr">
                      <a:solidFill>
                        <a:schemeClr val="bg1"/>
                      </a:solidFill>
                      <a:prstDash val="solid"/>
                      <a:round/>
                      <a:headEnd type="none" w="med" len="med"/>
                      <a:tailEnd type="none" w="med" len="med"/>
                    </a:lnT>
                    <a:solidFill>
                      <a:schemeClr val="bg1">
                        <a:lumMod val="95000"/>
                      </a:schemeClr>
                    </a:solidFill>
                  </a:tcPr>
                </a:tc>
                <a:tc>
                  <a:txBody>
                    <a:bodyPr/>
                    <a:lstStyle/>
                    <a:p>
                      <a:pPr algn="l" fontAlgn="t"/>
                      <a:r>
                        <a:rPr lang="en-US" sz="1000" u="none" strike="noStrike">
                          <a:solidFill>
                            <a:schemeClr val="bg2">
                              <a:lumMod val="25000"/>
                            </a:schemeClr>
                          </a:solidFill>
                          <a:effectLst/>
                          <a:latin typeface="Arial"/>
                          <a:cs typeface="Arial"/>
                        </a:rPr>
                        <a:t>Business Need</a:t>
                      </a:r>
                      <a:endParaRPr lang="en-US" sz="1000" b="0" i="0" u="none" strike="noStrike">
                        <a:solidFill>
                          <a:schemeClr val="bg2">
                            <a:lumMod val="25000"/>
                          </a:schemeClr>
                        </a:solidFill>
                        <a:effectLst/>
                        <a:latin typeface="Arial"/>
                        <a:cs typeface="Arial"/>
                      </a:endParaRPr>
                    </a:p>
                  </a:txBody>
                  <a:tcPr marL="45721" marR="45721" marT="18288" marB="18288">
                    <a:lnT w="38100" cap="flat" cmpd="sng" algn="ctr">
                      <a:solidFill>
                        <a:schemeClr val="bg1"/>
                      </a:solidFill>
                      <a:prstDash val="solid"/>
                      <a:round/>
                      <a:headEnd type="none" w="med" len="med"/>
                      <a:tailEnd type="none" w="med" len="med"/>
                    </a:lnT>
                    <a:solidFill>
                      <a:schemeClr val="bg1">
                        <a:lumMod val="95000"/>
                      </a:schemeClr>
                    </a:solidFill>
                  </a:tcPr>
                </a:tc>
                <a:tc>
                  <a:txBody>
                    <a:bodyPr/>
                    <a:lstStyle/>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Company Response to Visitors Temperature Screenings and Survey Questions</a:t>
                      </a:r>
                      <a:endParaRPr lang="en-US" sz="1000" b="0" i="0" noProof="0">
                        <a:solidFill>
                          <a:schemeClr val="bg2">
                            <a:lumMod val="25000"/>
                          </a:schemeClr>
                        </a:solidFill>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Health Questionnaires of Visitors</a:t>
                      </a:r>
                      <a:endParaRPr lang="en-US" sz="1000" b="0" i="0" noProof="0">
                        <a:solidFill>
                          <a:schemeClr val="bg2">
                            <a:lumMod val="25000"/>
                          </a:schemeClr>
                        </a:solidFill>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Location Data of Third Parties within a Facility </a:t>
                      </a:r>
                      <a:endParaRPr lang="en-US" sz="1000" b="0" i="0" noProof="0">
                        <a:solidFill>
                          <a:schemeClr val="bg2">
                            <a:lumMod val="25000"/>
                          </a:schemeClr>
                        </a:solidFill>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Reports for Visitors Presenting Symptoms at Work</a:t>
                      </a:r>
                      <a:endParaRPr lang="en-US" sz="1000" b="0" i="0" noProof="0">
                        <a:solidFill>
                          <a:schemeClr val="bg2">
                            <a:lumMod val="25000"/>
                          </a:schemeClr>
                        </a:solidFill>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Threshold Determination Records - Third Party</a:t>
                      </a:r>
                      <a:endParaRPr lang="en-US" sz="1000" b="0" i="0" noProof="0">
                        <a:solidFill>
                          <a:schemeClr val="bg2">
                            <a:lumMod val="25000"/>
                          </a:schemeClr>
                        </a:solidFill>
                        <a:latin typeface="Arial"/>
                      </a:endParaRPr>
                    </a:p>
                    <a:p>
                      <a:pPr lvl="0" algn="l">
                        <a:buNone/>
                      </a:pPr>
                      <a:r>
                        <a:rPr lang="en-US" sz="1000" b="0" i="0" u="none" strike="noStrike" noProof="0">
                          <a:solidFill>
                            <a:schemeClr val="bg2">
                              <a:lumMod val="25000"/>
                            </a:schemeClr>
                          </a:solidFill>
                          <a:effectLst/>
                          <a:latin typeface="Arial"/>
                        </a:rPr>
                        <a:t>• Visitor Biometric Information</a:t>
                      </a:r>
                    </a:p>
                  </a:txBody>
                  <a:tcPr marL="45721" marR="45721" marT="18288" marB="18288">
                    <a:lnT w="38100" cap="flat" cmpd="sng" algn="ctr">
                      <a:solidFill>
                        <a:schemeClr val="bg1"/>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val="1575145741"/>
                  </a:ext>
                </a:extLst>
              </a:tr>
              <a:tr h="862713">
                <a:tc>
                  <a:txBody>
                    <a:bodyPr/>
                    <a:lstStyle/>
                    <a:p>
                      <a:pPr algn="l" fontAlgn="t"/>
                      <a:r>
                        <a:rPr lang="en-US" sz="1000" u="none" strike="noStrike">
                          <a:solidFill>
                            <a:schemeClr val="bg2">
                              <a:lumMod val="25000"/>
                            </a:schemeClr>
                          </a:solidFill>
                          <a:effectLst/>
                          <a:latin typeface="Arial"/>
                          <a:cs typeface="Arial"/>
                        </a:rPr>
                        <a:t>HUM070</a:t>
                      </a:r>
                      <a:endParaRPr lang="en-US" sz="1000" b="0" i="0" u="none" strike="noStrike">
                        <a:solidFill>
                          <a:schemeClr val="bg2">
                            <a:lumMod val="25000"/>
                          </a:schemeClr>
                        </a:solidFill>
                        <a:effectLst/>
                        <a:latin typeface="Arial"/>
                        <a:cs typeface="Arial"/>
                      </a:endParaRPr>
                    </a:p>
                  </a:txBody>
                  <a:tcPr marL="45721" marR="45721" marT="18288" marB="18288">
                    <a:solidFill>
                      <a:schemeClr val="bg1">
                        <a:lumMod val="95000"/>
                      </a:schemeClr>
                    </a:solidFill>
                  </a:tcPr>
                </a:tc>
                <a:tc>
                  <a:txBody>
                    <a:bodyPr/>
                    <a:lstStyle/>
                    <a:p>
                      <a:pPr lvl="0" algn="l">
                        <a:buNone/>
                      </a:pPr>
                      <a:r>
                        <a:rPr lang="en-US" sz="1000" b="0" i="0" u="none" strike="noStrike" noProof="0">
                          <a:solidFill>
                            <a:schemeClr val="bg2">
                              <a:lumMod val="25000"/>
                            </a:schemeClr>
                          </a:solidFill>
                          <a:effectLst/>
                          <a:latin typeface="Arial"/>
                        </a:rPr>
                        <a:t>Personnel Files - Medical  (Non-Hazardous Exposure)</a:t>
                      </a:r>
                      <a:endParaRPr lang="en-US" sz="1000">
                        <a:solidFill>
                          <a:schemeClr val="bg2">
                            <a:lumMod val="25000"/>
                          </a:schemeClr>
                        </a:solidFill>
                        <a:latin typeface="Arial"/>
                      </a:endParaRPr>
                    </a:p>
                  </a:txBody>
                  <a:tcPr marL="45721" marR="45721" marT="18288" marB="18288">
                    <a:solidFill>
                      <a:schemeClr val="bg1">
                        <a:lumMod val="95000"/>
                      </a:schemeClr>
                    </a:solidFill>
                  </a:tcPr>
                </a:tc>
                <a:tc>
                  <a:txBody>
                    <a:bodyPr/>
                    <a:lstStyle/>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Individual employee and contractor non-hazardous exposure medical history. Includes  vaccine certificates and health passports for employees who have been tested for COVID-19 antibodies / have recovered from the virus.</a:t>
                      </a:r>
                    </a:p>
                    <a:p>
                      <a:pPr lvl="0" algn="l">
                        <a:lnSpc>
                          <a:spcPct val="100000"/>
                        </a:lnSpc>
                        <a:spcBef>
                          <a:spcPts val="0"/>
                        </a:spcBef>
                        <a:spcAft>
                          <a:spcPts val="0"/>
                        </a:spcAft>
                        <a:buNone/>
                      </a:pPr>
                      <a:endParaRPr lang="en-US" sz="1000" b="0" i="0" u="none" strike="noStrike" noProof="0">
                        <a:solidFill>
                          <a:schemeClr val="bg2">
                            <a:lumMod val="25000"/>
                          </a:schemeClr>
                        </a:solidFill>
                        <a:effectLst/>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Refer to HUM120 for COVID-19 negative test results and HUM130 for COVID-19 related general facility health information .</a:t>
                      </a:r>
                      <a:endParaRPr lang="en-US" sz="1000" b="0" i="0" noProof="0">
                        <a:solidFill>
                          <a:schemeClr val="bg2">
                            <a:lumMod val="25000"/>
                          </a:schemeClr>
                        </a:solidFill>
                        <a:latin typeface="Arial"/>
                      </a:endParaRPr>
                    </a:p>
                  </a:txBody>
                  <a:tcPr marL="45721" marR="45721" marT="18288" marB="18288">
                    <a:solidFill>
                      <a:schemeClr val="bg1">
                        <a:lumMod val="95000"/>
                      </a:schemeClr>
                    </a:solidFill>
                  </a:tcPr>
                </a:tc>
                <a:tc>
                  <a:txBody>
                    <a:bodyPr/>
                    <a:lstStyle/>
                    <a:p>
                      <a:pPr algn="l" fontAlgn="t"/>
                      <a:r>
                        <a:rPr lang="en-US" sz="1000" u="none" strike="noStrike">
                          <a:solidFill>
                            <a:schemeClr val="bg2">
                              <a:lumMod val="25000"/>
                            </a:schemeClr>
                          </a:solidFill>
                          <a:effectLst/>
                          <a:latin typeface="Arial"/>
                          <a:cs typeface="Arial"/>
                        </a:rPr>
                        <a:t>5 Years</a:t>
                      </a:r>
                      <a:endParaRPr lang="en-US" sz="1000" b="0" i="0" u="none" strike="noStrike">
                        <a:solidFill>
                          <a:schemeClr val="bg2">
                            <a:lumMod val="25000"/>
                          </a:schemeClr>
                        </a:solidFill>
                        <a:effectLst/>
                        <a:latin typeface="Arial"/>
                        <a:cs typeface="Arial"/>
                      </a:endParaRPr>
                    </a:p>
                  </a:txBody>
                  <a:tcPr marL="45721" marR="45721" marT="18288" marB="18288">
                    <a:solidFill>
                      <a:schemeClr val="bg1">
                        <a:lumMod val="95000"/>
                      </a:schemeClr>
                    </a:solidFill>
                  </a:tcPr>
                </a:tc>
                <a:tc>
                  <a:txBody>
                    <a:bodyPr/>
                    <a:lstStyle/>
                    <a:p>
                      <a:pPr algn="l" fontAlgn="t"/>
                      <a:r>
                        <a:rPr lang="en-US" sz="1000" u="none" strike="noStrike">
                          <a:solidFill>
                            <a:schemeClr val="bg2">
                              <a:lumMod val="25000"/>
                            </a:schemeClr>
                          </a:solidFill>
                          <a:effectLst/>
                          <a:latin typeface="Arial"/>
                          <a:cs typeface="Arial"/>
                        </a:rPr>
                        <a:t>Termination </a:t>
                      </a:r>
                      <a:endParaRPr lang="en-US" sz="1000" b="0" i="0" u="none" strike="noStrike">
                        <a:solidFill>
                          <a:schemeClr val="bg2">
                            <a:lumMod val="25000"/>
                          </a:schemeClr>
                        </a:solidFill>
                        <a:effectLst/>
                        <a:latin typeface="Arial"/>
                        <a:cs typeface="Arial"/>
                      </a:endParaRPr>
                    </a:p>
                  </a:txBody>
                  <a:tcPr marL="45721" marR="45721" marT="18288" marB="18288">
                    <a:solidFill>
                      <a:schemeClr val="bg1">
                        <a:lumMod val="95000"/>
                      </a:schemeClr>
                    </a:solidFill>
                  </a:tcPr>
                </a:tc>
                <a:tc>
                  <a:txBody>
                    <a:bodyPr/>
                    <a:lstStyle/>
                    <a:p>
                      <a:pPr lvl="0" algn="l">
                        <a:buNone/>
                      </a:pPr>
                      <a:r>
                        <a:rPr lang="en-US" sz="1000" b="0" i="0" u="none" strike="noStrike" noProof="0">
                          <a:solidFill>
                            <a:schemeClr val="bg2">
                              <a:lumMod val="25000"/>
                            </a:schemeClr>
                          </a:solidFill>
                          <a:effectLst/>
                          <a:latin typeface="Arial"/>
                        </a:rPr>
                        <a:t>Regulatory Requirement - 29 C.F.R. § 1910.1018(q)(2)(iv)</a:t>
                      </a:r>
                      <a:endParaRPr lang="en-US" sz="1000">
                        <a:solidFill>
                          <a:schemeClr val="bg2">
                            <a:lumMod val="25000"/>
                          </a:schemeClr>
                        </a:solidFill>
                        <a:latin typeface="Arial"/>
                      </a:endParaRPr>
                    </a:p>
                  </a:txBody>
                  <a:tcPr marL="45721" marR="45721" marT="18288" marB="18288">
                    <a:solidFill>
                      <a:schemeClr val="bg1">
                        <a:lumMod val="95000"/>
                      </a:schemeClr>
                    </a:solidFill>
                  </a:tcPr>
                </a:tc>
                <a:tc>
                  <a:txBody>
                    <a:bodyPr/>
                    <a:lstStyle/>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a:t>
                      </a:r>
                      <a:r>
                        <a:rPr lang="en-US" sz="1000" b="0" i="0" u="none" strike="noStrike" noProof="0">
                          <a:solidFill>
                            <a:schemeClr val="bg2">
                              <a:lumMod val="25000"/>
                            </a:schemeClr>
                          </a:solidFill>
                          <a:effectLst/>
                          <a:highlight>
                            <a:srgbClr val="FFFF00"/>
                          </a:highlight>
                          <a:latin typeface="Arial"/>
                        </a:rPr>
                        <a:t>Accommodations of Sick Employees</a:t>
                      </a:r>
                      <a:endParaRPr lang="en-US" sz="1000">
                        <a:solidFill>
                          <a:schemeClr val="bg2">
                            <a:lumMod val="25000"/>
                          </a:schemeClr>
                        </a:solidFill>
                        <a:highlight>
                          <a:srgbClr val="FFFF00"/>
                        </a:highlight>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Case and Contact Tracing Records</a:t>
                      </a:r>
                      <a:endParaRPr lang="en-US" sz="1000">
                        <a:solidFill>
                          <a:schemeClr val="bg2">
                            <a:lumMod val="25000"/>
                          </a:schemeClr>
                        </a:solidFill>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COVID-19 Positive Test Results</a:t>
                      </a:r>
                      <a:endParaRPr lang="en-US" sz="1000" b="0" i="0" noProof="0">
                        <a:solidFill>
                          <a:schemeClr val="bg2">
                            <a:lumMod val="25000"/>
                          </a:schemeClr>
                        </a:solidFill>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Disclosures of Positive Employee COVID-19 Test Results to a Workplace Contact or Health Official</a:t>
                      </a:r>
                      <a:endParaRPr lang="en-US" sz="1000" b="0" i="0" noProof="0">
                        <a:solidFill>
                          <a:schemeClr val="bg2">
                            <a:lumMod val="25000"/>
                          </a:schemeClr>
                        </a:solidFill>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a:t>
                      </a:r>
                      <a:r>
                        <a:rPr lang="en-US" sz="1000" b="0" i="0" u="none" strike="noStrike" noProof="0">
                          <a:solidFill>
                            <a:schemeClr val="bg2">
                              <a:lumMod val="25000"/>
                            </a:schemeClr>
                          </a:solidFill>
                          <a:effectLst/>
                          <a:highlight>
                            <a:srgbClr val="FFFF00"/>
                          </a:highlight>
                          <a:latin typeface="Arial"/>
                        </a:rPr>
                        <a:t>Employee COVID-19 Illness Records</a:t>
                      </a:r>
                      <a:endParaRPr lang="en-US" sz="1000">
                        <a:solidFill>
                          <a:schemeClr val="bg2">
                            <a:lumMod val="25000"/>
                          </a:schemeClr>
                        </a:solidFill>
                        <a:highlight>
                          <a:srgbClr val="FFFF00"/>
                        </a:highlight>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a:t>
                      </a:r>
                      <a:r>
                        <a:rPr lang="en-US" sz="1000" b="0" i="0" u="none" strike="noStrike" noProof="0">
                          <a:solidFill>
                            <a:schemeClr val="bg2">
                              <a:lumMod val="25000"/>
                            </a:schemeClr>
                          </a:solidFill>
                          <a:effectLst/>
                          <a:highlight>
                            <a:srgbClr val="FFFF00"/>
                          </a:highlight>
                          <a:latin typeface="Arial"/>
                        </a:rPr>
                        <a:t>Health / Vaccine Passports</a:t>
                      </a:r>
                      <a:endParaRPr lang="en-US" sz="1000">
                        <a:solidFill>
                          <a:schemeClr val="bg2">
                            <a:lumMod val="25000"/>
                          </a:schemeClr>
                        </a:solidFill>
                        <a:highlight>
                          <a:srgbClr val="FFFF00"/>
                        </a:highlight>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highlight>
                            <a:srgbClr val="FFFF00"/>
                          </a:highlight>
                          <a:latin typeface="Arial"/>
                        </a:rPr>
                        <a:t>• Threshold Determination Records</a:t>
                      </a:r>
                      <a:endParaRPr lang="en-US" sz="1000">
                        <a:solidFill>
                          <a:schemeClr val="bg2">
                            <a:lumMod val="25000"/>
                          </a:schemeClr>
                        </a:solidFill>
                        <a:highlight>
                          <a:srgbClr val="FFFF00"/>
                        </a:highlight>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highlight>
                            <a:srgbClr val="FFFF00"/>
                          </a:highlight>
                          <a:latin typeface="Arial"/>
                        </a:rPr>
                        <a:t>• Vaccine Certificates </a:t>
                      </a:r>
                      <a:endParaRPr lang="en-US" sz="1000">
                        <a:solidFill>
                          <a:schemeClr val="bg2">
                            <a:lumMod val="25000"/>
                          </a:schemeClr>
                        </a:solidFill>
                        <a:highlight>
                          <a:srgbClr val="FFFF00"/>
                        </a:highlight>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highlight>
                            <a:srgbClr val="FFFF00"/>
                          </a:highlight>
                          <a:latin typeface="Arial"/>
                        </a:rPr>
                        <a:t>• Vaccination Orders</a:t>
                      </a:r>
                      <a:endParaRPr lang="en-US" sz="1000">
                        <a:solidFill>
                          <a:schemeClr val="bg2">
                            <a:lumMod val="25000"/>
                          </a:schemeClr>
                        </a:solidFill>
                        <a:highlight>
                          <a:srgbClr val="FFFF00"/>
                        </a:highlight>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highlight>
                            <a:srgbClr val="FFFF00"/>
                          </a:highlight>
                          <a:latin typeface="Arial"/>
                        </a:rPr>
                        <a:t>• Vaccination Reaction Records</a:t>
                      </a:r>
                      <a:endParaRPr lang="en-US" sz="1000">
                        <a:solidFill>
                          <a:schemeClr val="bg2">
                            <a:lumMod val="25000"/>
                          </a:schemeClr>
                        </a:solidFill>
                        <a:highlight>
                          <a:srgbClr val="FFFF00"/>
                        </a:highlight>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highlight>
                            <a:srgbClr val="FFFF00"/>
                          </a:highlight>
                          <a:latin typeface="Arial"/>
                        </a:rPr>
                        <a:t>• Vaccination Refusals</a:t>
                      </a:r>
                      <a:endParaRPr lang="en-US" sz="1000">
                        <a:solidFill>
                          <a:schemeClr val="bg2">
                            <a:lumMod val="25000"/>
                          </a:schemeClr>
                        </a:solidFill>
                        <a:highlight>
                          <a:srgbClr val="FFFF00"/>
                        </a:highlight>
                        <a:latin typeface="Arial"/>
                      </a:endParaRPr>
                    </a:p>
                  </a:txBody>
                  <a:tcPr marL="45721" marR="45721" marT="18288" marB="18288">
                    <a:solidFill>
                      <a:schemeClr val="bg1">
                        <a:lumMod val="95000"/>
                      </a:schemeClr>
                    </a:solidFill>
                  </a:tcPr>
                </a:tc>
                <a:extLst>
                  <a:ext uri="{0D108BD9-81ED-4DB2-BD59-A6C34878D82A}">
                    <a16:rowId xmlns:a16="http://schemas.microsoft.com/office/drawing/2014/main" val="996182450"/>
                  </a:ext>
                </a:extLst>
              </a:tr>
              <a:tr h="826261">
                <a:tc>
                  <a:txBody>
                    <a:bodyPr/>
                    <a:lstStyle/>
                    <a:p>
                      <a:pPr algn="l" fontAlgn="t"/>
                      <a:r>
                        <a:rPr lang="en-US" sz="1000" u="none" strike="noStrike">
                          <a:solidFill>
                            <a:schemeClr val="bg2">
                              <a:lumMod val="25000"/>
                            </a:schemeClr>
                          </a:solidFill>
                          <a:effectLst/>
                          <a:latin typeface="Arial"/>
                          <a:cs typeface="Arial"/>
                        </a:rPr>
                        <a:t>HUM120</a:t>
                      </a:r>
                      <a:endParaRPr lang="en-US" sz="1000" b="0" i="0" u="none" strike="noStrike">
                        <a:solidFill>
                          <a:schemeClr val="bg2">
                            <a:lumMod val="25000"/>
                          </a:schemeClr>
                        </a:solidFill>
                        <a:effectLst/>
                        <a:latin typeface="Arial"/>
                        <a:cs typeface="Arial"/>
                      </a:endParaRPr>
                    </a:p>
                  </a:txBody>
                  <a:tcPr marL="45721" marR="45721" marT="18288" marB="18288">
                    <a:solidFill>
                      <a:schemeClr val="bg1">
                        <a:lumMod val="95000"/>
                      </a:schemeClr>
                    </a:solidFill>
                  </a:tcPr>
                </a:tc>
                <a:tc>
                  <a:txBody>
                    <a:bodyPr/>
                    <a:lstStyle/>
                    <a:p>
                      <a:pPr algn="l" fontAlgn="t"/>
                      <a:r>
                        <a:rPr lang="en-US" sz="1000" u="none" strike="noStrike">
                          <a:solidFill>
                            <a:schemeClr val="bg2">
                              <a:lumMod val="25000"/>
                            </a:schemeClr>
                          </a:solidFill>
                          <a:effectLst/>
                          <a:latin typeface="Arial"/>
                          <a:cs typeface="Arial"/>
                        </a:rPr>
                        <a:t>COVID-19 Test Results - Negative</a:t>
                      </a:r>
                      <a:endParaRPr lang="en-US" sz="1000" b="0" i="0" u="none" strike="noStrike">
                        <a:solidFill>
                          <a:schemeClr val="bg2">
                            <a:lumMod val="25000"/>
                          </a:schemeClr>
                        </a:solidFill>
                        <a:effectLst/>
                        <a:latin typeface="Arial"/>
                        <a:cs typeface="Arial"/>
                      </a:endParaRPr>
                    </a:p>
                  </a:txBody>
                  <a:tcPr marL="45721" marR="45721" marT="18288" marB="18288">
                    <a:solidFill>
                      <a:schemeClr val="bg1">
                        <a:lumMod val="95000"/>
                      </a:schemeClr>
                    </a:solidFill>
                  </a:tcPr>
                </a:tc>
                <a:tc>
                  <a:txBody>
                    <a:bodyPr/>
                    <a:lstStyle/>
                    <a:p>
                      <a:pPr algn="l" fontAlgn="t"/>
                      <a:r>
                        <a:rPr lang="en-US" sz="1000" u="none" strike="noStrike">
                          <a:solidFill>
                            <a:schemeClr val="bg2">
                              <a:lumMod val="25000"/>
                            </a:schemeClr>
                          </a:solidFill>
                          <a:effectLst/>
                          <a:latin typeface="Arial"/>
                          <a:cs typeface="Arial"/>
                        </a:rPr>
                        <a:t>Employee and contractor COVID-19 test results which are negative. Includes disclosure of negative test results to a workplace contact or health official.</a:t>
                      </a:r>
                      <a:endParaRPr lang="en-US" sz="1000" b="0" i="0" u="none" strike="noStrike">
                        <a:solidFill>
                          <a:schemeClr val="bg2">
                            <a:lumMod val="25000"/>
                          </a:schemeClr>
                        </a:solidFill>
                        <a:effectLst/>
                        <a:latin typeface="Arial"/>
                        <a:cs typeface="Arial"/>
                      </a:endParaRPr>
                    </a:p>
                  </a:txBody>
                  <a:tcPr marL="45721" marR="45721" marT="18288" marB="18288">
                    <a:solidFill>
                      <a:schemeClr val="bg1">
                        <a:lumMod val="95000"/>
                      </a:schemeClr>
                    </a:solidFill>
                  </a:tcPr>
                </a:tc>
                <a:tc>
                  <a:txBody>
                    <a:bodyPr/>
                    <a:lstStyle/>
                    <a:p>
                      <a:pPr algn="l" fontAlgn="t"/>
                      <a:r>
                        <a:rPr lang="en-US" sz="1000" u="none" strike="noStrike">
                          <a:solidFill>
                            <a:schemeClr val="bg2">
                              <a:lumMod val="25000"/>
                            </a:schemeClr>
                          </a:solidFill>
                          <a:effectLst/>
                          <a:latin typeface="Arial"/>
                          <a:cs typeface="Arial"/>
                        </a:rPr>
                        <a:t>5 Years</a:t>
                      </a:r>
                      <a:endParaRPr lang="en-US" sz="1000" b="0" i="0" u="none" strike="noStrike">
                        <a:solidFill>
                          <a:schemeClr val="bg2">
                            <a:lumMod val="25000"/>
                          </a:schemeClr>
                        </a:solidFill>
                        <a:effectLst/>
                        <a:latin typeface="Arial"/>
                        <a:cs typeface="Arial"/>
                      </a:endParaRPr>
                    </a:p>
                  </a:txBody>
                  <a:tcPr marL="45721" marR="45721" marT="18288" marB="18288">
                    <a:solidFill>
                      <a:schemeClr val="bg1">
                        <a:lumMod val="95000"/>
                      </a:schemeClr>
                    </a:solidFill>
                  </a:tcPr>
                </a:tc>
                <a:tc>
                  <a:txBody>
                    <a:bodyPr/>
                    <a:lstStyle/>
                    <a:p>
                      <a:pPr algn="l" fontAlgn="t"/>
                      <a:r>
                        <a:rPr lang="en-US" sz="1000" u="none" strike="noStrike">
                          <a:solidFill>
                            <a:schemeClr val="bg2">
                              <a:lumMod val="25000"/>
                            </a:schemeClr>
                          </a:solidFill>
                          <a:effectLst/>
                          <a:latin typeface="Arial"/>
                          <a:cs typeface="Arial"/>
                        </a:rPr>
                        <a:t>Creation</a:t>
                      </a:r>
                      <a:endParaRPr lang="en-US" sz="1000" b="0" i="0" u="none" strike="noStrike">
                        <a:solidFill>
                          <a:schemeClr val="bg2">
                            <a:lumMod val="25000"/>
                          </a:schemeClr>
                        </a:solidFill>
                        <a:effectLst/>
                        <a:latin typeface="Arial"/>
                        <a:cs typeface="Arial"/>
                      </a:endParaRPr>
                    </a:p>
                  </a:txBody>
                  <a:tcPr marL="45721" marR="45721" marT="18288" marB="18288">
                    <a:solidFill>
                      <a:schemeClr val="bg1">
                        <a:lumMod val="95000"/>
                      </a:schemeClr>
                    </a:solidFill>
                  </a:tcPr>
                </a:tc>
                <a:tc>
                  <a:txBody>
                    <a:bodyPr/>
                    <a:lstStyle/>
                    <a:p>
                      <a:pPr algn="l" fontAlgn="t"/>
                      <a:r>
                        <a:rPr lang="en-US" sz="1000" u="none" strike="noStrike">
                          <a:solidFill>
                            <a:schemeClr val="bg2">
                              <a:lumMod val="25000"/>
                            </a:schemeClr>
                          </a:solidFill>
                          <a:effectLst/>
                          <a:latin typeface="Arial"/>
                          <a:cs typeface="Arial"/>
                        </a:rPr>
                        <a:t>Business Need</a:t>
                      </a:r>
                      <a:endParaRPr lang="en-US" sz="1000" b="0" i="0" u="none" strike="noStrike">
                        <a:solidFill>
                          <a:schemeClr val="bg2">
                            <a:lumMod val="25000"/>
                          </a:schemeClr>
                        </a:solidFill>
                        <a:effectLst/>
                        <a:latin typeface="Arial"/>
                        <a:cs typeface="Arial"/>
                      </a:endParaRPr>
                    </a:p>
                  </a:txBody>
                  <a:tcPr marL="45721" marR="45721" marT="18288" marB="18288">
                    <a:solidFill>
                      <a:schemeClr val="bg1">
                        <a:lumMod val="95000"/>
                      </a:schemeClr>
                    </a:solidFill>
                  </a:tcPr>
                </a:tc>
                <a:tc>
                  <a:txBody>
                    <a:bodyPr/>
                    <a:lstStyle/>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COVID-19 Negative Test Results</a:t>
                      </a:r>
                      <a:endParaRPr lang="en-US" sz="1000">
                        <a:solidFill>
                          <a:schemeClr val="bg2">
                            <a:lumMod val="25000"/>
                          </a:schemeClr>
                        </a:solidFill>
                        <a:latin typeface="Arial"/>
                      </a:endParaRPr>
                    </a:p>
                    <a:p>
                      <a:pPr lvl="0" algn="l">
                        <a:buNone/>
                      </a:pPr>
                      <a:r>
                        <a:rPr lang="en-US" sz="1000" b="0" i="0" u="none" strike="noStrike" noProof="0">
                          <a:solidFill>
                            <a:schemeClr val="bg2">
                              <a:lumMod val="25000"/>
                            </a:schemeClr>
                          </a:solidFill>
                          <a:effectLst/>
                          <a:latin typeface="Arial"/>
                        </a:rPr>
                        <a:t>• Disclosures of Negative Employee COVID-19 Test Results to a Workplace Contact or Health Official</a:t>
                      </a:r>
                      <a:endParaRPr lang="en-US" sz="1000" b="0" i="0" noProof="0">
                        <a:solidFill>
                          <a:schemeClr val="bg2">
                            <a:lumMod val="25000"/>
                          </a:schemeClr>
                        </a:solidFill>
                        <a:latin typeface="Arial"/>
                      </a:endParaRPr>
                    </a:p>
                  </a:txBody>
                  <a:tcPr marL="45721" marR="45721" marT="18288" marB="18288">
                    <a:solidFill>
                      <a:schemeClr val="bg1">
                        <a:lumMod val="95000"/>
                      </a:schemeClr>
                    </a:solidFill>
                  </a:tcPr>
                </a:tc>
                <a:extLst>
                  <a:ext uri="{0D108BD9-81ED-4DB2-BD59-A6C34878D82A}">
                    <a16:rowId xmlns:a16="http://schemas.microsoft.com/office/drawing/2014/main" val="3811616963"/>
                  </a:ext>
                </a:extLst>
              </a:tr>
              <a:tr h="1806677">
                <a:tc>
                  <a:txBody>
                    <a:bodyPr/>
                    <a:lstStyle/>
                    <a:p>
                      <a:pPr algn="l" fontAlgn="t"/>
                      <a:r>
                        <a:rPr lang="en-US" sz="1000" u="none" strike="noStrike">
                          <a:solidFill>
                            <a:schemeClr val="bg2">
                              <a:lumMod val="25000"/>
                            </a:schemeClr>
                          </a:solidFill>
                          <a:effectLst/>
                          <a:latin typeface="Arial"/>
                          <a:cs typeface="Arial"/>
                        </a:rPr>
                        <a:t>HUM130</a:t>
                      </a:r>
                      <a:endParaRPr lang="en-US" sz="1000" b="0" i="0" u="none" strike="noStrike">
                        <a:solidFill>
                          <a:schemeClr val="bg2">
                            <a:lumMod val="25000"/>
                          </a:schemeClr>
                        </a:solidFill>
                        <a:effectLst/>
                        <a:latin typeface="Arial"/>
                        <a:cs typeface="Arial"/>
                      </a:endParaRPr>
                    </a:p>
                  </a:txBody>
                  <a:tcPr marL="45721" marR="45721" marT="18288" marB="18288">
                    <a:solidFill>
                      <a:schemeClr val="bg1">
                        <a:lumMod val="95000"/>
                      </a:schemeClr>
                    </a:solidFill>
                  </a:tcPr>
                </a:tc>
                <a:tc>
                  <a:txBody>
                    <a:bodyPr/>
                    <a:lstStyle/>
                    <a:p>
                      <a:pPr lvl="0" algn="l">
                        <a:buNone/>
                      </a:pPr>
                      <a:r>
                        <a:rPr lang="en-US" sz="1000" b="0" i="0" u="none" strike="noStrike" noProof="0">
                          <a:solidFill>
                            <a:schemeClr val="bg2">
                              <a:lumMod val="25000"/>
                            </a:schemeClr>
                          </a:solidFill>
                          <a:effectLst/>
                          <a:latin typeface="Arial"/>
                        </a:rPr>
                        <a:t>COVID-19 Health and Safety Information</a:t>
                      </a:r>
                      <a:endParaRPr lang="en-US" sz="1000">
                        <a:solidFill>
                          <a:schemeClr val="bg2">
                            <a:lumMod val="25000"/>
                          </a:schemeClr>
                        </a:solidFill>
                        <a:latin typeface="Arial"/>
                      </a:endParaRPr>
                    </a:p>
                  </a:txBody>
                  <a:tcPr marL="45721" marR="45721" marT="18288" marB="18288">
                    <a:solidFill>
                      <a:schemeClr val="bg1">
                        <a:lumMod val="95000"/>
                      </a:schemeClr>
                    </a:solidFill>
                  </a:tcPr>
                </a:tc>
                <a:tc>
                  <a:txBody>
                    <a:bodyPr/>
                    <a:lstStyle/>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COVID-19 related general facility health information for employees and contractors. Includes recorded temperature readings by organization and self- assessments.</a:t>
                      </a:r>
                      <a:endParaRPr lang="en-US" sz="1000" b="0" i="0" noProof="0">
                        <a:solidFill>
                          <a:schemeClr val="bg2">
                            <a:lumMod val="25000"/>
                          </a:schemeClr>
                        </a:solidFill>
                        <a:latin typeface="Arial"/>
                      </a:endParaRPr>
                    </a:p>
                    <a:p>
                      <a:pPr lvl="0" algn="l">
                        <a:lnSpc>
                          <a:spcPct val="100000"/>
                        </a:lnSpc>
                        <a:spcBef>
                          <a:spcPts val="0"/>
                        </a:spcBef>
                        <a:spcAft>
                          <a:spcPts val="0"/>
                        </a:spcAft>
                        <a:buNone/>
                      </a:pPr>
                      <a:endParaRPr lang="en-US" sz="1000">
                        <a:solidFill>
                          <a:schemeClr val="bg2">
                            <a:lumMod val="25000"/>
                          </a:schemeClr>
                        </a:solidFill>
                        <a:latin typeface="Arial"/>
                      </a:endParaRPr>
                    </a:p>
                    <a:p>
                      <a:pPr lvl="0" algn="l">
                        <a:buNone/>
                      </a:pPr>
                      <a:r>
                        <a:rPr lang="en-US" sz="1000" b="0" i="0" u="none" strike="noStrike" noProof="0">
                          <a:solidFill>
                            <a:schemeClr val="bg2">
                              <a:lumMod val="25000"/>
                            </a:schemeClr>
                          </a:solidFill>
                          <a:effectLst/>
                          <a:latin typeface="Arial"/>
                        </a:rPr>
                        <a:t>Refer to HUM070 for non-hazardous exposure medical records for employees and contractors.</a:t>
                      </a:r>
                      <a:endParaRPr lang="en-US" sz="1000" b="0" i="0" noProof="0">
                        <a:solidFill>
                          <a:schemeClr val="bg2">
                            <a:lumMod val="25000"/>
                          </a:schemeClr>
                        </a:solidFill>
                        <a:latin typeface="Arial"/>
                      </a:endParaRPr>
                    </a:p>
                  </a:txBody>
                  <a:tcPr marL="45721" marR="45721" marT="18288" marB="18288">
                    <a:solidFill>
                      <a:schemeClr val="bg1">
                        <a:lumMod val="95000"/>
                      </a:schemeClr>
                    </a:solidFill>
                  </a:tcPr>
                </a:tc>
                <a:tc>
                  <a:txBody>
                    <a:bodyPr/>
                    <a:lstStyle/>
                    <a:p>
                      <a:pPr algn="l" fontAlgn="t"/>
                      <a:r>
                        <a:rPr lang="en-US" sz="1000" u="none" strike="noStrike">
                          <a:solidFill>
                            <a:schemeClr val="bg2">
                              <a:lumMod val="25000"/>
                            </a:schemeClr>
                          </a:solidFill>
                          <a:effectLst/>
                          <a:latin typeface="Arial"/>
                          <a:cs typeface="Arial"/>
                        </a:rPr>
                        <a:t>5 Years</a:t>
                      </a:r>
                      <a:endParaRPr lang="en-US" sz="1000" b="0" i="0" u="none" strike="noStrike">
                        <a:solidFill>
                          <a:schemeClr val="bg2">
                            <a:lumMod val="25000"/>
                          </a:schemeClr>
                        </a:solidFill>
                        <a:effectLst/>
                        <a:latin typeface="Arial"/>
                        <a:cs typeface="Arial"/>
                      </a:endParaRPr>
                    </a:p>
                  </a:txBody>
                  <a:tcPr marL="45721" marR="45721" marT="18288" marB="18288">
                    <a:solidFill>
                      <a:schemeClr val="bg1">
                        <a:lumMod val="95000"/>
                      </a:schemeClr>
                    </a:solidFill>
                  </a:tcPr>
                </a:tc>
                <a:tc>
                  <a:txBody>
                    <a:bodyPr/>
                    <a:lstStyle/>
                    <a:p>
                      <a:pPr lvl="0" algn="l">
                        <a:buNone/>
                      </a:pPr>
                      <a:r>
                        <a:rPr lang="en-US" sz="1000" u="none" strike="noStrike">
                          <a:solidFill>
                            <a:schemeClr val="bg2">
                              <a:lumMod val="25000"/>
                            </a:schemeClr>
                          </a:solidFill>
                          <a:effectLst/>
                          <a:latin typeface="Arial"/>
                          <a:cs typeface="Arial"/>
                        </a:rPr>
                        <a:t>Creation</a:t>
                      </a:r>
                      <a:endParaRPr lang="en-US" sz="1000">
                        <a:solidFill>
                          <a:schemeClr val="bg2">
                            <a:lumMod val="25000"/>
                          </a:schemeClr>
                        </a:solidFill>
                        <a:latin typeface="Arial"/>
                      </a:endParaRPr>
                    </a:p>
                  </a:txBody>
                  <a:tcPr marL="45721" marR="45721" marT="18288" marB="18288">
                    <a:solidFill>
                      <a:schemeClr val="bg1">
                        <a:lumMod val="95000"/>
                      </a:schemeClr>
                    </a:solidFill>
                  </a:tcPr>
                </a:tc>
                <a:tc>
                  <a:txBody>
                    <a:bodyPr/>
                    <a:lstStyle/>
                    <a:p>
                      <a:pPr lvl="0" algn="l">
                        <a:buNone/>
                      </a:pPr>
                      <a:r>
                        <a:rPr lang="en-US" sz="1000" b="0" i="0" u="none" strike="noStrike" noProof="0">
                          <a:solidFill>
                            <a:schemeClr val="bg2">
                              <a:lumMod val="25000"/>
                            </a:schemeClr>
                          </a:solidFill>
                          <a:effectLst/>
                          <a:latin typeface="Arial"/>
                        </a:rPr>
                        <a:t>Regulatory Requirement 29 C.F.R. § 1910.119(m)(7)</a:t>
                      </a:r>
                      <a:endParaRPr lang="en-US" sz="1000">
                        <a:solidFill>
                          <a:schemeClr val="bg2">
                            <a:lumMod val="25000"/>
                          </a:schemeClr>
                        </a:solidFill>
                        <a:latin typeface="Arial"/>
                      </a:endParaRPr>
                    </a:p>
                  </a:txBody>
                  <a:tcPr marL="45721" marR="45721" marT="18288" marB="18288">
                    <a:solidFill>
                      <a:schemeClr val="bg1">
                        <a:lumMod val="95000"/>
                      </a:schemeClr>
                    </a:solidFill>
                  </a:tcPr>
                </a:tc>
                <a:tc>
                  <a:txBody>
                    <a:bodyPr/>
                    <a:lstStyle/>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Company Response to Employee Tempera+A1:H20ture Screenings and Survey Questions</a:t>
                      </a:r>
                      <a:endParaRPr lang="en-US" sz="1000" b="0" i="0" noProof="0">
                        <a:solidFill>
                          <a:schemeClr val="bg2">
                            <a:lumMod val="25000"/>
                          </a:schemeClr>
                        </a:solidFill>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a:t>
                      </a:r>
                      <a:r>
                        <a:rPr lang="en-US" sz="1000" b="0" i="0" u="none" strike="noStrike" noProof="0">
                          <a:solidFill>
                            <a:schemeClr val="bg2">
                              <a:lumMod val="25000"/>
                            </a:schemeClr>
                          </a:solidFill>
                          <a:effectLst/>
                          <a:highlight>
                            <a:srgbClr val="FFFF00"/>
                          </a:highlight>
                          <a:latin typeface="Arial"/>
                        </a:rPr>
                        <a:t>Corrective Actions Taken</a:t>
                      </a:r>
                      <a:endParaRPr lang="en-US" sz="1000">
                        <a:solidFill>
                          <a:schemeClr val="bg2">
                            <a:lumMod val="25000"/>
                          </a:schemeClr>
                        </a:solidFill>
                        <a:highlight>
                          <a:srgbClr val="FFFF00"/>
                        </a:highlight>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a:t>
                      </a:r>
                      <a:r>
                        <a:rPr lang="en-US" sz="1000" b="0" i="0" u="none" strike="noStrike" noProof="0">
                          <a:solidFill>
                            <a:schemeClr val="bg2">
                              <a:lumMod val="25000"/>
                            </a:schemeClr>
                          </a:solidFill>
                          <a:effectLst/>
                          <a:highlight>
                            <a:srgbClr val="FFFF00"/>
                          </a:highlight>
                          <a:latin typeface="Arial"/>
                        </a:rPr>
                        <a:t>Documentation of Corrected Conditions</a:t>
                      </a:r>
                      <a:endParaRPr lang="en-US" sz="1000">
                        <a:solidFill>
                          <a:schemeClr val="bg2">
                            <a:lumMod val="25000"/>
                          </a:schemeClr>
                        </a:solidFill>
                        <a:highlight>
                          <a:srgbClr val="FFFF00"/>
                        </a:highlight>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Documentation of Employee Health Conditions in the Higher Risk Category </a:t>
                      </a:r>
                      <a:endParaRPr lang="en-US" sz="1000" b="0" i="0" noProof="0">
                        <a:solidFill>
                          <a:schemeClr val="bg2">
                            <a:lumMod val="25000"/>
                          </a:schemeClr>
                        </a:solidFill>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Employee Biometric Information</a:t>
                      </a:r>
                      <a:endParaRPr lang="en-US" sz="1000" b="0" i="0" noProof="0">
                        <a:solidFill>
                          <a:schemeClr val="bg2">
                            <a:lumMod val="25000"/>
                          </a:schemeClr>
                        </a:solidFill>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Facility Quarantine Records </a:t>
                      </a:r>
                      <a:endParaRPr lang="en-US" sz="1000" b="0" i="0" noProof="0">
                        <a:solidFill>
                          <a:schemeClr val="bg2">
                            <a:lumMod val="25000"/>
                          </a:schemeClr>
                        </a:solidFill>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Health Questionnaires of Employees and Contractors</a:t>
                      </a:r>
                      <a:endParaRPr lang="en-US" sz="1000" b="0" i="0" noProof="0">
                        <a:solidFill>
                          <a:schemeClr val="bg2">
                            <a:lumMod val="25000"/>
                          </a:schemeClr>
                        </a:solidFill>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Location Data of Employees</a:t>
                      </a:r>
                      <a:endParaRPr lang="en-US" sz="1000" b="0" i="0" noProof="0">
                        <a:solidFill>
                          <a:schemeClr val="bg2">
                            <a:lumMod val="25000"/>
                          </a:schemeClr>
                        </a:solidFill>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Reports for Employees Presenting Symptoms at Work</a:t>
                      </a:r>
                      <a:endParaRPr lang="en-US" sz="1000" b="0" i="0" noProof="0">
                        <a:solidFill>
                          <a:schemeClr val="bg2">
                            <a:lumMod val="25000"/>
                          </a:schemeClr>
                        </a:solidFill>
                        <a:latin typeface="Arial"/>
                      </a:endParaRPr>
                    </a:p>
                    <a:p>
                      <a:pPr lvl="0" algn="l">
                        <a:lnSpc>
                          <a:spcPct val="100000"/>
                        </a:lnSpc>
                        <a:spcBef>
                          <a:spcPts val="0"/>
                        </a:spcBef>
                        <a:spcAft>
                          <a:spcPts val="0"/>
                        </a:spcAft>
                        <a:buNone/>
                      </a:pPr>
                      <a:r>
                        <a:rPr lang="en-US" sz="1000" b="0" i="0" u="none" strike="noStrike" noProof="0">
                          <a:solidFill>
                            <a:schemeClr val="bg2">
                              <a:lumMod val="25000"/>
                            </a:schemeClr>
                          </a:solidFill>
                          <a:effectLst/>
                          <a:latin typeface="Arial"/>
                        </a:rPr>
                        <a:t>• </a:t>
                      </a:r>
                      <a:r>
                        <a:rPr lang="en-US" sz="1000" b="0" i="0" u="none" strike="noStrike" noProof="0">
                          <a:solidFill>
                            <a:schemeClr val="bg2">
                              <a:lumMod val="25000"/>
                            </a:schemeClr>
                          </a:solidFill>
                          <a:effectLst/>
                          <a:highlight>
                            <a:srgbClr val="FFFF00"/>
                          </a:highlight>
                          <a:latin typeface="Arial"/>
                        </a:rPr>
                        <a:t>Signage Conveying COVID-19 Health and Safety Information</a:t>
                      </a:r>
                      <a:endParaRPr lang="en-US" sz="1000">
                        <a:solidFill>
                          <a:schemeClr val="bg2">
                            <a:lumMod val="25000"/>
                          </a:schemeClr>
                        </a:solidFill>
                        <a:highlight>
                          <a:srgbClr val="FFFF00"/>
                        </a:highlight>
                        <a:latin typeface="Arial"/>
                      </a:endParaRPr>
                    </a:p>
                  </a:txBody>
                  <a:tcPr marL="45721" marR="45721" marT="18288" marB="18288">
                    <a:solidFill>
                      <a:schemeClr val="bg1">
                        <a:lumMod val="95000"/>
                      </a:schemeClr>
                    </a:solidFill>
                  </a:tcPr>
                </a:tc>
                <a:extLst>
                  <a:ext uri="{0D108BD9-81ED-4DB2-BD59-A6C34878D82A}">
                    <a16:rowId xmlns:a16="http://schemas.microsoft.com/office/drawing/2014/main" val="588045343"/>
                  </a:ext>
                </a:extLst>
              </a:tr>
            </a:tbl>
          </a:graphicData>
        </a:graphic>
      </p:graphicFrame>
    </p:spTree>
    <p:extLst>
      <p:ext uri="{BB962C8B-B14F-4D97-AF65-F5344CB8AC3E}">
        <p14:creationId xmlns:p14="http://schemas.microsoft.com/office/powerpoint/2010/main" val="33755401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3CB79-9D4C-434D-BF2B-76F4CC74DCDB}"/>
              </a:ext>
            </a:extLst>
          </p:cNvPr>
          <p:cNvSpPr>
            <a:spLocks noGrp="1"/>
          </p:cNvSpPr>
          <p:nvPr>
            <p:ph type="title"/>
          </p:nvPr>
        </p:nvSpPr>
        <p:spPr/>
        <p:txBody>
          <a:bodyPr/>
          <a:lstStyle/>
          <a:p>
            <a:r>
              <a:rPr lang="en-US">
                <a:latin typeface="Arial"/>
                <a:cs typeface="Arial"/>
              </a:rPr>
              <a:t>Playbook 2.0</a:t>
            </a:r>
            <a:endParaRPr lang="en-US"/>
          </a:p>
        </p:txBody>
      </p:sp>
      <p:sp>
        <p:nvSpPr>
          <p:cNvPr id="5" name="Text Placeholder 3">
            <a:extLst>
              <a:ext uri="{FF2B5EF4-FFF2-40B4-BE49-F238E27FC236}">
                <a16:creationId xmlns:a16="http://schemas.microsoft.com/office/drawing/2014/main" id="{CEEAB795-8F90-47DE-9456-BD471E42FEA5}"/>
              </a:ext>
            </a:extLst>
          </p:cNvPr>
          <p:cNvSpPr txBox="1">
            <a:spLocks/>
          </p:cNvSpPr>
          <p:nvPr/>
        </p:nvSpPr>
        <p:spPr>
          <a:xfrm>
            <a:off x="592924" y="3371639"/>
            <a:ext cx="1670975" cy="128425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a:latin typeface="Arial"/>
                <a:cs typeface="Arial"/>
              </a:rPr>
              <a:t>Third-Party Data Collection</a:t>
            </a:r>
            <a:endParaRPr lang="en-US" sz="2000"/>
          </a:p>
        </p:txBody>
      </p:sp>
      <p:sp>
        <p:nvSpPr>
          <p:cNvPr id="7" name="Text Placeholder 4">
            <a:extLst>
              <a:ext uri="{FF2B5EF4-FFF2-40B4-BE49-F238E27FC236}">
                <a16:creationId xmlns:a16="http://schemas.microsoft.com/office/drawing/2014/main" id="{370047F0-2335-4CA8-A04C-1532EEAE1264}"/>
              </a:ext>
            </a:extLst>
          </p:cNvPr>
          <p:cNvSpPr txBox="1">
            <a:spLocks/>
          </p:cNvSpPr>
          <p:nvPr/>
        </p:nvSpPr>
        <p:spPr>
          <a:xfrm>
            <a:off x="2786742" y="3371639"/>
            <a:ext cx="1952171" cy="1853501"/>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a:latin typeface="Arial"/>
                <a:cs typeface="Arial"/>
              </a:rPr>
              <a:t>Biometric Data</a:t>
            </a:r>
            <a:endParaRPr lang="en-US" sz="2000"/>
          </a:p>
        </p:txBody>
      </p:sp>
      <p:sp>
        <p:nvSpPr>
          <p:cNvPr id="9" name="Text Placeholder 5">
            <a:extLst>
              <a:ext uri="{FF2B5EF4-FFF2-40B4-BE49-F238E27FC236}">
                <a16:creationId xmlns:a16="http://schemas.microsoft.com/office/drawing/2014/main" id="{3B28AEB9-35D4-4A35-B30C-4E8F68CDCEA6}"/>
              </a:ext>
            </a:extLst>
          </p:cNvPr>
          <p:cNvSpPr txBox="1">
            <a:spLocks/>
          </p:cNvSpPr>
          <p:nvPr/>
        </p:nvSpPr>
        <p:spPr>
          <a:xfrm>
            <a:off x="4853830" y="3371639"/>
            <a:ext cx="2559889" cy="1722872"/>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a:latin typeface="Arial"/>
                <a:cs typeface="Arial"/>
              </a:rPr>
              <a:t>Health Passports, Health Certifications, Vaccine Passports</a:t>
            </a:r>
            <a:endParaRPr lang="en-US"/>
          </a:p>
        </p:txBody>
      </p:sp>
      <p:sp>
        <p:nvSpPr>
          <p:cNvPr id="11" name="Text Placeholder 6">
            <a:extLst>
              <a:ext uri="{FF2B5EF4-FFF2-40B4-BE49-F238E27FC236}">
                <a16:creationId xmlns:a16="http://schemas.microsoft.com/office/drawing/2014/main" id="{85F8FC5F-848F-4D3E-A2B0-FFFFACEA2D7F}"/>
              </a:ext>
            </a:extLst>
          </p:cNvPr>
          <p:cNvSpPr txBox="1">
            <a:spLocks/>
          </p:cNvSpPr>
          <p:nvPr/>
        </p:nvSpPr>
        <p:spPr>
          <a:xfrm>
            <a:off x="7571133" y="3371639"/>
            <a:ext cx="1720272" cy="1536273"/>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a:latin typeface="Arial"/>
                <a:cs typeface="Arial"/>
              </a:rPr>
              <a:t>New Regulations</a:t>
            </a:r>
            <a:endParaRPr lang="en-US"/>
          </a:p>
          <a:p>
            <a:pPr marL="0" indent="0" algn="ctr">
              <a:buNone/>
            </a:pPr>
            <a:r>
              <a:rPr lang="en-US" sz="1200">
                <a:latin typeface="Arial"/>
                <a:cs typeface="Arial"/>
              </a:rPr>
              <a:t>Cal. Lab. Code § 6409.6</a:t>
            </a:r>
          </a:p>
          <a:p>
            <a:pPr marL="0" indent="0" algn="ctr">
              <a:buNone/>
            </a:pPr>
            <a:r>
              <a:rPr lang="en-US" sz="1200">
                <a:latin typeface="Arial"/>
                <a:cs typeface="Arial"/>
              </a:rPr>
              <a:t>CDC 41 CFR 71.20</a:t>
            </a:r>
            <a:endParaRPr lang="en-US"/>
          </a:p>
        </p:txBody>
      </p:sp>
      <p:sp>
        <p:nvSpPr>
          <p:cNvPr id="13" name="Text Placeholder 7">
            <a:extLst>
              <a:ext uri="{FF2B5EF4-FFF2-40B4-BE49-F238E27FC236}">
                <a16:creationId xmlns:a16="http://schemas.microsoft.com/office/drawing/2014/main" id="{A3AF82FA-3912-42BA-A9E0-A42D214EEB07}"/>
              </a:ext>
            </a:extLst>
          </p:cNvPr>
          <p:cNvSpPr txBox="1">
            <a:spLocks/>
          </p:cNvSpPr>
          <p:nvPr/>
        </p:nvSpPr>
        <p:spPr>
          <a:xfrm>
            <a:off x="9709763" y="3371639"/>
            <a:ext cx="2115353" cy="135907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a:latin typeface="Arial"/>
                <a:cs typeface="Arial"/>
              </a:rPr>
              <a:t>Additional Themes &amp; Uses</a:t>
            </a:r>
            <a:endParaRPr lang="en-US"/>
          </a:p>
        </p:txBody>
      </p:sp>
      <p:grpSp>
        <p:nvGrpSpPr>
          <p:cNvPr id="31" name="Group 30">
            <a:extLst>
              <a:ext uri="{FF2B5EF4-FFF2-40B4-BE49-F238E27FC236}">
                <a16:creationId xmlns:a16="http://schemas.microsoft.com/office/drawing/2014/main" id="{54112993-47D1-4854-85F8-8BCC0F5B984E}"/>
              </a:ext>
            </a:extLst>
          </p:cNvPr>
          <p:cNvGrpSpPr/>
          <p:nvPr/>
        </p:nvGrpSpPr>
        <p:grpSpPr>
          <a:xfrm>
            <a:off x="962914" y="2270316"/>
            <a:ext cx="10266172" cy="925095"/>
            <a:chOff x="876303" y="2038088"/>
            <a:chExt cx="10266172" cy="925095"/>
          </a:xfrm>
        </p:grpSpPr>
        <p:sp>
          <p:nvSpPr>
            <p:cNvPr id="15" name="Rectangle 14">
              <a:extLst>
                <a:ext uri="{FF2B5EF4-FFF2-40B4-BE49-F238E27FC236}">
                  <a16:creationId xmlns:a16="http://schemas.microsoft.com/office/drawing/2014/main" id="{F4FFC81B-B502-4E45-8F69-B6DEF1C93904}"/>
                </a:ext>
              </a:extLst>
            </p:cNvPr>
            <p:cNvSpPr/>
            <p:nvPr/>
          </p:nvSpPr>
          <p:spPr>
            <a:xfrm>
              <a:off x="1676400" y="2447454"/>
              <a:ext cx="9331598" cy="106363"/>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b="0" i="0" u="none" strike="noStrike" kern="1200" cap="none" spc="0" normalizeH="0" baseline="0" noProof="0">
                <a:ln>
                  <a:noFill/>
                </a:ln>
                <a:solidFill>
                  <a:srgbClr val="F26522"/>
                </a:solidFill>
                <a:effectLst/>
                <a:uLnTx/>
                <a:uFillTx/>
                <a:latin typeface="Arial" panose="020B0604020202020204"/>
                <a:ea typeface="Open Sans" panose="020B0806030504020204" pitchFamily="34" charset="0"/>
                <a:cs typeface="Open Sans" panose="020B0806030504020204" pitchFamily="34" charset="0"/>
              </a:endParaRPr>
            </a:p>
          </p:txBody>
        </p:sp>
        <p:grpSp>
          <p:nvGrpSpPr>
            <p:cNvPr id="16" name="Group 15">
              <a:extLst>
                <a:ext uri="{FF2B5EF4-FFF2-40B4-BE49-F238E27FC236}">
                  <a16:creationId xmlns:a16="http://schemas.microsoft.com/office/drawing/2014/main" id="{A369393D-EF90-4ABC-AF7A-3B6966E992B4}"/>
                </a:ext>
              </a:extLst>
            </p:cNvPr>
            <p:cNvGrpSpPr/>
            <p:nvPr/>
          </p:nvGrpSpPr>
          <p:grpSpPr>
            <a:xfrm>
              <a:off x="876303" y="2038088"/>
              <a:ext cx="925096" cy="925095"/>
              <a:chOff x="394196" y="1814129"/>
              <a:chExt cx="2417704" cy="2417704"/>
            </a:xfrm>
          </p:grpSpPr>
          <p:sp>
            <p:nvSpPr>
              <p:cNvPr id="29" name="Oval 28">
                <a:extLst>
                  <a:ext uri="{FF2B5EF4-FFF2-40B4-BE49-F238E27FC236}">
                    <a16:creationId xmlns:a16="http://schemas.microsoft.com/office/drawing/2014/main" id="{FEE80674-E0DA-47E2-BDA8-2679DCAAF405}"/>
                  </a:ext>
                </a:extLst>
              </p:cNvPr>
              <p:cNvSpPr/>
              <p:nvPr/>
            </p:nvSpPr>
            <p:spPr>
              <a:xfrm>
                <a:off x="394196" y="1814129"/>
                <a:ext cx="2417704" cy="2417704"/>
              </a:xfrm>
              <a:prstGeom prst="ellipse">
                <a:avLst/>
              </a:prstGeom>
              <a:solidFill>
                <a:schemeClr val="bg1"/>
              </a:solidFill>
              <a:ln w="19050">
                <a:solidFill>
                  <a:schemeClr val="accent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0" i="0" u="none" strike="noStrike" kern="1200" cap="none" spc="0" normalizeH="0" baseline="0" noProof="0">
                  <a:ln>
                    <a:noFill/>
                  </a:ln>
                  <a:solidFill>
                    <a:srgbClr val="F26522"/>
                  </a:solidFill>
                  <a:effectLst/>
                  <a:uLnTx/>
                  <a:uFillTx/>
                  <a:latin typeface="Arial" panose="020B0604020202020204"/>
                  <a:cs typeface="Arial"/>
                </a:endParaRPr>
              </a:p>
            </p:txBody>
          </p:sp>
          <p:sp>
            <p:nvSpPr>
              <p:cNvPr id="30" name="Oval 29">
                <a:extLst>
                  <a:ext uri="{FF2B5EF4-FFF2-40B4-BE49-F238E27FC236}">
                    <a16:creationId xmlns:a16="http://schemas.microsoft.com/office/drawing/2014/main" id="{1F607BE8-16DD-4C68-AD7C-FA791862E9AE}"/>
                  </a:ext>
                </a:extLst>
              </p:cNvPr>
              <p:cNvSpPr/>
              <p:nvPr/>
            </p:nvSpPr>
            <p:spPr>
              <a:xfrm>
                <a:off x="577883" y="1997816"/>
                <a:ext cx="2050331" cy="2050331"/>
              </a:xfrm>
              <a:prstGeom prst="ellipse">
                <a:avLst/>
              </a:prstGeom>
              <a:solidFill>
                <a:schemeClr val="tx1"/>
              </a:solidFill>
              <a:ln w="19050">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0" i="0" u="none" strike="noStrike" kern="1200" cap="none" spc="0" normalizeH="0" baseline="0" noProof="0">
                  <a:ln>
                    <a:noFill/>
                  </a:ln>
                  <a:solidFill>
                    <a:srgbClr val="F26522"/>
                  </a:solidFill>
                  <a:effectLst/>
                  <a:uLnTx/>
                  <a:uFillTx/>
                  <a:latin typeface="Arial" panose="020B0604020202020204"/>
                  <a:cs typeface="Arial"/>
                </a:endParaRPr>
              </a:p>
            </p:txBody>
          </p:sp>
        </p:grpSp>
        <p:grpSp>
          <p:nvGrpSpPr>
            <p:cNvPr id="17" name="Group 16">
              <a:extLst>
                <a:ext uri="{FF2B5EF4-FFF2-40B4-BE49-F238E27FC236}">
                  <a16:creationId xmlns:a16="http://schemas.microsoft.com/office/drawing/2014/main" id="{66070408-4E20-4365-BB13-64384611CE24}"/>
                </a:ext>
              </a:extLst>
            </p:cNvPr>
            <p:cNvGrpSpPr/>
            <p:nvPr/>
          </p:nvGrpSpPr>
          <p:grpSpPr>
            <a:xfrm>
              <a:off x="3211572" y="2038088"/>
              <a:ext cx="925096" cy="925095"/>
              <a:chOff x="394196" y="1814129"/>
              <a:chExt cx="2417704" cy="2417704"/>
            </a:xfrm>
          </p:grpSpPr>
          <p:sp>
            <p:nvSpPr>
              <p:cNvPr id="27" name="Oval 26">
                <a:extLst>
                  <a:ext uri="{FF2B5EF4-FFF2-40B4-BE49-F238E27FC236}">
                    <a16:creationId xmlns:a16="http://schemas.microsoft.com/office/drawing/2014/main" id="{97176425-0E0F-4133-A85E-9CFAE434B997}"/>
                  </a:ext>
                </a:extLst>
              </p:cNvPr>
              <p:cNvSpPr/>
              <p:nvPr/>
            </p:nvSpPr>
            <p:spPr>
              <a:xfrm>
                <a:off x="394196" y="1814129"/>
                <a:ext cx="2417704" cy="2417704"/>
              </a:xfrm>
              <a:prstGeom prst="ellipse">
                <a:avLst/>
              </a:prstGeom>
              <a:solidFill>
                <a:schemeClr val="bg1"/>
              </a:solidFill>
              <a:ln w="19050">
                <a:solidFill>
                  <a:schemeClr val="accent2"/>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0" i="0" u="none" strike="noStrike" kern="1200" cap="none" spc="0" normalizeH="0" baseline="0" noProof="0">
                  <a:ln>
                    <a:noFill/>
                  </a:ln>
                  <a:solidFill>
                    <a:srgbClr val="F26522"/>
                  </a:solidFill>
                  <a:effectLst/>
                  <a:uLnTx/>
                  <a:uFillTx/>
                  <a:latin typeface="Arial" panose="020B0604020202020204"/>
                  <a:cs typeface="Arial"/>
                </a:endParaRPr>
              </a:p>
            </p:txBody>
          </p:sp>
          <p:sp>
            <p:nvSpPr>
              <p:cNvPr id="28" name="Oval 27">
                <a:extLst>
                  <a:ext uri="{FF2B5EF4-FFF2-40B4-BE49-F238E27FC236}">
                    <a16:creationId xmlns:a16="http://schemas.microsoft.com/office/drawing/2014/main" id="{1FBA871B-4B1F-447D-B42A-4B0E9730C0A9}"/>
                  </a:ext>
                </a:extLst>
              </p:cNvPr>
              <p:cNvSpPr/>
              <p:nvPr/>
            </p:nvSpPr>
            <p:spPr>
              <a:xfrm>
                <a:off x="577883" y="1997816"/>
                <a:ext cx="2050331" cy="2050331"/>
              </a:xfrm>
              <a:prstGeom prst="ellipse">
                <a:avLst/>
              </a:prstGeom>
              <a:solidFill>
                <a:schemeClr val="accent2">
                  <a:alpha val="64000"/>
                </a:schemeClr>
              </a:solidFill>
              <a:ln w="19050">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0" i="0" u="none" strike="noStrike" kern="1200" cap="none" spc="0" normalizeH="0" baseline="0" noProof="0">
                  <a:ln>
                    <a:noFill/>
                  </a:ln>
                  <a:solidFill>
                    <a:srgbClr val="F26522"/>
                  </a:solidFill>
                  <a:effectLst/>
                  <a:uLnTx/>
                  <a:uFillTx/>
                  <a:latin typeface="Arial" panose="020B0604020202020204"/>
                  <a:cs typeface="Arial"/>
                </a:endParaRPr>
              </a:p>
            </p:txBody>
          </p:sp>
        </p:grpSp>
        <p:grpSp>
          <p:nvGrpSpPr>
            <p:cNvPr id="18" name="Group 17">
              <a:extLst>
                <a:ext uri="{FF2B5EF4-FFF2-40B4-BE49-F238E27FC236}">
                  <a16:creationId xmlns:a16="http://schemas.microsoft.com/office/drawing/2014/main" id="{1098BC64-FB8A-4049-9CD5-D82D24A405A5}"/>
                </a:ext>
              </a:extLst>
            </p:cNvPr>
            <p:cNvGrpSpPr/>
            <p:nvPr/>
          </p:nvGrpSpPr>
          <p:grpSpPr>
            <a:xfrm>
              <a:off x="5546841" y="2038088"/>
              <a:ext cx="925096" cy="925095"/>
              <a:chOff x="394196" y="1814129"/>
              <a:chExt cx="2417704" cy="2417704"/>
            </a:xfrm>
          </p:grpSpPr>
          <p:sp>
            <p:nvSpPr>
              <p:cNvPr id="25" name="Oval 24">
                <a:extLst>
                  <a:ext uri="{FF2B5EF4-FFF2-40B4-BE49-F238E27FC236}">
                    <a16:creationId xmlns:a16="http://schemas.microsoft.com/office/drawing/2014/main" id="{E8E26CE8-2B50-4107-AC66-471C395B7C25}"/>
                  </a:ext>
                </a:extLst>
              </p:cNvPr>
              <p:cNvSpPr/>
              <p:nvPr/>
            </p:nvSpPr>
            <p:spPr>
              <a:xfrm>
                <a:off x="394196" y="1814129"/>
                <a:ext cx="2417704" cy="2417704"/>
              </a:xfrm>
              <a:prstGeom prst="ellipse">
                <a:avLst/>
              </a:prstGeom>
              <a:solidFill>
                <a:schemeClr val="bg1"/>
              </a:solidFill>
              <a:ln w="19050">
                <a:solidFill>
                  <a:schemeClr val="accent1">
                    <a:lumMod val="40000"/>
                    <a:lumOff val="6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0" i="0" u="none" strike="noStrike" kern="1200" cap="none" spc="0" normalizeH="0" baseline="0" noProof="0">
                  <a:ln>
                    <a:noFill/>
                  </a:ln>
                  <a:solidFill>
                    <a:srgbClr val="F26522"/>
                  </a:solidFill>
                  <a:effectLst/>
                  <a:uLnTx/>
                  <a:uFillTx/>
                  <a:latin typeface="Arial" panose="020B0604020202020204"/>
                  <a:cs typeface="Arial"/>
                </a:endParaRPr>
              </a:p>
            </p:txBody>
          </p:sp>
          <p:sp>
            <p:nvSpPr>
              <p:cNvPr id="26" name="Oval 25">
                <a:extLst>
                  <a:ext uri="{FF2B5EF4-FFF2-40B4-BE49-F238E27FC236}">
                    <a16:creationId xmlns:a16="http://schemas.microsoft.com/office/drawing/2014/main" id="{69DD3E6E-E074-4F8F-9771-CD025264D23A}"/>
                  </a:ext>
                </a:extLst>
              </p:cNvPr>
              <p:cNvSpPr/>
              <p:nvPr/>
            </p:nvSpPr>
            <p:spPr>
              <a:xfrm>
                <a:off x="577883" y="1997816"/>
                <a:ext cx="2050331" cy="2050331"/>
              </a:xfrm>
              <a:prstGeom prst="ellipse">
                <a:avLst/>
              </a:prstGeom>
              <a:solidFill>
                <a:schemeClr val="accent1">
                  <a:lumMod val="60000"/>
                  <a:lumOff val="40000"/>
                </a:schemeClr>
              </a:solidFill>
              <a:ln w="19050">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0" i="0" u="none" strike="noStrike" kern="1200" cap="none" spc="0" normalizeH="0" baseline="0" noProof="0">
                  <a:ln>
                    <a:noFill/>
                  </a:ln>
                  <a:solidFill>
                    <a:srgbClr val="F26522"/>
                  </a:solidFill>
                  <a:effectLst/>
                  <a:uLnTx/>
                  <a:uFillTx/>
                  <a:latin typeface="Arial" panose="020B0604020202020204"/>
                  <a:cs typeface="Arial"/>
                </a:endParaRPr>
              </a:p>
            </p:txBody>
          </p:sp>
        </p:grpSp>
        <p:grpSp>
          <p:nvGrpSpPr>
            <p:cNvPr id="19" name="Group 18">
              <a:extLst>
                <a:ext uri="{FF2B5EF4-FFF2-40B4-BE49-F238E27FC236}">
                  <a16:creationId xmlns:a16="http://schemas.microsoft.com/office/drawing/2014/main" id="{3ECB0A24-EEC6-491D-B9C2-88248A7947D2}"/>
                </a:ext>
              </a:extLst>
            </p:cNvPr>
            <p:cNvGrpSpPr/>
            <p:nvPr/>
          </p:nvGrpSpPr>
          <p:grpSpPr>
            <a:xfrm>
              <a:off x="7882110" y="2038088"/>
              <a:ext cx="925096" cy="925095"/>
              <a:chOff x="394196" y="1814129"/>
              <a:chExt cx="2417704" cy="2417704"/>
            </a:xfrm>
          </p:grpSpPr>
          <p:sp>
            <p:nvSpPr>
              <p:cNvPr id="23" name="Oval 22">
                <a:extLst>
                  <a:ext uri="{FF2B5EF4-FFF2-40B4-BE49-F238E27FC236}">
                    <a16:creationId xmlns:a16="http://schemas.microsoft.com/office/drawing/2014/main" id="{4C901FA6-AF4A-4370-B94A-E6345C6F6216}"/>
                  </a:ext>
                </a:extLst>
              </p:cNvPr>
              <p:cNvSpPr/>
              <p:nvPr/>
            </p:nvSpPr>
            <p:spPr>
              <a:xfrm>
                <a:off x="394196" y="1814129"/>
                <a:ext cx="2417704" cy="2417704"/>
              </a:xfrm>
              <a:prstGeom prst="ellipse">
                <a:avLst/>
              </a:prstGeom>
              <a:solidFill>
                <a:schemeClr val="bg1"/>
              </a:solidFill>
              <a:ln w="19050">
                <a:solidFill>
                  <a:schemeClr val="accent6">
                    <a:lumMod val="40000"/>
                    <a:lumOff val="6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0" i="0" u="none" strike="noStrike" kern="1200" cap="none" spc="0" normalizeH="0" baseline="0" noProof="0">
                  <a:ln>
                    <a:noFill/>
                  </a:ln>
                  <a:solidFill>
                    <a:srgbClr val="F26522"/>
                  </a:solidFill>
                  <a:effectLst/>
                  <a:uLnTx/>
                  <a:uFillTx/>
                  <a:latin typeface="Arial" panose="020B0604020202020204"/>
                  <a:cs typeface="Arial"/>
                </a:endParaRPr>
              </a:p>
            </p:txBody>
          </p:sp>
          <p:sp>
            <p:nvSpPr>
              <p:cNvPr id="24" name="Oval 23">
                <a:extLst>
                  <a:ext uri="{FF2B5EF4-FFF2-40B4-BE49-F238E27FC236}">
                    <a16:creationId xmlns:a16="http://schemas.microsoft.com/office/drawing/2014/main" id="{6CB04F03-F1CF-48AD-9F3A-E7915ECDC0AE}"/>
                  </a:ext>
                </a:extLst>
              </p:cNvPr>
              <p:cNvSpPr/>
              <p:nvPr/>
            </p:nvSpPr>
            <p:spPr>
              <a:xfrm>
                <a:off x="577883" y="1997816"/>
                <a:ext cx="2050331" cy="2050331"/>
              </a:xfrm>
              <a:prstGeom prst="ellipse">
                <a:avLst/>
              </a:prstGeom>
              <a:solidFill>
                <a:schemeClr val="accent6">
                  <a:lumMod val="40000"/>
                  <a:lumOff val="60000"/>
                </a:schemeClr>
              </a:solidFill>
              <a:ln w="19050">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0" i="0" u="none" strike="noStrike" kern="1200" cap="none" spc="0" normalizeH="0" baseline="0" noProof="0">
                  <a:ln>
                    <a:noFill/>
                  </a:ln>
                  <a:solidFill>
                    <a:srgbClr val="F26522"/>
                  </a:solidFill>
                  <a:effectLst/>
                  <a:uLnTx/>
                  <a:uFillTx/>
                  <a:latin typeface="Arial" panose="020B0604020202020204"/>
                  <a:cs typeface="Arial"/>
                </a:endParaRPr>
              </a:p>
            </p:txBody>
          </p:sp>
        </p:grpSp>
        <p:grpSp>
          <p:nvGrpSpPr>
            <p:cNvPr id="20" name="Group 19">
              <a:extLst>
                <a:ext uri="{FF2B5EF4-FFF2-40B4-BE49-F238E27FC236}">
                  <a16:creationId xmlns:a16="http://schemas.microsoft.com/office/drawing/2014/main" id="{3E8A6A72-2DFD-41E6-A5A4-3D99CEB8E628}"/>
                </a:ext>
              </a:extLst>
            </p:cNvPr>
            <p:cNvGrpSpPr/>
            <p:nvPr/>
          </p:nvGrpSpPr>
          <p:grpSpPr>
            <a:xfrm>
              <a:off x="10217379" y="2038088"/>
              <a:ext cx="925096" cy="925095"/>
              <a:chOff x="394196" y="1814129"/>
              <a:chExt cx="2417704" cy="2417704"/>
            </a:xfrm>
          </p:grpSpPr>
          <p:sp>
            <p:nvSpPr>
              <p:cNvPr id="21" name="Oval 20">
                <a:extLst>
                  <a:ext uri="{FF2B5EF4-FFF2-40B4-BE49-F238E27FC236}">
                    <a16:creationId xmlns:a16="http://schemas.microsoft.com/office/drawing/2014/main" id="{E1B6BDAF-33DA-4972-9410-082F9B3A8389}"/>
                  </a:ext>
                </a:extLst>
              </p:cNvPr>
              <p:cNvSpPr/>
              <p:nvPr/>
            </p:nvSpPr>
            <p:spPr>
              <a:xfrm>
                <a:off x="394196" y="1814129"/>
                <a:ext cx="2417704" cy="2417704"/>
              </a:xfrm>
              <a:prstGeom prst="ellipse">
                <a:avLst/>
              </a:prstGeom>
              <a:solidFill>
                <a:schemeClr val="bg1"/>
              </a:solidFill>
              <a:ln w="19050">
                <a:solidFill>
                  <a:schemeClr val="accent6">
                    <a:lumMod val="75000"/>
                    <a:alpha val="4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0" i="0" u="none" strike="noStrike" kern="1200" cap="none" spc="0" normalizeH="0" baseline="0" noProof="0">
                  <a:ln>
                    <a:noFill/>
                  </a:ln>
                  <a:solidFill>
                    <a:srgbClr val="F26522"/>
                  </a:solidFill>
                  <a:effectLst/>
                  <a:uLnTx/>
                  <a:uFillTx/>
                  <a:latin typeface="Arial" panose="020B0604020202020204"/>
                  <a:cs typeface="Arial"/>
                </a:endParaRPr>
              </a:p>
            </p:txBody>
          </p:sp>
          <p:sp>
            <p:nvSpPr>
              <p:cNvPr id="22" name="Oval 21">
                <a:extLst>
                  <a:ext uri="{FF2B5EF4-FFF2-40B4-BE49-F238E27FC236}">
                    <a16:creationId xmlns:a16="http://schemas.microsoft.com/office/drawing/2014/main" id="{53FBCF65-F5FB-4DA4-9AC3-8F6746931514}"/>
                  </a:ext>
                </a:extLst>
              </p:cNvPr>
              <p:cNvSpPr/>
              <p:nvPr/>
            </p:nvSpPr>
            <p:spPr>
              <a:xfrm>
                <a:off x="577883" y="1997816"/>
                <a:ext cx="2050331" cy="2050331"/>
              </a:xfrm>
              <a:prstGeom prst="ellipse">
                <a:avLst/>
              </a:prstGeom>
              <a:solidFill>
                <a:schemeClr val="accent6">
                  <a:lumMod val="75000"/>
                  <a:alpha val="46000"/>
                </a:schemeClr>
              </a:solidFill>
              <a:ln w="19050">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0" i="0" u="none" strike="noStrike" kern="1200" cap="none" spc="0" normalizeH="0" baseline="0" noProof="0">
                  <a:ln>
                    <a:noFill/>
                  </a:ln>
                  <a:solidFill>
                    <a:srgbClr val="F26522"/>
                  </a:solidFill>
                  <a:effectLst/>
                  <a:uLnTx/>
                  <a:uFillTx/>
                  <a:latin typeface="Arial" panose="020B0604020202020204"/>
                  <a:cs typeface="Arial"/>
                </a:endParaRPr>
              </a:p>
            </p:txBody>
          </p:sp>
        </p:grpSp>
      </p:grpSp>
      <p:grpSp>
        <p:nvGrpSpPr>
          <p:cNvPr id="36" name="Group 4">
            <a:extLst>
              <a:ext uri="{FF2B5EF4-FFF2-40B4-BE49-F238E27FC236}">
                <a16:creationId xmlns:a16="http://schemas.microsoft.com/office/drawing/2014/main" id="{B78E86B9-65FC-4DBB-93F3-7CF180194BB5}"/>
              </a:ext>
            </a:extLst>
          </p:cNvPr>
          <p:cNvGrpSpPr>
            <a:grpSpLocks noChangeAspect="1"/>
          </p:cNvGrpSpPr>
          <p:nvPr/>
        </p:nvGrpSpPr>
        <p:grpSpPr bwMode="auto">
          <a:xfrm>
            <a:off x="1243770" y="2546000"/>
            <a:ext cx="367315" cy="437339"/>
            <a:chOff x="1314" y="-118"/>
            <a:chExt cx="2649" cy="3154"/>
          </a:xfrm>
          <a:solidFill>
            <a:schemeClr val="bg1"/>
          </a:solidFill>
        </p:grpSpPr>
        <p:sp>
          <p:nvSpPr>
            <p:cNvPr id="33" name="Freeform 5">
              <a:extLst>
                <a:ext uri="{FF2B5EF4-FFF2-40B4-BE49-F238E27FC236}">
                  <a16:creationId xmlns:a16="http://schemas.microsoft.com/office/drawing/2014/main" id="{04D8D774-CA77-4F40-9A20-6398959B3046}"/>
                </a:ext>
              </a:extLst>
            </p:cNvPr>
            <p:cNvSpPr>
              <a:spLocks noEditPoints="1"/>
            </p:cNvSpPr>
            <p:nvPr/>
          </p:nvSpPr>
          <p:spPr bwMode="auto">
            <a:xfrm>
              <a:off x="1314" y="-118"/>
              <a:ext cx="2649" cy="3154"/>
            </a:xfrm>
            <a:custGeom>
              <a:avLst/>
              <a:gdLst>
                <a:gd name="T0" fmla="*/ 500 w 506"/>
                <a:gd name="T1" fmla="*/ 60 h 615"/>
                <a:gd name="T2" fmla="*/ 487 w 506"/>
                <a:gd name="T3" fmla="*/ 59 h 615"/>
                <a:gd name="T4" fmla="*/ 409 w 506"/>
                <a:gd name="T5" fmla="*/ 77 h 615"/>
                <a:gd name="T6" fmla="*/ 263 w 506"/>
                <a:gd name="T7" fmla="*/ 6 h 615"/>
                <a:gd name="T8" fmla="*/ 243 w 506"/>
                <a:gd name="T9" fmla="*/ 6 h 615"/>
                <a:gd name="T10" fmla="*/ 97 w 506"/>
                <a:gd name="T11" fmla="*/ 77 h 615"/>
                <a:gd name="T12" fmla="*/ 19 w 506"/>
                <a:gd name="T13" fmla="*/ 59 h 615"/>
                <a:gd name="T14" fmla="*/ 6 w 506"/>
                <a:gd name="T15" fmla="*/ 60 h 615"/>
                <a:gd name="T16" fmla="*/ 0 w 506"/>
                <a:gd name="T17" fmla="*/ 70 h 615"/>
                <a:gd name="T18" fmla="*/ 0 w 506"/>
                <a:gd name="T19" fmla="*/ 355 h 615"/>
                <a:gd name="T20" fmla="*/ 247 w 506"/>
                <a:gd name="T21" fmla="*/ 614 h 615"/>
                <a:gd name="T22" fmla="*/ 253 w 506"/>
                <a:gd name="T23" fmla="*/ 615 h 615"/>
                <a:gd name="T24" fmla="*/ 258 w 506"/>
                <a:gd name="T25" fmla="*/ 614 h 615"/>
                <a:gd name="T26" fmla="*/ 505 w 506"/>
                <a:gd name="T27" fmla="*/ 355 h 615"/>
                <a:gd name="T28" fmla="*/ 505 w 506"/>
                <a:gd name="T29" fmla="*/ 70 h 615"/>
                <a:gd name="T30" fmla="*/ 500 w 506"/>
                <a:gd name="T31" fmla="*/ 60 h 615"/>
                <a:gd name="T32" fmla="*/ 481 w 506"/>
                <a:gd name="T33" fmla="*/ 355 h 615"/>
                <a:gd name="T34" fmla="*/ 253 w 506"/>
                <a:gd name="T35" fmla="*/ 588 h 615"/>
                <a:gd name="T36" fmla="*/ 26 w 506"/>
                <a:gd name="T37" fmla="*/ 355 h 615"/>
                <a:gd name="T38" fmla="*/ 26 w 506"/>
                <a:gd name="T39" fmla="*/ 90 h 615"/>
                <a:gd name="T40" fmla="*/ 97 w 506"/>
                <a:gd name="T41" fmla="*/ 102 h 615"/>
                <a:gd name="T42" fmla="*/ 253 w 506"/>
                <a:gd name="T43" fmla="*/ 33 h 615"/>
                <a:gd name="T44" fmla="*/ 409 w 506"/>
                <a:gd name="T45" fmla="*/ 102 h 615"/>
                <a:gd name="T46" fmla="*/ 481 w 506"/>
                <a:gd name="T47" fmla="*/ 90 h 615"/>
                <a:gd name="T48" fmla="*/ 481 w 506"/>
                <a:gd name="T49" fmla="*/ 355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6" h="615">
                  <a:moveTo>
                    <a:pt x="500" y="60"/>
                  </a:moveTo>
                  <a:cubicBezTo>
                    <a:pt x="496" y="58"/>
                    <a:pt x="492" y="58"/>
                    <a:pt x="487" y="59"/>
                  </a:cubicBezTo>
                  <a:cubicBezTo>
                    <a:pt x="463" y="70"/>
                    <a:pt x="436" y="77"/>
                    <a:pt x="409" y="77"/>
                  </a:cubicBezTo>
                  <a:cubicBezTo>
                    <a:pt x="352" y="77"/>
                    <a:pt x="299" y="51"/>
                    <a:pt x="263" y="6"/>
                  </a:cubicBezTo>
                  <a:cubicBezTo>
                    <a:pt x="258" y="0"/>
                    <a:pt x="248" y="0"/>
                    <a:pt x="243" y="6"/>
                  </a:cubicBezTo>
                  <a:cubicBezTo>
                    <a:pt x="207" y="51"/>
                    <a:pt x="155" y="77"/>
                    <a:pt x="97" y="77"/>
                  </a:cubicBezTo>
                  <a:cubicBezTo>
                    <a:pt x="69" y="77"/>
                    <a:pt x="43" y="70"/>
                    <a:pt x="19" y="59"/>
                  </a:cubicBezTo>
                  <a:cubicBezTo>
                    <a:pt x="15" y="58"/>
                    <a:pt x="10" y="58"/>
                    <a:pt x="6" y="60"/>
                  </a:cubicBezTo>
                  <a:cubicBezTo>
                    <a:pt x="3" y="63"/>
                    <a:pt x="0" y="67"/>
                    <a:pt x="0" y="70"/>
                  </a:cubicBezTo>
                  <a:cubicBezTo>
                    <a:pt x="0" y="355"/>
                    <a:pt x="0" y="355"/>
                    <a:pt x="0" y="355"/>
                  </a:cubicBezTo>
                  <a:cubicBezTo>
                    <a:pt x="0" y="482"/>
                    <a:pt x="189" y="586"/>
                    <a:pt x="247" y="614"/>
                  </a:cubicBezTo>
                  <a:cubicBezTo>
                    <a:pt x="249" y="615"/>
                    <a:pt x="251" y="615"/>
                    <a:pt x="253" y="615"/>
                  </a:cubicBezTo>
                  <a:cubicBezTo>
                    <a:pt x="254" y="615"/>
                    <a:pt x="257" y="615"/>
                    <a:pt x="258" y="614"/>
                  </a:cubicBezTo>
                  <a:cubicBezTo>
                    <a:pt x="316" y="586"/>
                    <a:pt x="505" y="482"/>
                    <a:pt x="505" y="355"/>
                  </a:cubicBezTo>
                  <a:cubicBezTo>
                    <a:pt x="505" y="70"/>
                    <a:pt x="505" y="70"/>
                    <a:pt x="505" y="70"/>
                  </a:cubicBezTo>
                  <a:cubicBezTo>
                    <a:pt x="506" y="67"/>
                    <a:pt x="504" y="63"/>
                    <a:pt x="500" y="60"/>
                  </a:cubicBezTo>
                  <a:close/>
                  <a:moveTo>
                    <a:pt x="481" y="355"/>
                  </a:moveTo>
                  <a:cubicBezTo>
                    <a:pt x="481" y="465"/>
                    <a:pt x="303" y="564"/>
                    <a:pt x="253" y="588"/>
                  </a:cubicBezTo>
                  <a:cubicBezTo>
                    <a:pt x="205" y="564"/>
                    <a:pt x="26" y="465"/>
                    <a:pt x="26" y="355"/>
                  </a:cubicBezTo>
                  <a:cubicBezTo>
                    <a:pt x="26" y="90"/>
                    <a:pt x="26" y="90"/>
                    <a:pt x="26" y="90"/>
                  </a:cubicBezTo>
                  <a:cubicBezTo>
                    <a:pt x="49" y="97"/>
                    <a:pt x="72" y="102"/>
                    <a:pt x="97" y="102"/>
                  </a:cubicBezTo>
                  <a:cubicBezTo>
                    <a:pt x="157" y="102"/>
                    <a:pt x="213" y="78"/>
                    <a:pt x="253" y="33"/>
                  </a:cubicBezTo>
                  <a:cubicBezTo>
                    <a:pt x="293" y="77"/>
                    <a:pt x="349" y="102"/>
                    <a:pt x="409" y="102"/>
                  </a:cubicBezTo>
                  <a:cubicBezTo>
                    <a:pt x="433" y="102"/>
                    <a:pt x="458" y="99"/>
                    <a:pt x="481" y="90"/>
                  </a:cubicBezTo>
                  <a:lnTo>
                    <a:pt x="481" y="3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32EA2"/>
                </a:solidFill>
                <a:effectLst/>
                <a:uLnTx/>
                <a:uFillTx/>
                <a:latin typeface="Arial" panose="020B0604020202020204"/>
                <a:ea typeface="+mn-ea"/>
                <a:cs typeface="+mn-cs"/>
              </a:endParaRPr>
            </a:p>
          </p:txBody>
        </p:sp>
        <p:sp>
          <p:nvSpPr>
            <p:cNvPr id="34" name="Freeform 6">
              <a:extLst>
                <a:ext uri="{FF2B5EF4-FFF2-40B4-BE49-F238E27FC236}">
                  <a16:creationId xmlns:a16="http://schemas.microsoft.com/office/drawing/2014/main" id="{81A721FA-C72C-420A-BB94-69C85E46F2F9}"/>
                </a:ext>
              </a:extLst>
            </p:cNvPr>
            <p:cNvSpPr>
              <a:spLocks noEditPoints="1"/>
            </p:cNvSpPr>
            <p:nvPr/>
          </p:nvSpPr>
          <p:spPr bwMode="auto">
            <a:xfrm>
              <a:off x="1911" y="702"/>
              <a:ext cx="1455" cy="1431"/>
            </a:xfrm>
            <a:custGeom>
              <a:avLst/>
              <a:gdLst>
                <a:gd name="T0" fmla="*/ 139 w 278"/>
                <a:gd name="T1" fmla="*/ 0 h 279"/>
                <a:gd name="T2" fmla="*/ 0 w 278"/>
                <a:gd name="T3" fmla="*/ 139 h 279"/>
                <a:gd name="T4" fmla="*/ 139 w 278"/>
                <a:gd name="T5" fmla="*/ 279 h 279"/>
                <a:gd name="T6" fmla="*/ 278 w 278"/>
                <a:gd name="T7" fmla="*/ 139 h 279"/>
                <a:gd name="T8" fmla="*/ 139 w 278"/>
                <a:gd name="T9" fmla="*/ 0 h 279"/>
                <a:gd name="T10" fmla="*/ 139 w 278"/>
                <a:gd name="T11" fmla="*/ 253 h 279"/>
                <a:gd name="T12" fmla="*/ 25 w 278"/>
                <a:gd name="T13" fmla="*/ 139 h 279"/>
                <a:gd name="T14" fmla="*/ 139 w 278"/>
                <a:gd name="T15" fmla="*/ 25 h 279"/>
                <a:gd name="T16" fmla="*/ 253 w 278"/>
                <a:gd name="T17" fmla="*/ 139 h 279"/>
                <a:gd name="T18" fmla="*/ 139 w 278"/>
                <a:gd name="T19" fmla="*/ 253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 h="279">
                  <a:moveTo>
                    <a:pt x="139" y="0"/>
                  </a:moveTo>
                  <a:cubicBezTo>
                    <a:pt x="62" y="0"/>
                    <a:pt x="0" y="63"/>
                    <a:pt x="0" y="139"/>
                  </a:cubicBezTo>
                  <a:cubicBezTo>
                    <a:pt x="0" y="216"/>
                    <a:pt x="62" y="279"/>
                    <a:pt x="139" y="279"/>
                  </a:cubicBezTo>
                  <a:cubicBezTo>
                    <a:pt x="216" y="279"/>
                    <a:pt x="278" y="216"/>
                    <a:pt x="278" y="139"/>
                  </a:cubicBezTo>
                  <a:cubicBezTo>
                    <a:pt x="278" y="63"/>
                    <a:pt x="216" y="0"/>
                    <a:pt x="139" y="0"/>
                  </a:cubicBezTo>
                  <a:close/>
                  <a:moveTo>
                    <a:pt x="139" y="253"/>
                  </a:moveTo>
                  <a:cubicBezTo>
                    <a:pt x="76" y="253"/>
                    <a:pt x="25" y="202"/>
                    <a:pt x="25" y="139"/>
                  </a:cubicBezTo>
                  <a:cubicBezTo>
                    <a:pt x="25" y="77"/>
                    <a:pt x="76" y="25"/>
                    <a:pt x="139" y="25"/>
                  </a:cubicBezTo>
                  <a:cubicBezTo>
                    <a:pt x="202" y="25"/>
                    <a:pt x="253" y="77"/>
                    <a:pt x="253" y="139"/>
                  </a:cubicBezTo>
                  <a:cubicBezTo>
                    <a:pt x="253" y="202"/>
                    <a:pt x="202" y="253"/>
                    <a:pt x="139" y="2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32EA2"/>
                </a:solidFill>
                <a:effectLst/>
                <a:uLnTx/>
                <a:uFillTx/>
                <a:latin typeface="Arial" panose="020B0604020202020204"/>
                <a:ea typeface="+mn-ea"/>
                <a:cs typeface="+mn-cs"/>
              </a:endParaRPr>
            </a:p>
          </p:txBody>
        </p:sp>
        <p:sp>
          <p:nvSpPr>
            <p:cNvPr id="35" name="Freeform 7">
              <a:extLst>
                <a:ext uri="{FF2B5EF4-FFF2-40B4-BE49-F238E27FC236}">
                  <a16:creationId xmlns:a16="http://schemas.microsoft.com/office/drawing/2014/main" id="{82A6EAF9-F5DC-41ED-B1BC-90F4FB8F519B}"/>
                </a:ext>
              </a:extLst>
            </p:cNvPr>
            <p:cNvSpPr>
              <a:spLocks/>
            </p:cNvSpPr>
            <p:nvPr/>
          </p:nvSpPr>
          <p:spPr bwMode="auto">
            <a:xfrm>
              <a:off x="2230" y="1102"/>
              <a:ext cx="817" cy="621"/>
            </a:xfrm>
            <a:custGeom>
              <a:avLst/>
              <a:gdLst>
                <a:gd name="T0" fmla="*/ 133 w 156"/>
                <a:gd name="T1" fmla="*/ 5 h 121"/>
                <a:gd name="T2" fmla="*/ 47 w 156"/>
                <a:gd name="T3" fmla="*/ 91 h 121"/>
                <a:gd name="T4" fmla="*/ 23 w 156"/>
                <a:gd name="T5" fmla="*/ 66 h 121"/>
                <a:gd name="T6" fmla="*/ 5 w 156"/>
                <a:gd name="T7" fmla="*/ 66 h 121"/>
                <a:gd name="T8" fmla="*/ 5 w 156"/>
                <a:gd name="T9" fmla="*/ 84 h 121"/>
                <a:gd name="T10" fmla="*/ 38 w 156"/>
                <a:gd name="T11" fmla="*/ 117 h 121"/>
                <a:gd name="T12" fmla="*/ 47 w 156"/>
                <a:gd name="T13" fmla="*/ 121 h 121"/>
                <a:gd name="T14" fmla="*/ 56 w 156"/>
                <a:gd name="T15" fmla="*/ 117 h 121"/>
                <a:gd name="T16" fmla="*/ 151 w 156"/>
                <a:gd name="T17" fmla="*/ 23 h 121"/>
                <a:gd name="T18" fmla="*/ 151 w 156"/>
                <a:gd name="T19" fmla="*/ 5 h 121"/>
                <a:gd name="T20" fmla="*/ 133 w 156"/>
                <a:gd name="T21" fmla="*/ 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6" h="121">
                  <a:moveTo>
                    <a:pt x="133" y="5"/>
                  </a:moveTo>
                  <a:cubicBezTo>
                    <a:pt x="47" y="91"/>
                    <a:pt x="47" y="91"/>
                    <a:pt x="47" y="91"/>
                  </a:cubicBezTo>
                  <a:cubicBezTo>
                    <a:pt x="23" y="66"/>
                    <a:pt x="23" y="66"/>
                    <a:pt x="23" y="66"/>
                  </a:cubicBezTo>
                  <a:cubicBezTo>
                    <a:pt x="18" y="61"/>
                    <a:pt x="10" y="61"/>
                    <a:pt x="5" y="66"/>
                  </a:cubicBezTo>
                  <a:cubicBezTo>
                    <a:pt x="0" y="71"/>
                    <a:pt x="0" y="79"/>
                    <a:pt x="5" y="84"/>
                  </a:cubicBezTo>
                  <a:cubicBezTo>
                    <a:pt x="38" y="117"/>
                    <a:pt x="38" y="117"/>
                    <a:pt x="38" y="117"/>
                  </a:cubicBezTo>
                  <a:cubicBezTo>
                    <a:pt x="41" y="120"/>
                    <a:pt x="44" y="121"/>
                    <a:pt x="47" y="121"/>
                  </a:cubicBezTo>
                  <a:cubicBezTo>
                    <a:pt x="51" y="121"/>
                    <a:pt x="54" y="120"/>
                    <a:pt x="56" y="117"/>
                  </a:cubicBezTo>
                  <a:cubicBezTo>
                    <a:pt x="151" y="23"/>
                    <a:pt x="151" y="23"/>
                    <a:pt x="151" y="23"/>
                  </a:cubicBezTo>
                  <a:cubicBezTo>
                    <a:pt x="156" y="18"/>
                    <a:pt x="156" y="10"/>
                    <a:pt x="151" y="5"/>
                  </a:cubicBezTo>
                  <a:cubicBezTo>
                    <a:pt x="146" y="0"/>
                    <a:pt x="138" y="0"/>
                    <a:pt x="13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32EA2"/>
                </a:solidFill>
                <a:effectLst/>
                <a:uLnTx/>
                <a:uFillTx/>
                <a:latin typeface="Arial" panose="020B0604020202020204"/>
                <a:ea typeface="+mn-ea"/>
                <a:cs typeface="+mn-cs"/>
              </a:endParaRPr>
            </a:p>
          </p:txBody>
        </p:sp>
      </p:grpSp>
      <p:sp>
        <p:nvSpPr>
          <p:cNvPr id="42" name="Freeform 5">
            <a:extLst>
              <a:ext uri="{FF2B5EF4-FFF2-40B4-BE49-F238E27FC236}">
                <a16:creationId xmlns:a16="http://schemas.microsoft.com/office/drawing/2014/main" id="{D7280B97-1B99-4D48-81CD-96E93D3790CB}"/>
              </a:ext>
            </a:extLst>
          </p:cNvPr>
          <p:cNvSpPr>
            <a:spLocks noEditPoints="1"/>
          </p:cNvSpPr>
          <p:nvPr/>
        </p:nvSpPr>
        <p:spPr bwMode="auto">
          <a:xfrm>
            <a:off x="10575570" y="2557600"/>
            <a:ext cx="381076" cy="375628"/>
          </a:xfrm>
          <a:custGeom>
            <a:avLst/>
            <a:gdLst>
              <a:gd name="T0" fmla="*/ 6829 w 6829"/>
              <a:gd name="T1" fmla="*/ 2754 h 6830"/>
              <a:gd name="T2" fmla="*/ 6646 w 6829"/>
              <a:gd name="T3" fmla="*/ 2828 h 6830"/>
              <a:gd name="T4" fmla="*/ 4889 w 6829"/>
              <a:gd name="T5" fmla="*/ 3415 h 6830"/>
              <a:gd name="T6" fmla="*/ 6646 w 6829"/>
              <a:gd name="T7" fmla="*/ 4002 h 6830"/>
              <a:gd name="T8" fmla="*/ 6828 w 6829"/>
              <a:gd name="T9" fmla="*/ 4078 h 6830"/>
              <a:gd name="T10" fmla="*/ 6828 w 6829"/>
              <a:gd name="T11" fmla="*/ 6723 h 6830"/>
              <a:gd name="T12" fmla="*/ 4076 w 6829"/>
              <a:gd name="T13" fmla="*/ 6830 h 6830"/>
              <a:gd name="T14" fmla="*/ 4001 w 6829"/>
              <a:gd name="T15" fmla="*/ 6647 h 6830"/>
              <a:gd name="T16" fmla="*/ 3414 w 6829"/>
              <a:gd name="T17" fmla="*/ 4890 h 6830"/>
              <a:gd name="T18" fmla="*/ 2828 w 6829"/>
              <a:gd name="T19" fmla="*/ 6647 h 6830"/>
              <a:gd name="T20" fmla="*/ 2752 w 6829"/>
              <a:gd name="T21" fmla="*/ 6828 h 6830"/>
              <a:gd name="T22" fmla="*/ 106 w 6829"/>
              <a:gd name="T23" fmla="*/ 6828 h 6830"/>
              <a:gd name="T24" fmla="*/ 0 w 6829"/>
              <a:gd name="T25" fmla="*/ 4076 h 6830"/>
              <a:gd name="T26" fmla="*/ 182 w 6829"/>
              <a:gd name="T27" fmla="*/ 4002 h 6830"/>
              <a:gd name="T28" fmla="*/ 1940 w 6829"/>
              <a:gd name="T29" fmla="*/ 3415 h 6830"/>
              <a:gd name="T30" fmla="*/ 182 w 6829"/>
              <a:gd name="T31" fmla="*/ 2828 h 6830"/>
              <a:gd name="T32" fmla="*/ 1 w 6829"/>
              <a:gd name="T33" fmla="*/ 2752 h 6830"/>
              <a:gd name="T34" fmla="*/ 1 w 6829"/>
              <a:gd name="T35" fmla="*/ 107 h 6830"/>
              <a:gd name="T36" fmla="*/ 2753 w 6829"/>
              <a:gd name="T37" fmla="*/ 0 h 6830"/>
              <a:gd name="T38" fmla="*/ 2828 w 6829"/>
              <a:gd name="T39" fmla="*/ 183 h 6830"/>
              <a:gd name="T40" fmla="*/ 3414 w 6829"/>
              <a:gd name="T41" fmla="*/ 1940 h 6830"/>
              <a:gd name="T42" fmla="*/ 4001 w 6829"/>
              <a:gd name="T43" fmla="*/ 183 h 6830"/>
              <a:gd name="T44" fmla="*/ 4077 w 6829"/>
              <a:gd name="T45" fmla="*/ 2 h 6830"/>
              <a:gd name="T46" fmla="*/ 6722 w 6829"/>
              <a:gd name="T47" fmla="*/ 2 h 6830"/>
              <a:gd name="T48" fmla="*/ 6616 w 6829"/>
              <a:gd name="T49" fmla="*/ 2496 h 6830"/>
              <a:gd name="T50" fmla="*/ 4334 w 6829"/>
              <a:gd name="T51" fmla="*/ 215 h 6830"/>
              <a:gd name="T52" fmla="*/ 4813 w 6829"/>
              <a:gd name="T53" fmla="*/ 844 h 6830"/>
              <a:gd name="T54" fmla="*/ 3340 w 6829"/>
              <a:gd name="T55" fmla="*/ 2167 h 6830"/>
              <a:gd name="T56" fmla="*/ 2017 w 6829"/>
              <a:gd name="T57" fmla="*/ 694 h 6830"/>
              <a:gd name="T58" fmla="*/ 214 w 6829"/>
              <a:gd name="T59" fmla="*/ 215 h 6830"/>
              <a:gd name="T60" fmla="*/ 693 w 6829"/>
              <a:gd name="T61" fmla="*/ 2018 h 6830"/>
              <a:gd name="T62" fmla="*/ 2166 w 6829"/>
              <a:gd name="T63" fmla="*/ 3340 h 6830"/>
              <a:gd name="T64" fmla="*/ 844 w 6829"/>
              <a:gd name="T65" fmla="*/ 4814 h 6830"/>
              <a:gd name="T66" fmla="*/ 214 w 6829"/>
              <a:gd name="T67" fmla="*/ 4335 h 6830"/>
              <a:gd name="T68" fmla="*/ 2496 w 6829"/>
              <a:gd name="T69" fmla="*/ 6616 h 6830"/>
              <a:gd name="T70" fmla="*/ 2017 w 6829"/>
              <a:gd name="T71" fmla="*/ 5987 h 6830"/>
              <a:gd name="T72" fmla="*/ 3490 w 6829"/>
              <a:gd name="T73" fmla="*/ 4664 h 6830"/>
              <a:gd name="T74" fmla="*/ 4813 w 6829"/>
              <a:gd name="T75" fmla="*/ 6138 h 6830"/>
              <a:gd name="T76" fmla="*/ 6616 w 6829"/>
              <a:gd name="T77" fmla="*/ 6616 h 6830"/>
              <a:gd name="T78" fmla="*/ 6137 w 6829"/>
              <a:gd name="T79" fmla="*/ 4814 h 6830"/>
              <a:gd name="T80" fmla="*/ 4664 w 6829"/>
              <a:gd name="T81" fmla="*/ 3491 h 6830"/>
              <a:gd name="T82" fmla="*/ 5986 w 6829"/>
              <a:gd name="T83" fmla="*/ 2018 h 6830"/>
              <a:gd name="T84" fmla="*/ 6616 w 6829"/>
              <a:gd name="T85" fmla="*/ 2496 h 6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29" h="6830">
                <a:moveTo>
                  <a:pt x="6829" y="108"/>
                </a:moveTo>
                <a:cubicBezTo>
                  <a:pt x="6829" y="2754"/>
                  <a:pt x="6829" y="2754"/>
                  <a:pt x="6829" y="2754"/>
                </a:cubicBezTo>
                <a:cubicBezTo>
                  <a:pt x="6829" y="2812"/>
                  <a:pt x="6781" y="2860"/>
                  <a:pt x="6722" y="2860"/>
                </a:cubicBezTo>
                <a:cubicBezTo>
                  <a:pt x="6693" y="2860"/>
                  <a:pt x="6666" y="2848"/>
                  <a:pt x="6646" y="2828"/>
                </a:cubicBezTo>
                <a:cubicBezTo>
                  <a:pt x="6061" y="2243"/>
                  <a:pt x="6061" y="2243"/>
                  <a:pt x="6061" y="2243"/>
                </a:cubicBezTo>
                <a:cubicBezTo>
                  <a:pt x="4889" y="3415"/>
                  <a:pt x="4889" y="3415"/>
                  <a:pt x="4889" y="3415"/>
                </a:cubicBezTo>
                <a:cubicBezTo>
                  <a:pt x="6061" y="4587"/>
                  <a:pt x="6061" y="4587"/>
                  <a:pt x="6061" y="4587"/>
                </a:cubicBezTo>
                <a:cubicBezTo>
                  <a:pt x="6646" y="4002"/>
                  <a:pt x="6646" y="4002"/>
                  <a:pt x="6646" y="4002"/>
                </a:cubicBezTo>
                <a:cubicBezTo>
                  <a:pt x="6688" y="3960"/>
                  <a:pt x="6756" y="3960"/>
                  <a:pt x="6797" y="4002"/>
                </a:cubicBezTo>
                <a:cubicBezTo>
                  <a:pt x="6818" y="4023"/>
                  <a:pt x="6828" y="4050"/>
                  <a:pt x="6828" y="4078"/>
                </a:cubicBezTo>
                <a:cubicBezTo>
                  <a:pt x="6828" y="4078"/>
                  <a:pt x="6828" y="4078"/>
                  <a:pt x="6828" y="4078"/>
                </a:cubicBezTo>
                <a:cubicBezTo>
                  <a:pt x="6828" y="6723"/>
                  <a:pt x="6828" y="6723"/>
                  <a:pt x="6828" y="6723"/>
                </a:cubicBezTo>
                <a:cubicBezTo>
                  <a:pt x="6828" y="6782"/>
                  <a:pt x="6780" y="6830"/>
                  <a:pt x="6721" y="6830"/>
                </a:cubicBezTo>
                <a:cubicBezTo>
                  <a:pt x="4076" y="6830"/>
                  <a:pt x="4076" y="6830"/>
                  <a:pt x="4076" y="6830"/>
                </a:cubicBezTo>
                <a:cubicBezTo>
                  <a:pt x="4017" y="6830"/>
                  <a:pt x="3969" y="6782"/>
                  <a:pt x="3969" y="6723"/>
                </a:cubicBezTo>
                <a:cubicBezTo>
                  <a:pt x="3969" y="6694"/>
                  <a:pt x="3981" y="6667"/>
                  <a:pt x="4001" y="6647"/>
                </a:cubicBezTo>
                <a:cubicBezTo>
                  <a:pt x="4586" y="6062"/>
                  <a:pt x="4586" y="6062"/>
                  <a:pt x="4586" y="6062"/>
                </a:cubicBezTo>
                <a:cubicBezTo>
                  <a:pt x="3414" y="4890"/>
                  <a:pt x="3414" y="4890"/>
                  <a:pt x="3414" y="4890"/>
                </a:cubicBezTo>
                <a:cubicBezTo>
                  <a:pt x="2242" y="6062"/>
                  <a:pt x="2242" y="6062"/>
                  <a:pt x="2242" y="6062"/>
                </a:cubicBezTo>
                <a:cubicBezTo>
                  <a:pt x="2828" y="6647"/>
                  <a:pt x="2828" y="6647"/>
                  <a:pt x="2828" y="6647"/>
                </a:cubicBezTo>
                <a:cubicBezTo>
                  <a:pt x="2869" y="6688"/>
                  <a:pt x="2869" y="6756"/>
                  <a:pt x="2828" y="6798"/>
                </a:cubicBezTo>
                <a:cubicBezTo>
                  <a:pt x="2806" y="6819"/>
                  <a:pt x="2780" y="6828"/>
                  <a:pt x="2752" y="6828"/>
                </a:cubicBezTo>
                <a:cubicBezTo>
                  <a:pt x="2752" y="6828"/>
                  <a:pt x="2752" y="6828"/>
                  <a:pt x="2752" y="6828"/>
                </a:cubicBezTo>
                <a:cubicBezTo>
                  <a:pt x="106" y="6828"/>
                  <a:pt x="106" y="6828"/>
                  <a:pt x="106" y="6828"/>
                </a:cubicBezTo>
                <a:cubicBezTo>
                  <a:pt x="48" y="6828"/>
                  <a:pt x="0" y="6780"/>
                  <a:pt x="0" y="6722"/>
                </a:cubicBezTo>
                <a:cubicBezTo>
                  <a:pt x="0" y="4076"/>
                  <a:pt x="0" y="4076"/>
                  <a:pt x="0" y="4076"/>
                </a:cubicBezTo>
                <a:cubicBezTo>
                  <a:pt x="0" y="4018"/>
                  <a:pt x="48" y="3970"/>
                  <a:pt x="106" y="3970"/>
                </a:cubicBezTo>
                <a:cubicBezTo>
                  <a:pt x="136" y="3970"/>
                  <a:pt x="162" y="3982"/>
                  <a:pt x="182" y="4002"/>
                </a:cubicBezTo>
                <a:cubicBezTo>
                  <a:pt x="768" y="4587"/>
                  <a:pt x="768" y="4587"/>
                  <a:pt x="768" y="4587"/>
                </a:cubicBezTo>
                <a:cubicBezTo>
                  <a:pt x="1940" y="3415"/>
                  <a:pt x="1940" y="3415"/>
                  <a:pt x="1940" y="3415"/>
                </a:cubicBezTo>
                <a:cubicBezTo>
                  <a:pt x="768" y="2243"/>
                  <a:pt x="768" y="2243"/>
                  <a:pt x="768" y="2243"/>
                </a:cubicBezTo>
                <a:cubicBezTo>
                  <a:pt x="182" y="2828"/>
                  <a:pt x="182" y="2828"/>
                  <a:pt x="182" y="2828"/>
                </a:cubicBezTo>
                <a:cubicBezTo>
                  <a:pt x="141" y="2870"/>
                  <a:pt x="73" y="2870"/>
                  <a:pt x="32" y="2828"/>
                </a:cubicBezTo>
                <a:cubicBezTo>
                  <a:pt x="10" y="2807"/>
                  <a:pt x="1" y="2780"/>
                  <a:pt x="1" y="2752"/>
                </a:cubicBezTo>
                <a:cubicBezTo>
                  <a:pt x="1" y="2752"/>
                  <a:pt x="1" y="2752"/>
                  <a:pt x="1" y="2752"/>
                </a:cubicBezTo>
                <a:cubicBezTo>
                  <a:pt x="1" y="107"/>
                  <a:pt x="1" y="107"/>
                  <a:pt x="1" y="107"/>
                </a:cubicBezTo>
                <a:cubicBezTo>
                  <a:pt x="1" y="48"/>
                  <a:pt x="49" y="0"/>
                  <a:pt x="108" y="0"/>
                </a:cubicBezTo>
                <a:cubicBezTo>
                  <a:pt x="2753" y="0"/>
                  <a:pt x="2753" y="0"/>
                  <a:pt x="2753" y="0"/>
                </a:cubicBezTo>
                <a:cubicBezTo>
                  <a:pt x="2812" y="0"/>
                  <a:pt x="2860" y="48"/>
                  <a:pt x="2860" y="107"/>
                </a:cubicBezTo>
                <a:cubicBezTo>
                  <a:pt x="2860" y="136"/>
                  <a:pt x="2848" y="163"/>
                  <a:pt x="2828" y="183"/>
                </a:cubicBezTo>
                <a:cubicBezTo>
                  <a:pt x="2242" y="768"/>
                  <a:pt x="2242" y="768"/>
                  <a:pt x="2242" y="768"/>
                </a:cubicBezTo>
                <a:cubicBezTo>
                  <a:pt x="3414" y="1940"/>
                  <a:pt x="3414" y="1940"/>
                  <a:pt x="3414" y="1940"/>
                </a:cubicBezTo>
                <a:cubicBezTo>
                  <a:pt x="4586" y="768"/>
                  <a:pt x="4586" y="768"/>
                  <a:pt x="4586" y="768"/>
                </a:cubicBezTo>
                <a:cubicBezTo>
                  <a:pt x="4001" y="183"/>
                  <a:pt x="4001" y="183"/>
                  <a:pt x="4001" y="183"/>
                </a:cubicBezTo>
                <a:cubicBezTo>
                  <a:pt x="3960" y="142"/>
                  <a:pt x="3960" y="74"/>
                  <a:pt x="4001" y="32"/>
                </a:cubicBezTo>
                <a:cubicBezTo>
                  <a:pt x="4022" y="11"/>
                  <a:pt x="4049" y="2"/>
                  <a:pt x="4077" y="2"/>
                </a:cubicBezTo>
                <a:cubicBezTo>
                  <a:pt x="4077" y="2"/>
                  <a:pt x="4077" y="2"/>
                  <a:pt x="4077" y="2"/>
                </a:cubicBezTo>
                <a:cubicBezTo>
                  <a:pt x="6722" y="2"/>
                  <a:pt x="6722" y="2"/>
                  <a:pt x="6722" y="2"/>
                </a:cubicBezTo>
                <a:cubicBezTo>
                  <a:pt x="6781" y="2"/>
                  <a:pt x="6829" y="50"/>
                  <a:pt x="6829" y="108"/>
                </a:cubicBezTo>
                <a:close/>
                <a:moveTo>
                  <a:pt x="6616" y="2496"/>
                </a:moveTo>
                <a:cubicBezTo>
                  <a:pt x="6616" y="215"/>
                  <a:pt x="6616" y="215"/>
                  <a:pt x="6616" y="215"/>
                </a:cubicBezTo>
                <a:cubicBezTo>
                  <a:pt x="4334" y="215"/>
                  <a:pt x="4334" y="215"/>
                  <a:pt x="4334" y="215"/>
                </a:cubicBezTo>
                <a:cubicBezTo>
                  <a:pt x="4813" y="694"/>
                  <a:pt x="4813" y="694"/>
                  <a:pt x="4813" y="694"/>
                </a:cubicBezTo>
                <a:cubicBezTo>
                  <a:pt x="4854" y="735"/>
                  <a:pt x="4854" y="803"/>
                  <a:pt x="4813" y="844"/>
                </a:cubicBezTo>
                <a:cubicBezTo>
                  <a:pt x="3490" y="2167"/>
                  <a:pt x="3490" y="2167"/>
                  <a:pt x="3490" y="2167"/>
                </a:cubicBezTo>
                <a:cubicBezTo>
                  <a:pt x="3449" y="2208"/>
                  <a:pt x="3381" y="2208"/>
                  <a:pt x="3340" y="2167"/>
                </a:cubicBezTo>
                <a:cubicBezTo>
                  <a:pt x="2017" y="844"/>
                  <a:pt x="2017" y="844"/>
                  <a:pt x="2017" y="844"/>
                </a:cubicBezTo>
                <a:cubicBezTo>
                  <a:pt x="1976" y="803"/>
                  <a:pt x="1976" y="735"/>
                  <a:pt x="2017" y="694"/>
                </a:cubicBezTo>
                <a:cubicBezTo>
                  <a:pt x="2496" y="215"/>
                  <a:pt x="2496" y="215"/>
                  <a:pt x="2496" y="215"/>
                </a:cubicBezTo>
                <a:cubicBezTo>
                  <a:pt x="214" y="215"/>
                  <a:pt x="214" y="215"/>
                  <a:pt x="214" y="215"/>
                </a:cubicBezTo>
                <a:cubicBezTo>
                  <a:pt x="214" y="2496"/>
                  <a:pt x="214" y="2496"/>
                  <a:pt x="214" y="2496"/>
                </a:cubicBezTo>
                <a:cubicBezTo>
                  <a:pt x="693" y="2018"/>
                  <a:pt x="693" y="2018"/>
                  <a:pt x="693" y="2018"/>
                </a:cubicBezTo>
                <a:cubicBezTo>
                  <a:pt x="734" y="1976"/>
                  <a:pt x="802" y="1976"/>
                  <a:pt x="844" y="2018"/>
                </a:cubicBezTo>
                <a:cubicBezTo>
                  <a:pt x="2166" y="3340"/>
                  <a:pt x="2166" y="3340"/>
                  <a:pt x="2166" y="3340"/>
                </a:cubicBezTo>
                <a:cubicBezTo>
                  <a:pt x="2208" y="3382"/>
                  <a:pt x="2208" y="3450"/>
                  <a:pt x="2166" y="3491"/>
                </a:cubicBezTo>
                <a:cubicBezTo>
                  <a:pt x="844" y="4814"/>
                  <a:pt x="844" y="4814"/>
                  <a:pt x="844" y="4814"/>
                </a:cubicBezTo>
                <a:cubicBezTo>
                  <a:pt x="802" y="4855"/>
                  <a:pt x="734" y="4855"/>
                  <a:pt x="693" y="4814"/>
                </a:cubicBezTo>
                <a:cubicBezTo>
                  <a:pt x="214" y="4335"/>
                  <a:pt x="214" y="4335"/>
                  <a:pt x="214" y="4335"/>
                </a:cubicBezTo>
                <a:cubicBezTo>
                  <a:pt x="214" y="6616"/>
                  <a:pt x="214" y="6616"/>
                  <a:pt x="214" y="6616"/>
                </a:cubicBezTo>
                <a:cubicBezTo>
                  <a:pt x="2496" y="6616"/>
                  <a:pt x="2496" y="6616"/>
                  <a:pt x="2496" y="6616"/>
                </a:cubicBezTo>
                <a:cubicBezTo>
                  <a:pt x="2017" y="6138"/>
                  <a:pt x="2017" y="6138"/>
                  <a:pt x="2017" y="6138"/>
                </a:cubicBezTo>
                <a:cubicBezTo>
                  <a:pt x="1976" y="6096"/>
                  <a:pt x="1976" y="6028"/>
                  <a:pt x="2017" y="5987"/>
                </a:cubicBezTo>
                <a:cubicBezTo>
                  <a:pt x="3340" y="4664"/>
                  <a:pt x="3340" y="4664"/>
                  <a:pt x="3340" y="4664"/>
                </a:cubicBezTo>
                <a:cubicBezTo>
                  <a:pt x="3381" y="4623"/>
                  <a:pt x="3449" y="4623"/>
                  <a:pt x="3490" y="4664"/>
                </a:cubicBezTo>
                <a:cubicBezTo>
                  <a:pt x="4813" y="5987"/>
                  <a:pt x="4813" y="5987"/>
                  <a:pt x="4813" y="5987"/>
                </a:cubicBezTo>
                <a:cubicBezTo>
                  <a:pt x="4854" y="6028"/>
                  <a:pt x="4854" y="6096"/>
                  <a:pt x="4813" y="6138"/>
                </a:cubicBezTo>
                <a:cubicBezTo>
                  <a:pt x="4334" y="6616"/>
                  <a:pt x="4334" y="6616"/>
                  <a:pt x="4334" y="6616"/>
                </a:cubicBezTo>
                <a:cubicBezTo>
                  <a:pt x="6616" y="6616"/>
                  <a:pt x="6616" y="6616"/>
                  <a:pt x="6616" y="6616"/>
                </a:cubicBezTo>
                <a:cubicBezTo>
                  <a:pt x="6616" y="4335"/>
                  <a:pt x="6616" y="4335"/>
                  <a:pt x="6616" y="4335"/>
                </a:cubicBezTo>
                <a:cubicBezTo>
                  <a:pt x="6137" y="4814"/>
                  <a:pt x="6137" y="4814"/>
                  <a:pt x="6137" y="4814"/>
                </a:cubicBezTo>
                <a:cubicBezTo>
                  <a:pt x="6096" y="4855"/>
                  <a:pt x="6028" y="4855"/>
                  <a:pt x="5986" y="4814"/>
                </a:cubicBezTo>
                <a:cubicBezTo>
                  <a:pt x="4664" y="3491"/>
                  <a:pt x="4664" y="3491"/>
                  <a:pt x="4664" y="3491"/>
                </a:cubicBezTo>
                <a:cubicBezTo>
                  <a:pt x="4622" y="3450"/>
                  <a:pt x="4622" y="3382"/>
                  <a:pt x="4664" y="3340"/>
                </a:cubicBezTo>
                <a:cubicBezTo>
                  <a:pt x="5986" y="2018"/>
                  <a:pt x="5986" y="2018"/>
                  <a:pt x="5986" y="2018"/>
                </a:cubicBezTo>
                <a:cubicBezTo>
                  <a:pt x="6028" y="1976"/>
                  <a:pt x="6096" y="1976"/>
                  <a:pt x="6137" y="2018"/>
                </a:cubicBezTo>
                <a:lnTo>
                  <a:pt x="6616" y="2496"/>
                </a:lnTo>
                <a:close/>
              </a:path>
            </a:pathLst>
          </a:custGeom>
          <a:solidFill>
            <a:schemeClr val="bg1"/>
          </a:solidFill>
          <a:ln w="3175">
            <a:solidFill>
              <a:schemeClr val="bg1"/>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32EA2"/>
              </a:solidFill>
              <a:effectLst/>
              <a:uLnTx/>
              <a:uFillTx/>
              <a:latin typeface="Arial" panose="020B0604020202020204"/>
              <a:ea typeface="+mn-ea"/>
              <a:cs typeface="+mn-cs"/>
            </a:endParaRPr>
          </a:p>
        </p:txBody>
      </p:sp>
      <p:grpSp>
        <p:nvGrpSpPr>
          <p:cNvPr id="61" name="Group 60">
            <a:extLst>
              <a:ext uri="{FF2B5EF4-FFF2-40B4-BE49-F238E27FC236}">
                <a16:creationId xmlns:a16="http://schemas.microsoft.com/office/drawing/2014/main" id="{00DE2772-FC76-4AA5-993C-4A070AB27A7E}"/>
              </a:ext>
            </a:extLst>
          </p:cNvPr>
          <p:cNvGrpSpPr/>
          <p:nvPr/>
        </p:nvGrpSpPr>
        <p:grpSpPr>
          <a:xfrm>
            <a:off x="5856724" y="2510574"/>
            <a:ext cx="478262" cy="409154"/>
            <a:chOff x="3963269" y="2475938"/>
            <a:chExt cx="1123529" cy="961180"/>
          </a:xfrm>
          <a:solidFill>
            <a:schemeClr val="tx1"/>
          </a:solidFill>
        </p:grpSpPr>
        <p:sp>
          <p:nvSpPr>
            <p:cNvPr id="62" name="Freeform 36">
              <a:extLst>
                <a:ext uri="{FF2B5EF4-FFF2-40B4-BE49-F238E27FC236}">
                  <a16:creationId xmlns:a16="http://schemas.microsoft.com/office/drawing/2014/main" id="{3FEBD96F-89EE-42F4-BC22-D8CA266B71F1}"/>
                </a:ext>
              </a:extLst>
            </p:cNvPr>
            <p:cNvSpPr>
              <a:spLocks noEditPoints="1"/>
            </p:cNvSpPr>
            <p:nvPr/>
          </p:nvSpPr>
          <p:spPr bwMode="auto">
            <a:xfrm>
              <a:off x="3963269" y="2475938"/>
              <a:ext cx="1123529" cy="961180"/>
            </a:xfrm>
            <a:custGeom>
              <a:avLst/>
              <a:gdLst>
                <a:gd name="T0" fmla="*/ 1443 w 1466"/>
                <a:gd name="T1" fmla="*/ 237 h 1290"/>
                <a:gd name="T2" fmla="*/ 1200 w 1466"/>
                <a:gd name="T3" fmla="*/ 22 h 1290"/>
                <a:gd name="T4" fmla="*/ 1175 w 1466"/>
                <a:gd name="T5" fmla="*/ 1 h 1290"/>
                <a:gd name="T6" fmla="*/ 324 w 1466"/>
                <a:gd name="T7" fmla="*/ 99 h 1290"/>
                <a:gd name="T8" fmla="*/ 22 w 1466"/>
                <a:gd name="T9" fmla="*/ 243 h 1290"/>
                <a:gd name="T10" fmla="*/ 177 w 1466"/>
                <a:gd name="T11" fmla="*/ 1262 h 1290"/>
                <a:gd name="T12" fmla="*/ 204 w 1466"/>
                <a:gd name="T13" fmla="*/ 1281 h 1290"/>
                <a:gd name="T14" fmla="*/ 552 w 1466"/>
                <a:gd name="T15" fmla="*/ 1237 h 1290"/>
                <a:gd name="T16" fmla="*/ 575 w 1466"/>
                <a:gd name="T17" fmla="*/ 1261 h 1290"/>
                <a:gd name="T18" fmla="*/ 1407 w 1466"/>
                <a:gd name="T19" fmla="*/ 1290 h 1290"/>
                <a:gd name="T20" fmla="*/ 1466 w 1466"/>
                <a:gd name="T21" fmla="*/ 261 h 1290"/>
                <a:gd name="T22" fmla="*/ 554 w 1466"/>
                <a:gd name="T23" fmla="*/ 1172 h 1290"/>
                <a:gd name="T24" fmla="*/ 53 w 1466"/>
                <a:gd name="T25" fmla="*/ 285 h 1290"/>
                <a:gd name="T26" fmla="*/ 347 w 1466"/>
                <a:gd name="T27" fmla="*/ 362 h 1290"/>
                <a:gd name="T28" fmla="*/ 156 w 1466"/>
                <a:gd name="T29" fmla="*/ 419 h 1290"/>
                <a:gd name="T30" fmla="*/ 183 w 1466"/>
                <a:gd name="T31" fmla="*/ 438 h 1290"/>
                <a:gd name="T32" fmla="*/ 360 w 1466"/>
                <a:gd name="T33" fmla="*/ 509 h 1290"/>
                <a:gd name="T34" fmla="*/ 182 w 1466"/>
                <a:gd name="T35" fmla="*/ 564 h 1290"/>
                <a:gd name="T36" fmla="*/ 209 w 1466"/>
                <a:gd name="T37" fmla="*/ 583 h 1290"/>
                <a:gd name="T38" fmla="*/ 373 w 1466"/>
                <a:gd name="T39" fmla="*/ 661 h 1290"/>
                <a:gd name="T40" fmla="*/ 208 w 1466"/>
                <a:gd name="T41" fmla="*/ 714 h 1290"/>
                <a:gd name="T42" fmla="*/ 235 w 1466"/>
                <a:gd name="T43" fmla="*/ 732 h 1290"/>
                <a:gd name="T44" fmla="*/ 387 w 1466"/>
                <a:gd name="T45" fmla="*/ 814 h 1290"/>
                <a:gd name="T46" fmla="*/ 235 w 1466"/>
                <a:gd name="T47" fmla="*/ 864 h 1290"/>
                <a:gd name="T48" fmla="*/ 262 w 1466"/>
                <a:gd name="T49" fmla="*/ 883 h 1290"/>
                <a:gd name="T50" fmla="*/ 402 w 1466"/>
                <a:gd name="T51" fmla="*/ 987 h 1290"/>
                <a:gd name="T52" fmla="*/ 265 w 1466"/>
                <a:gd name="T53" fmla="*/ 1034 h 1290"/>
                <a:gd name="T54" fmla="*/ 292 w 1466"/>
                <a:gd name="T55" fmla="*/ 1053 h 1290"/>
                <a:gd name="T56" fmla="*/ 412 w 1466"/>
                <a:gd name="T57" fmla="*/ 1102 h 1290"/>
                <a:gd name="T58" fmla="*/ 435 w 1466"/>
                <a:gd name="T59" fmla="*/ 1123 h 1290"/>
                <a:gd name="T60" fmla="*/ 556 w 1466"/>
                <a:gd name="T61" fmla="*/ 1113 h 1290"/>
                <a:gd name="T62" fmla="*/ 588 w 1466"/>
                <a:gd name="T63" fmla="*/ 226 h 1290"/>
                <a:gd name="T64" fmla="*/ 464 w 1466"/>
                <a:gd name="T65" fmla="*/ 260 h 1290"/>
                <a:gd name="T66" fmla="*/ 489 w 1466"/>
                <a:gd name="T67" fmla="*/ 281 h 1290"/>
                <a:gd name="T68" fmla="*/ 582 w 1466"/>
                <a:gd name="T69" fmla="*/ 374 h 1290"/>
                <a:gd name="T70" fmla="*/ 477 w 1466"/>
                <a:gd name="T71" fmla="*/ 407 h 1290"/>
                <a:gd name="T72" fmla="*/ 502 w 1466"/>
                <a:gd name="T73" fmla="*/ 428 h 1290"/>
                <a:gd name="T74" fmla="*/ 577 w 1466"/>
                <a:gd name="T75" fmla="*/ 527 h 1290"/>
                <a:gd name="T76" fmla="*/ 490 w 1466"/>
                <a:gd name="T77" fmla="*/ 558 h 1290"/>
                <a:gd name="T78" fmla="*/ 515 w 1466"/>
                <a:gd name="T79" fmla="*/ 579 h 1290"/>
                <a:gd name="T80" fmla="*/ 572 w 1466"/>
                <a:gd name="T81" fmla="*/ 681 h 1290"/>
                <a:gd name="T82" fmla="*/ 503 w 1466"/>
                <a:gd name="T83" fmla="*/ 711 h 1290"/>
                <a:gd name="T84" fmla="*/ 529 w 1466"/>
                <a:gd name="T85" fmla="*/ 732 h 1290"/>
                <a:gd name="T86" fmla="*/ 566 w 1466"/>
                <a:gd name="T87" fmla="*/ 855 h 1290"/>
                <a:gd name="T88" fmla="*/ 518 w 1466"/>
                <a:gd name="T89" fmla="*/ 883 h 1290"/>
                <a:gd name="T90" fmla="*/ 544 w 1466"/>
                <a:gd name="T91" fmla="*/ 904 h 1290"/>
                <a:gd name="T92" fmla="*/ 558 w 1466"/>
                <a:gd name="T93" fmla="*/ 1066 h 1290"/>
                <a:gd name="T94" fmla="*/ 372 w 1466"/>
                <a:gd name="T95" fmla="*/ 118 h 1290"/>
                <a:gd name="T96" fmla="*/ 1171 w 1466"/>
                <a:gd name="T97" fmla="*/ 227 h 1290"/>
                <a:gd name="T98" fmla="*/ 1080 w 1466"/>
                <a:gd name="T99" fmla="*/ 224 h 1290"/>
                <a:gd name="T100" fmla="*/ 1062 w 1466"/>
                <a:gd name="T101" fmla="*/ 184 h 1290"/>
                <a:gd name="T102" fmla="*/ 611 w 1466"/>
                <a:gd name="T103" fmla="*/ 208 h 1290"/>
                <a:gd name="T104" fmla="*/ 1385 w 1466"/>
                <a:gd name="T105" fmla="*/ 1242 h 1290"/>
                <a:gd name="T106" fmla="*/ 633 w 1466"/>
                <a:gd name="T107" fmla="*/ 255 h 1290"/>
                <a:gd name="T108" fmla="*/ 1385 w 1466"/>
                <a:gd name="T109" fmla="*/ 1242 h 1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66" h="1290">
                  <a:moveTo>
                    <a:pt x="1460" y="244"/>
                  </a:moveTo>
                  <a:cubicBezTo>
                    <a:pt x="1455" y="240"/>
                    <a:pt x="1450" y="237"/>
                    <a:pt x="1443" y="237"/>
                  </a:cubicBezTo>
                  <a:cubicBezTo>
                    <a:pt x="1218" y="229"/>
                    <a:pt x="1218" y="229"/>
                    <a:pt x="1218" y="229"/>
                  </a:cubicBezTo>
                  <a:cubicBezTo>
                    <a:pt x="1200" y="22"/>
                    <a:pt x="1200" y="22"/>
                    <a:pt x="1200" y="22"/>
                  </a:cubicBezTo>
                  <a:cubicBezTo>
                    <a:pt x="1199" y="16"/>
                    <a:pt x="1196" y="10"/>
                    <a:pt x="1192" y="6"/>
                  </a:cubicBezTo>
                  <a:cubicBezTo>
                    <a:pt x="1187" y="2"/>
                    <a:pt x="1181" y="0"/>
                    <a:pt x="1175" y="1"/>
                  </a:cubicBezTo>
                  <a:cubicBezTo>
                    <a:pt x="345" y="73"/>
                    <a:pt x="345" y="73"/>
                    <a:pt x="345" y="73"/>
                  </a:cubicBezTo>
                  <a:cubicBezTo>
                    <a:pt x="332" y="75"/>
                    <a:pt x="323" y="86"/>
                    <a:pt x="324" y="99"/>
                  </a:cubicBezTo>
                  <a:cubicBezTo>
                    <a:pt x="332" y="189"/>
                    <a:pt x="332" y="189"/>
                    <a:pt x="332" y="189"/>
                  </a:cubicBezTo>
                  <a:cubicBezTo>
                    <a:pt x="22" y="243"/>
                    <a:pt x="22" y="243"/>
                    <a:pt x="22" y="243"/>
                  </a:cubicBezTo>
                  <a:cubicBezTo>
                    <a:pt x="9" y="246"/>
                    <a:pt x="0" y="258"/>
                    <a:pt x="3" y="270"/>
                  </a:cubicBezTo>
                  <a:cubicBezTo>
                    <a:pt x="177" y="1262"/>
                    <a:pt x="177" y="1262"/>
                    <a:pt x="177" y="1262"/>
                  </a:cubicBezTo>
                  <a:cubicBezTo>
                    <a:pt x="179" y="1273"/>
                    <a:pt x="189" y="1281"/>
                    <a:pt x="200" y="1281"/>
                  </a:cubicBezTo>
                  <a:cubicBezTo>
                    <a:pt x="202" y="1281"/>
                    <a:pt x="203" y="1281"/>
                    <a:pt x="204" y="1281"/>
                  </a:cubicBezTo>
                  <a:cubicBezTo>
                    <a:pt x="553" y="1220"/>
                    <a:pt x="553" y="1220"/>
                    <a:pt x="553" y="1220"/>
                  </a:cubicBezTo>
                  <a:cubicBezTo>
                    <a:pt x="552" y="1237"/>
                    <a:pt x="552" y="1237"/>
                    <a:pt x="552" y="1237"/>
                  </a:cubicBezTo>
                  <a:cubicBezTo>
                    <a:pt x="552" y="1243"/>
                    <a:pt x="554" y="1249"/>
                    <a:pt x="558" y="1253"/>
                  </a:cubicBezTo>
                  <a:cubicBezTo>
                    <a:pt x="563" y="1258"/>
                    <a:pt x="568" y="1260"/>
                    <a:pt x="575" y="1261"/>
                  </a:cubicBezTo>
                  <a:cubicBezTo>
                    <a:pt x="1407" y="1290"/>
                    <a:pt x="1407" y="1290"/>
                    <a:pt x="1407" y="1290"/>
                  </a:cubicBezTo>
                  <a:cubicBezTo>
                    <a:pt x="1407" y="1290"/>
                    <a:pt x="1407" y="1290"/>
                    <a:pt x="1407" y="1290"/>
                  </a:cubicBezTo>
                  <a:cubicBezTo>
                    <a:pt x="1420" y="1290"/>
                    <a:pt x="1430" y="1280"/>
                    <a:pt x="1431" y="1267"/>
                  </a:cubicBezTo>
                  <a:cubicBezTo>
                    <a:pt x="1466" y="261"/>
                    <a:pt x="1466" y="261"/>
                    <a:pt x="1466" y="261"/>
                  </a:cubicBezTo>
                  <a:cubicBezTo>
                    <a:pt x="1466" y="255"/>
                    <a:pt x="1464" y="249"/>
                    <a:pt x="1460" y="244"/>
                  </a:cubicBezTo>
                  <a:close/>
                  <a:moveTo>
                    <a:pt x="554" y="1172"/>
                  </a:moveTo>
                  <a:cubicBezTo>
                    <a:pt x="219" y="1231"/>
                    <a:pt x="219" y="1231"/>
                    <a:pt x="219" y="1231"/>
                  </a:cubicBezTo>
                  <a:cubicBezTo>
                    <a:pt x="53" y="285"/>
                    <a:pt x="53" y="285"/>
                    <a:pt x="53" y="285"/>
                  </a:cubicBezTo>
                  <a:cubicBezTo>
                    <a:pt x="336" y="235"/>
                    <a:pt x="336" y="235"/>
                    <a:pt x="336" y="235"/>
                  </a:cubicBezTo>
                  <a:cubicBezTo>
                    <a:pt x="347" y="362"/>
                    <a:pt x="347" y="362"/>
                    <a:pt x="347" y="362"/>
                  </a:cubicBezTo>
                  <a:cubicBezTo>
                    <a:pt x="175" y="392"/>
                    <a:pt x="175" y="392"/>
                    <a:pt x="175" y="392"/>
                  </a:cubicBezTo>
                  <a:cubicBezTo>
                    <a:pt x="162" y="394"/>
                    <a:pt x="154" y="406"/>
                    <a:pt x="156" y="419"/>
                  </a:cubicBezTo>
                  <a:cubicBezTo>
                    <a:pt x="158" y="430"/>
                    <a:pt x="168" y="438"/>
                    <a:pt x="179" y="438"/>
                  </a:cubicBezTo>
                  <a:cubicBezTo>
                    <a:pt x="181" y="438"/>
                    <a:pt x="182" y="438"/>
                    <a:pt x="183" y="438"/>
                  </a:cubicBezTo>
                  <a:cubicBezTo>
                    <a:pt x="351" y="408"/>
                    <a:pt x="351" y="408"/>
                    <a:pt x="351" y="408"/>
                  </a:cubicBezTo>
                  <a:cubicBezTo>
                    <a:pt x="360" y="509"/>
                    <a:pt x="360" y="509"/>
                    <a:pt x="360" y="509"/>
                  </a:cubicBezTo>
                  <a:cubicBezTo>
                    <a:pt x="201" y="537"/>
                    <a:pt x="201" y="537"/>
                    <a:pt x="201" y="537"/>
                  </a:cubicBezTo>
                  <a:cubicBezTo>
                    <a:pt x="188" y="539"/>
                    <a:pt x="180" y="551"/>
                    <a:pt x="182" y="564"/>
                  </a:cubicBezTo>
                  <a:cubicBezTo>
                    <a:pt x="184" y="575"/>
                    <a:pt x="194" y="583"/>
                    <a:pt x="205" y="583"/>
                  </a:cubicBezTo>
                  <a:cubicBezTo>
                    <a:pt x="206" y="583"/>
                    <a:pt x="207" y="583"/>
                    <a:pt x="209" y="583"/>
                  </a:cubicBezTo>
                  <a:cubicBezTo>
                    <a:pt x="364" y="555"/>
                    <a:pt x="364" y="555"/>
                    <a:pt x="364" y="555"/>
                  </a:cubicBezTo>
                  <a:cubicBezTo>
                    <a:pt x="373" y="661"/>
                    <a:pt x="373" y="661"/>
                    <a:pt x="373" y="661"/>
                  </a:cubicBezTo>
                  <a:cubicBezTo>
                    <a:pt x="227" y="687"/>
                    <a:pt x="227" y="687"/>
                    <a:pt x="227" y="687"/>
                  </a:cubicBezTo>
                  <a:cubicBezTo>
                    <a:pt x="214" y="689"/>
                    <a:pt x="206" y="701"/>
                    <a:pt x="208" y="714"/>
                  </a:cubicBezTo>
                  <a:cubicBezTo>
                    <a:pt x="210" y="725"/>
                    <a:pt x="220" y="733"/>
                    <a:pt x="231" y="733"/>
                  </a:cubicBezTo>
                  <a:cubicBezTo>
                    <a:pt x="232" y="733"/>
                    <a:pt x="234" y="733"/>
                    <a:pt x="235" y="732"/>
                  </a:cubicBezTo>
                  <a:cubicBezTo>
                    <a:pt x="377" y="707"/>
                    <a:pt x="377" y="707"/>
                    <a:pt x="377" y="707"/>
                  </a:cubicBezTo>
                  <a:cubicBezTo>
                    <a:pt x="387" y="814"/>
                    <a:pt x="387" y="814"/>
                    <a:pt x="387" y="814"/>
                  </a:cubicBezTo>
                  <a:cubicBezTo>
                    <a:pt x="254" y="838"/>
                    <a:pt x="254" y="838"/>
                    <a:pt x="254" y="838"/>
                  </a:cubicBezTo>
                  <a:cubicBezTo>
                    <a:pt x="241" y="840"/>
                    <a:pt x="233" y="852"/>
                    <a:pt x="235" y="864"/>
                  </a:cubicBezTo>
                  <a:cubicBezTo>
                    <a:pt x="237" y="876"/>
                    <a:pt x="247" y="884"/>
                    <a:pt x="258" y="884"/>
                  </a:cubicBezTo>
                  <a:cubicBezTo>
                    <a:pt x="259" y="884"/>
                    <a:pt x="260" y="884"/>
                    <a:pt x="262" y="883"/>
                  </a:cubicBezTo>
                  <a:cubicBezTo>
                    <a:pt x="391" y="861"/>
                    <a:pt x="391" y="861"/>
                    <a:pt x="391" y="861"/>
                  </a:cubicBezTo>
                  <a:cubicBezTo>
                    <a:pt x="402" y="987"/>
                    <a:pt x="402" y="987"/>
                    <a:pt x="402" y="987"/>
                  </a:cubicBezTo>
                  <a:cubicBezTo>
                    <a:pt x="284" y="1007"/>
                    <a:pt x="284" y="1007"/>
                    <a:pt x="284" y="1007"/>
                  </a:cubicBezTo>
                  <a:cubicBezTo>
                    <a:pt x="271" y="1010"/>
                    <a:pt x="263" y="1022"/>
                    <a:pt x="265" y="1034"/>
                  </a:cubicBezTo>
                  <a:cubicBezTo>
                    <a:pt x="267" y="1046"/>
                    <a:pt x="277" y="1054"/>
                    <a:pt x="288" y="1054"/>
                  </a:cubicBezTo>
                  <a:cubicBezTo>
                    <a:pt x="289" y="1054"/>
                    <a:pt x="290" y="1053"/>
                    <a:pt x="292" y="1053"/>
                  </a:cubicBezTo>
                  <a:cubicBezTo>
                    <a:pt x="406" y="1033"/>
                    <a:pt x="406" y="1033"/>
                    <a:pt x="406" y="1033"/>
                  </a:cubicBezTo>
                  <a:cubicBezTo>
                    <a:pt x="412" y="1102"/>
                    <a:pt x="412" y="1102"/>
                    <a:pt x="412" y="1102"/>
                  </a:cubicBezTo>
                  <a:cubicBezTo>
                    <a:pt x="412" y="1108"/>
                    <a:pt x="415" y="1114"/>
                    <a:pt x="420" y="1118"/>
                  </a:cubicBezTo>
                  <a:cubicBezTo>
                    <a:pt x="424" y="1121"/>
                    <a:pt x="429" y="1123"/>
                    <a:pt x="435" y="1123"/>
                  </a:cubicBezTo>
                  <a:cubicBezTo>
                    <a:pt x="436" y="1123"/>
                    <a:pt x="436" y="1123"/>
                    <a:pt x="437" y="1123"/>
                  </a:cubicBezTo>
                  <a:cubicBezTo>
                    <a:pt x="556" y="1113"/>
                    <a:pt x="556" y="1113"/>
                    <a:pt x="556" y="1113"/>
                  </a:cubicBezTo>
                  <a:lnTo>
                    <a:pt x="554" y="1172"/>
                  </a:lnTo>
                  <a:close/>
                  <a:moveTo>
                    <a:pt x="588" y="226"/>
                  </a:moveTo>
                  <a:cubicBezTo>
                    <a:pt x="485" y="235"/>
                    <a:pt x="485" y="235"/>
                    <a:pt x="485" y="235"/>
                  </a:cubicBezTo>
                  <a:cubicBezTo>
                    <a:pt x="472" y="236"/>
                    <a:pt x="463" y="247"/>
                    <a:pt x="464" y="260"/>
                  </a:cubicBezTo>
                  <a:cubicBezTo>
                    <a:pt x="465" y="272"/>
                    <a:pt x="475" y="281"/>
                    <a:pt x="487" y="281"/>
                  </a:cubicBezTo>
                  <a:cubicBezTo>
                    <a:pt x="488" y="281"/>
                    <a:pt x="489" y="281"/>
                    <a:pt x="489" y="281"/>
                  </a:cubicBezTo>
                  <a:cubicBezTo>
                    <a:pt x="586" y="273"/>
                    <a:pt x="586" y="273"/>
                    <a:pt x="586" y="273"/>
                  </a:cubicBezTo>
                  <a:cubicBezTo>
                    <a:pt x="582" y="374"/>
                    <a:pt x="582" y="374"/>
                    <a:pt x="582" y="374"/>
                  </a:cubicBezTo>
                  <a:cubicBezTo>
                    <a:pt x="498" y="381"/>
                    <a:pt x="498" y="381"/>
                    <a:pt x="498" y="381"/>
                  </a:cubicBezTo>
                  <a:cubicBezTo>
                    <a:pt x="485" y="382"/>
                    <a:pt x="476" y="394"/>
                    <a:pt x="477" y="407"/>
                  </a:cubicBezTo>
                  <a:cubicBezTo>
                    <a:pt x="478" y="419"/>
                    <a:pt x="488" y="428"/>
                    <a:pt x="500" y="428"/>
                  </a:cubicBezTo>
                  <a:cubicBezTo>
                    <a:pt x="501" y="428"/>
                    <a:pt x="501" y="428"/>
                    <a:pt x="502" y="428"/>
                  </a:cubicBezTo>
                  <a:cubicBezTo>
                    <a:pt x="581" y="421"/>
                    <a:pt x="581" y="421"/>
                    <a:pt x="581" y="421"/>
                  </a:cubicBezTo>
                  <a:cubicBezTo>
                    <a:pt x="577" y="527"/>
                    <a:pt x="577" y="527"/>
                    <a:pt x="577" y="527"/>
                  </a:cubicBezTo>
                  <a:cubicBezTo>
                    <a:pt x="511" y="533"/>
                    <a:pt x="511" y="533"/>
                    <a:pt x="511" y="533"/>
                  </a:cubicBezTo>
                  <a:cubicBezTo>
                    <a:pt x="498" y="534"/>
                    <a:pt x="489" y="545"/>
                    <a:pt x="490" y="558"/>
                  </a:cubicBezTo>
                  <a:cubicBezTo>
                    <a:pt x="491" y="570"/>
                    <a:pt x="501" y="579"/>
                    <a:pt x="513" y="579"/>
                  </a:cubicBezTo>
                  <a:cubicBezTo>
                    <a:pt x="514" y="579"/>
                    <a:pt x="515" y="579"/>
                    <a:pt x="515" y="579"/>
                  </a:cubicBezTo>
                  <a:cubicBezTo>
                    <a:pt x="575" y="574"/>
                    <a:pt x="575" y="574"/>
                    <a:pt x="575" y="574"/>
                  </a:cubicBezTo>
                  <a:cubicBezTo>
                    <a:pt x="572" y="681"/>
                    <a:pt x="572" y="681"/>
                    <a:pt x="572" y="681"/>
                  </a:cubicBezTo>
                  <a:cubicBezTo>
                    <a:pt x="525" y="686"/>
                    <a:pt x="525" y="686"/>
                    <a:pt x="525" y="686"/>
                  </a:cubicBezTo>
                  <a:cubicBezTo>
                    <a:pt x="512" y="687"/>
                    <a:pt x="502" y="698"/>
                    <a:pt x="503" y="711"/>
                  </a:cubicBezTo>
                  <a:cubicBezTo>
                    <a:pt x="504" y="723"/>
                    <a:pt x="515" y="732"/>
                    <a:pt x="527" y="732"/>
                  </a:cubicBezTo>
                  <a:cubicBezTo>
                    <a:pt x="527" y="732"/>
                    <a:pt x="528" y="732"/>
                    <a:pt x="529" y="732"/>
                  </a:cubicBezTo>
                  <a:cubicBezTo>
                    <a:pt x="570" y="728"/>
                    <a:pt x="570" y="728"/>
                    <a:pt x="570" y="728"/>
                  </a:cubicBezTo>
                  <a:cubicBezTo>
                    <a:pt x="566" y="855"/>
                    <a:pt x="566" y="855"/>
                    <a:pt x="566" y="855"/>
                  </a:cubicBezTo>
                  <a:cubicBezTo>
                    <a:pt x="540" y="857"/>
                    <a:pt x="540" y="857"/>
                    <a:pt x="540" y="857"/>
                  </a:cubicBezTo>
                  <a:cubicBezTo>
                    <a:pt x="527" y="859"/>
                    <a:pt x="517" y="870"/>
                    <a:pt x="518" y="883"/>
                  </a:cubicBezTo>
                  <a:cubicBezTo>
                    <a:pt x="520" y="895"/>
                    <a:pt x="530" y="904"/>
                    <a:pt x="542" y="904"/>
                  </a:cubicBezTo>
                  <a:cubicBezTo>
                    <a:pt x="542" y="904"/>
                    <a:pt x="543" y="904"/>
                    <a:pt x="544" y="904"/>
                  </a:cubicBezTo>
                  <a:cubicBezTo>
                    <a:pt x="564" y="902"/>
                    <a:pt x="564" y="902"/>
                    <a:pt x="564" y="902"/>
                  </a:cubicBezTo>
                  <a:cubicBezTo>
                    <a:pt x="558" y="1066"/>
                    <a:pt x="558" y="1066"/>
                    <a:pt x="558" y="1066"/>
                  </a:cubicBezTo>
                  <a:cubicBezTo>
                    <a:pt x="456" y="1075"/>
                    <a:pt x="456" y="1075"/>
                    <a:pt x="456" y="1075"/>
                  </a:cubicBezTo>
                  <a:cubicBezTo>
                    <a:pt x="372" y="118"/>
                    <a:pt x="372" y="118"/>
                    <a:pt x="372" y="118"/>
                  </a:cubicBezTo>
                  <a:cubicBezTo>
                    <a:pt x="1155" y="49"/>
                    <a:pt x="1155" y="49"/>
                    <a:pt x="1155" y="49"/>
                  </a:cubicBezTo>
                  <a:cubicBezTo>
                    <a:pt x="1171" y="227"/>
                    <a:pt x="1171" y="227"/>
                    <a:pt x="1171" y="227"/>
                  </a:cubicBezTo>
                  <a:cubicBezTo>
                    <a:pt x="1178" y="227"/>
                    <a:pt x="1178" y="227"/>
                    <a:pt x="1178" y="227"/>
                  </a:cubicBezTo>
                  <a:cubicBezTo>
                    <a:pt x="1080" y="224"/>
                    <a:pt x="1080" y="224"/>
                    <a:pt x="1080" y="224"/>
                  </a:cubicBezTo>
                  <a:cubicBezTo>
                    <a:pt x="1085" y="219"/>
                    <a:pt x="1087" y="213"/>
                    <a:pt x="1087" y="206"/>
                  </a:cubicBezTo>
                  <a:cubicBezTo>
                    <a:pt x="1086" y="193"/>
                    <a:pt x="1074" y="183"/>
                    <a:pt x="1062" y="184"/>
                  </a:cubicBezTo>
                  <a:cubicBezTo>
                    <a:pt x="744" y="212"/>
                    <a:pt x="744" y="212"/>
                    <a:pt x="744" y="212"/>
                  </a:cubicBezTo>
                  <a:cubicBezTo>
                    <a:pt x="611" y="208"/>
                    <a:pt x="611" y="208"/>
                    <a:pt x="611" y="208"/>
                  </a:cubicBezTo>
                  <a:cubicBezTo>
                    <a:pt x="599" y="207"/>
                    <a:pt x="591" y="215"/>
                    <a:pt x="588" y="226"/>
                  </a:cubicBezTo>
                  <a:close/>
                  <a:moveTo>
                    <a:pt x="1385" y="1242"/>
                  </a:moveTo>
                  <a:cubicBezTo>
                    <a:pt x="600" y="1215"/>
                    <a:pt x="600" y="1215"/>
                    <a:pt x="600" y="1215"/>
                  </a:cubicBezTo>
                  <a:cubicBezTo>
                    <a:pt x="633" y="255"/>
                    <a:pt x="633" y="255"/>
                    <a:pt x="633" y="255"/>
                  </a:cubicBezTo>
                  <a:cubicBezTo>
                    <a:pt x="1419" y="282"/>
                    <a:pt x="1419" y="282"/>
                    <a:pt x="1419" y="282"/>
                  </a:cubicBezTo>
                  <a:lnTo>
                    <a:pt x="1385" y="12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Arial" panose="020B0604020202020204" pitchFamily="34" charset="0"/>
              </a:endParaRPr>
            </a:p>
          </p:txBody>
        </p:sp>
        <p:sp>
          <p:nvSpPr>
            <p:cNvPr id="63" name="Freeform 37">
              <a:extLst>
                <a:ext uri="{FF2B5EF4-FFF2-40B4-BE49-F238E27FC236}">
                  <a16:creationId xmlns:a16="http://schemas.microsoft.com/office/drawing/2014/main" id="{53804FB8-6423-4D1B-8D95-0072F306514C}"/>
                </a:ext>
              </a:extLst>
            </p:cNvPr>
            <p:cNvSpPr>
              <a:spLocks/>
            </p:cNvSpPr>
            <p:nvPr/>
          </p:nvSpPr>
          <p:spPr bwMode="auto">
            <a:xfrm>
              <a:off x="4504578" y="2762311"/>
              <a:ext cx="479729" cy="50384"/>
            </a:xfrm>
            <a:custGeom>
              <a:avLst/>
              <a:gdLst>
                <a:gd name="T0" fmla="*/ 23 w 626"/>
                <a:gd name="T1" fmla="*/ 48 h 68"/>
                <a:gd name="T2" fmla="*/ 601 w 626"/>
                <a:gd name="T3" fmla="*/ 68 h 68"/>
                <a:gd name="T4" fmla="*/ 602 w 626"/>
                <a:gd name="T5" fmla="*/ 68 h 68"/>
                <a:gd name="T6" fmla="*/ 625 w 626"/>
                <a:gd name="T7" fmla="*/ 45 h 68"/>
                <a:gd name="T8" fmla="*/ 603 w 626"/>
                <a:gd name="T9" fmla="*/ 21 h 68"/>
                <a:gd name="T10" fmla="*/ 25 w 626"/>
                <a:gd name="T11" fmla="*/ 1 h 68"/>
                <a:gd name="T12" fmla="*/ 1 w 626"/>
                <a:gd name="T13" fmla="*/ 23 h 68"/>
                <a:gd name="T14" fmla="*/ 23 w 626"/>
                <a:gd name="T15" fmla="*/ 48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6" h="68">
                  <a:moveTo>
                    <a:pt x="23" y="48"/>
                  </a:moveTo>
                  <a:cubicBezTo>
                    <a:pt x="601" y="68"/>
                    <a:pt x="601" y="68"/>
                    <a:pt x="601" y="68"/>
                  </a:cubicBezTo>
                  <a:cubicBezTo>
                    <a:pt x="602" y="68"/>
                    <a:pt x="602" y="68"/>
                    <a:pt x="602" y="68"/>
                  </a:cubicBezTo>
                  <a:cubicBezTo>
                    <a:pt x="615" y="68"/>
                    <a:pt x="625" y="58"/>
                    <a:pt x="625" y="45"/>
                  </a:cubicBezTo>
                  <a:cubicBezTo>
                    <a:pt x="626" y="32"/>
                    <a:pt x="616" y="22"/>
                    <a:pt x="603" y="21"/>
                  </a:cubicBezTo>
                  <a:cubicBezTo>
                    <a:pt x="25" y="1"/>
                    <a:pt x="25" y="1"/>
                    <a:pt x="25" y="1"/>
                  </a:cubicBezTo>
                  <a:cubicBezTo>
                    <a:pt x="11" y="0"/>
                    <a:pt x="1" y="11"/>
                    <a:pt x="1" y="23"/>
                  </a:cubicBezTo>
                  <a:cubicBezTo>
                    <a:pt x="0" y="36"/>
                    <a:pt x="10" y="47"/>
                    <a:pt x="23" y="4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Arial" panose="020B0604020202020204" pitchFamily="34" charset="0"/>
              </a:endParaRPr>
            </a:p>
          </p:txBody>
        </p:sp>
        <p:sp>
          <p:nvSpPr>
            <p:cNvPr id="64" name="Freeform 38">
              <a:extLst>
                <a:ext uri="{FF2B5EF4-FFF2-40B4-BE49-F238E27FC236}">
                  <a16:creationId xmlns:a16="http://schemas.microsoft.com/office/drawing/2014/main" id="{62B0AF0A-D195-4003-A54D-DAB06C2FC8F0}"/>
                </a:ext>
              </a:extLst>
            </p:cNvPr>
            <p:cNvSpPr>
              <a:spLocks/>
            </p:cNvSpPr>
            <p:nvPr/>
          </p:nvSpPr>
          <p:spPr bwMode="auto">
            <a:xfrm>
              <a:off x="4500703" y="2871693"/>
              <a:ext cx="479729" cy="50815"/>
            </a:xfrm>
            <a:custGeom>
              <a:avLst/>
              <a:gdLst>
                <a:gd name="T0" fmla="*/ 23 w 626"/>
                <a:gd name="T1" fmla="*/ 47 h 68"/>
                <a:gd name="T2" fmla="*/ 601 w 626"/>
                <a:gd name="T3" fmla="*/ 68 h 68"/>
                <a:gd name="T4" fmla="*/ 602 w 626"/>
                <a:gd name="T5" fmla="*/ 68 h 68"/>
                <a:gd name="T6" fmla="*/ 625 w 626"/>
                <a:gd name="T7" fmla="*/ 45 h 68"/>
                <a:gd name="T8" fmla="*/ 603 w 626"/>
                <a:gd name="T9" fmla="*/ 21 h 68"/>
                <a:gd name="T10" fmla="*/ 25 w 626"/>
                <a:gd name="T11" fmla="*/ 1 h 68"/>
                <a:gd name="T12" fmla="*/ 0 w 626"/>
                <a:gd name="T13" fmla="*/ 23 h 68"/>
                <a:gd name="T14" fmla="*/ 23 w 626"/>
                <a:gd name="T15" fmla="*/ 47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6" h="68">
                  <a:moveTo>
                    <a:pt x="23" y="47"/>
                  </a:moveTo>
                  <a:cubicBezTo>
                    <a:pt x="601" y="68"/>
                    <a:pt x="601" y="68"/>
                    <a:pt x="601" y="68"/>
                  </a:cubicBezTo>
                  <a:cubicBezTo>
                    <a:pt x="601" y="68"/>
                    <a:pt x="602" y="68"/>
                    <a:pt x="602" y="68"/>
                  </a:cubicBezTo>
                  <a:cubicBezTo>
                    <a:pt x="614" y="68"/>
                    <a:pt x="625" y="58"/>
                    <a:pt x="625" y="45"/>
                  </a:cubicBezTo>
                  <a:cubicBezTo>
                    <a:pt x="626" y="32"/>
                    <a:pt x="616" y="22"/>
                    <a:pt x="603" y="21"/>
                  </a:cubicBezTo>
                  <a:cubicBezTo>
                    <a:pt x="25" y="1"/>
                    <a:pt x="25" y="1"/>
                    <a:pt x="25" y="1"/>
                  </a:cubicBezTo>
                  <a:cubicBezTo>
                    <a:pt x="12" y="0"/>
                    <a:pt x="1" y="11"/>
                    <a:pt x="0" y="23"/>
                  </a:cubicBezTo>
                  <a:cubicBezTo>
                    <a:pt x="0" y="36"/>
                    <a:pt x="10" y="47"/>
                    <a:pt x="23" y="4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Arial" panose="020B0604020202020204" pitchFamily="34" charset="0"/>
              </a:endParaRPr>
            </a:p>
          </p:txBody>
        </p:sp>
        <p:sp>
          <p:nvSpPr>
            <p:cNvPr id="65" name="Freeform 39">
              <a:extLst>
                <a:ext uri="{FF2B5EF4-FFF2-40B4-BE49-F238E27FC236}">
                  <a16:creationId xmlns:a16="http://schemas.microsoft.com/office/drawing/2014/main" id="{B405EEE9-850F-44EC-9021-5312C15439C8}"/>
                </a:ext>
              </a:extLst>
            </p:cNvPr>
            <p:cNvSpPr>
              <a:spLocks/>
            </p:cNvSpPr>
            <p:nvPr/>
          </p:nvSpPr>
          <p:spPr bwMode="auto">
            <a:xfrm>
              <a:off x="4496827" y="2984950"/>
              <a:ext cx="478867" cy="50815"/>
            </a:xfrm>
            <a:custGeom>
              <a:avLst/>
              <a:gdLst>
                <a:gd name="T0" fmla="*/ 23 w 625"/>
                <a:gd name="T1" fmla="*/ 48 h 68"/>
                <a:gd name="T2" fmla="*/ 601 w 625"/>
                <a:gd name="T3" fmla="*/ 68 h 68"/>
                <a:gd name="T4" fmla="*/ 602 w 625"/>
                <a:gd name="T5" fmla="*/ 68 h 68"/>
                <a:gd name="T6" fmla="*/ 625 w 625"/>
                <a:gd name="T7" fmla="*/ 45 h 68"/>
                <a:gd name="T8" fmla="*/ 603 w 625"/>
                <a:gd name="T9" fmla="*/ 21 h 68"/>
                <a:gd name="T10" fmla="*/ 24 w 625"/>
                <a:gd name="T11" fmla="*/ 1 h 68"/>
                <a:gd name="T12" fmla="*/ 0 w 625"/>
                <a:gd name="T13" fmla="*/ 23 h 68"/>
                <a:gd name="T14" fmla="*/ 23 w 625"/>
                <a:gd name="T15" fmla="*/ 48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5" h="68">
                  <a:moveTo>
                    <a:pt x="23" y="48"/>
                  </a:moveTo>
                  <a:cubicBezTo>
                    <a:pt x="601" y="68"/>
                    <a:pt x="601" y="68"/>
                    <a:pt x="601" y="68"/>
                  </a:cubicBezTo>
                  <a:cubicBezTo>
                    <a:pt x="601" y="68"/>
                    <a:pt x="601" y="68"/>
                    <a:pt x="602" y="68"/>
                  </a:cubicBezTo>
                  <a:cubicBezTo>
                    <a:pt x="614" y="68"/>
                    <a:pt x="625" y="58"/>
                    <a:pt x="625" y="45"/>
                  </a:cubicBezTo>
                  <a:cubicBezTo>
                    <a:pt x="625" y="32"/>
                    <a:pt x="615" y="22"/>
                    <a:pt x="603" y="21"/>
                  </a:cubicBezTo>
                  <a:cubicBezTo>
                    <a:pt x="24" y="1"/>
                    <a:pt x="24" y="1"/>
                    <a:pt x="24" y="1"/>
                  </a:cubicBezTo>
                  <a:cubicBezTo>
                    <a:pt x="12" y="0"/>
                    <a:pt x="1" y="11"/>
                    <a:pt x="0" y="23"/>
                  </a:cubicBezTo>
                  <a:cubicBezTo>
                    <a:pt x="0" y="36"/>
                    <a:pt x="10" y="47"/>
                    <a:pt x="23" y="4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Arial" panose="020B0604020202020204" pitchFamily="34" charset="0"/>
              </a:endParaRPr>
            </a:p>
          </p:txBody>
        </p:sp>
        <p:sp>
          <p:nvSpPr>
            <p:cNvPr id="66" name="Freeform 40">
              <a:extLst>
                <a:ext uri="{FF2B5EF4-FFF2-40B4-BE49-F238E27FC236}">
                  <a16:creationId xmlns:a16="http://schemas.microsoft.com/office/drawing/2014/main" id="{99D3DAFD-6DAB-4CA3-89DD-7AA72D92465A}"/>
                </a:ext>
              </a:extLst>
            </p:cNvPr>
            <p:cNvSpPr>
              <a:spLocks/>
            </p:cNvSpPr>
            <p:nvPr/>
          </p:nvSpPr>
          <p:spPr bwMode="auto">
            <a:xfrm>
              <a:off x="4492090" y="3099499"/>
              <a:ext cx="479729" cy="49954"/>
            </a:xfrm>
            <a:custGeom>
              <a:avLst/>
              <a:gdLst>
                <a:gd name="T0" fmla="*/ 23 w 626"/>
                <a:gd name="T1" fmla="*/ 47 h 67"/>
                <a:gd name="T2" fmla="*/ 602 w 626"/>
                <a:gd name="T3" fmla="*/ 67 h 67"/>
                <a:gd name="T4" fmla="*/ 602 w 626"/>
                <a:gd name="T5" fmla="*/ 67 h 67"/>
                <a:gd name="T6" fmla="*/ 626 w 626"/>
                <a:gd name="T7" fmla="*/ 44 h 67"/>
                <a:gd name="T8" fmla="*/ 603 w 626"/>
                <a:gd name="T9" fmla="*/ 20 h 67"/>
                <a:gd name="T10" fmla="*/ 25 w 626"/>
                <a:gd name="T11" fmla="*/ 0 h 67"/>
                <a:gd name="T12" fmla="*/ 1 w 626"/>
                <a:gd name="T13" fmla="*/ 23 h 67"/>
                <a:gd name="T14" fmla="*/ 23 w 626"/>
                <a:gd name="T15" fmla="*/ 47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6" h="67">
                  <a:moveTo>
                    <a:pt x="23" y="47"/>
                  </a:moveTo>
                  <a:cubicBezTo>
                    <a:pt x="602" y="67"/>
                    <a:pt x="602" y="67"/>
                    <a:pt x="602" y="67"/>
                  </a:cubicBezTo>
                  <a:cubicBezTo>
                    <a:pt x="602" y="67"/>
                    <a:pt x="602" y="67"/>
                    <a:pt x="602" y="67"/>
                  </a:cubicBezTo>
                  <a:cubicBezTo>
                    <a:pt x="615" y="67"/>
                    <a:pt x="625" y="57"/>
                    <a:pt x="626" y="44"/>
                  </a:cubicBezTo>
                  <a:cubicBezTo>
                    <a:pt x="626" y="31"/>
                    <a:pt x="616" y="21"/>
                    <a:pt x="603" y="20"/>
                  </a:cubicBezTo>
                  <a:cubicBezTo>
                    <a:pt x="25" y="0"/>
                    <a:pt x="25" y="0"/>
                    <a:pt x="25" y="0"/>
                  </a:cubicBezTo>
                  <a:cubicBezTo>
                    <a:pt x="13" y="0"/>
                    <a:pt x="1" y="10"/>
                    <a:pt x="1" y="23"/>
                  </a:cubicBezTo>
                  <a:cubicBezTo>
                    <a:pt x="0" y="35"/>
                    <a:pt x="10" y="46"/>
                    <a:pt x="23" y="4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Arial" panose="020B0604020202020204" pitchFamily="34" charset="0"/>
              </a:endParaRPr>
            </a:p>
          </p:txBody>
        </p:sp>
        <p:sp>
          <p:nvSpPr>
            <p:cNvPr id="67" name="Freeform 41">
              <a:extLst>
                <a:ext uri="{FF2B5EF4-FFF2-40B4-BE49-F238E27FC236}">
                  <a16:creationId xmlns:a16="http://schemas.microsoft.com/office/drawing/2014/main" id="{1D0295EA-10DE-461A-9800-52964373D0C4}"/>
                </a:ext>
              </a:extLst>
            </p:cNvPr>
            <p:cNvSpPr>
              <a:spLocks/>
            </p:cNvSpPr>
            <p:nvPr/>
          </p:nvSpPr>
          <p:spPr bwMode="auto">
            <a:xfrm>
              <a:off x="4487784" y="3227829"/>
              <a:ext cx="479298" cy="49954"/>
            </a:xfrm>
            <a:custGeom>
              <a:avLst/>
              <a:gdLst>
                <a:gd name="T0" fmla="*/ 23 w 626"/>
                <a:gd name="T1" fmla="*/ 47 h 67"/>
                <a:gd name="T2" fmla="*/ 601 w 626"/>
                <a:gd name="T3" fmla="*/ 67 h 67"/>
                <a:gd name="T4" fmla="*/ 602 w 626"/>
                <a:gd name="T5" fmla="*/ 67 h 67"/>
                <a:gd name="T6" fmla="*/ 626 w 626"/>
                <a:gd name="T7" fmla="*/ 45 h 67"/>
                <a:gd name="T8" fmla="*/ 603 w 626"/>
                <a:gd name="T9" fmla="*/ 21 h 67"/>
                <a:gd name="T10" fmla="*/ 25 w 626"/>
                <a:gd name="T11" fmla="*/ 0 h 67"/>
                <a:gd name="T12" fmla="*/ 1 w 626"/>
                <a:gd name="T13" fmla="*/ 23 h 67"/>
                <a:gd name="T14" fmla="*/ 23 w 626"/>
                <a:gd name="T15" fmla="*/ 47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6" h="67">
                  <a:moveTo>
                    <a:pt x="23" y="47"/>
                  </a:moveTo>
                  <a:cubicBezTo>
                    <a:pt x="601" y="67"/>
                    <a:pt x="601" y="67"/>
                    <a:pt x="601" y="67"/>
                  </a:cubicBezTo>
                  <a:cubicBezTo>
                    <a:pt x="602" y="67"/>
                    <a:pt x="602" y="67"/>
                    <a:pt x="602" y="67"/>
                  </a:cubicBezTo>
                  <a:cubicBezTo>
                    <a:pt x="615" y="67"/>
                    <a:pt x="625" y="57"/>
                    <a:pt x="626" y="45"/>
                  </a:cubicBezTo>
                  <a:cubicBezTo>
                    <a:pt x="626" y="32"/>
                    <a:pt x="616" y="21"/>
                    <a:pt x="603" y="21"/>
                  </a:cubicBezTo>
                  <a:cubicBezTo>
                    <a:pt x="25" y="0"/>
                    <a:pt x="25" y="0"/>
                    <a:pt x="25" y="0"/>
                  </a:cubicBezTo>
                  <a:cubicBezTo>
                    <a:pt x="12" y="0"/>
                    <a:pt x="1" y="10"/>
                    <a:pt x="1" y="23"/>
                  </a:cubicBezTo>
                  <a:cubicBezTo>
                    <a:pt x="0" y="36"/>
                    <a:pt x="10" y="47"/>
                    <a:pt x="23" y="4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Arial" panose="020B0604020202020204" pitchFamily="34" charset="0"/>
              </a:endParaRPr>
            </a:p>
          </p:txBody>
        </p:sp>
      </p:grpSp>
      <p:grpSp>
        <p:nvGrpSpPr>
          <p:cNvPr id="78" name="Group 77">
            <a:extLst>
              <a:ext uri="{FF2B5EF4-FFF2-40B4-BE49-F238E27FC236}">
                <a16:creationId xmlns:a16="http://schemas.microsoft.com/office/drawing/2014/main" id="{DC94C2A6-3914-4AD9-992E-8D1E71289CF6}"/>
              </a:ext>
            </a:extLst>
          </p:cNvPr>
          <p:cNvGrpSpPr/>
          <p:nvPr/>
        </p:nvGrpSpPr>
        <p:grpSpPr>
          <a:xfrm>
            <a:off x="3510369" y="2508358"/>
            <a:ext cx="508041" cy="399614"/>
            <a:chOff x="8763547" y="1850269"/>
            <a:chExt cx="2346016" cy="1898651"/>
          </a:xfrm>
          <a:solidFill>
            <a:schemeClr val="tx1"/>
          </a:solidFill>
        </p:grpSpPr>
        <p:sp>
          <p:nvSpPr>
            <p:cNvPr id="79" name="Freeform 47">
              <a:extLst>
                <a:ext uri="{FF2B5EF4-FFF2-40B4-BE49-F238E27FC236}">
                  <a16:creationId xmlns:a16="http://schemas.microsoft.com/office/drawing/2014/main" id="{9B0907B7-0349-457B-9640-C2DDEA84F38C}"/>
                </a:ext>
              </a:extLst>
            </p:cNvPr>
            <p:cNvSpPr>
              <a:spLocks noEditPoints="1"/>
            </p:cNvSpPr>
            <p:nvPr/>
          </p:nvSpPr>
          <p:spPr bwMode="auto">
            <a:xfrm>
              <a:off x="9381256" y="1850269"/>
              <a:ext cx="1110597" cy="1112838"/>
            </a:xfrm>
            <a:custGeom>
              <a:avLst/>
              <a:gdLst>
                <a:gd name="T0" fmla="*/ 136 w 273"/>
                <a:gd name="T1" fmla="*/ 273 h 273"/>
                <a:gd name="T2" fmla="*/ 273 w 273"/>
                <a:gd name="T3" fmla="*/ 136 h 273"/>
                <a:gd name="T4" fmla="*/ 136 w 273"/>
                <a:gd name="T5" fmla="*/ 0 h 273"/>
                <a:gd name="T6" fmla="*/ 0 w 273"/>
                <a:gd name="T7" fmla="*/ 136 h 273"/>
                <a:gd name="T8" fmla="*/ 136 w 273"/>
                <a:gd name="T9" fmla="*/ 273 h 273"/>
                <a:gd name="T10" fmla="*/ 136 w 273"/>
                <a:gd name="T11" fmla="*/ 28 h 273"/>
                <a:gd name="T12" fmla="*/ 245 w 273"/>
                <a:gd name="T13" fmla="*/ 136 h 273"/>
                <a:gd name="T14" fmla="*/ 136 w 273"/>
                <a:gd name="T15" fmla="*/ 245 h 273"/>
                <a:gd name="T16" fmla="*/ 28 w 273"/>
                <a:gd name="T17" fmla="*/ 136 h 273"/>
                <a:gd name="T18" fmla="*/ 136 w 273"/>
                <a:gd name="T19" fmla="*/ 28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273">
                  <a:moveTo>
                    <a:pt x="136" y="273"/>
                  </a:moveTo>
                  <a:cubicBezTo>
                    <a:pt x="212" y="273"/>
                    <a:pt x="273" y="212"/>
                    <a:pt x="273" y="136"/>
                  </a:cubicBezTo>
                  <a:cubicBezTo>
                    <a:pt x="273" y="61"/>
                    <a:pt x="212" y="0"/>
                    <a:pt x="136" y="0"/>
                  </a:cubicBezTo>
                  <a:cubicBezTo>
                    <a:pt x="61" y="0"/>
                    <a:pt x="0" y="61"/>
                    <a:pt x="0" y="136"/>
                  </a:cubicBezTo>
                  <a:cubicBezTo>
                    <a:pt x="0" y="212"/>
                    <a:pt x="61" y="273"/>
                    <a:pt x="136" y="273"/>
                  </a:cubicBezTo>
                  <a:close/>
                  <a:moveTo>
                    <a:pt x="136" y="28"/>
                  </a:moveTo>
                  <a:cubicBezTo>
                    <a:pt x="196" y="28"/>
                    <a:pt x="245" y="76"/>
                    <a:pt x="245" y="136"/>
                  </a:cubicBezTo>
                  <a:cubicBezTo>
                    <a:pt x="245" y="196"/>
                    <a:pt x="196" y="245"/>
                    <a:pt x="136" y="245"/>
                  </a:cubicBezTo>
                  <a:cubicBezTo>
                    <a:pt x="76" y="245"/>
                    <a:pt x="28" y="196"/>
                    <a:pt x="28" y="136"/>
                  </a:cubicBezTo>
                  <a:cubicBezTo>
                    <a:pt x="28" y="76"/>
                    <a:pt x="76" y="28"/>
                    <a:pt x="136" y="2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Arial" panose="020B0604020202020204" pitchFamily="34" charset="0"/>
              </a:endParaRPr>
            </a:p>
          </p:txBody>
        </p:sp>
        <p:sp>
          <p:nvSpPr>
            <p:cNvPr id="80" name="Freeform 48">
              <a:extLst>
                <a:ext uri="{FF2B5EF4-FFF2-40B4-BE49-F238E27FC236}">
                  <a16:creationId xmlns:a16="http://schemas.microsoft.com/office/drawing/2014/main" id="{D786C8A8-9EE9-414E-A405-F81C9BA8EC74}"/>
                </a:ext>
              </a:extLst>
            </p:cNvPr>
            <p:cNvSpPr>
              <a:spLocks/>
            </p:cNvSpPr>
            <p:nvPr/>
          </p:nvSpPr>
          <p:spPr bwMode="auto">
            <a:xfrm>
              <a:off x="8763547" y="3183770"/>
              <a:ext cx="2346016" cy="565150"/>
            </a:xfrm>
            <a:custGeom>
              <a:avLst/>
              <a:gdLst>
                <a:gd name="T0" fmla="*/ 574 w 577"/>
                <a:gd name="T1" fmla="*/ 118 h 139"/>
                <a:gd name="T2" fmla="*/ 513 w 577"/>
                <a:gd name="T3" fmla="*/ 34 h 139"/>
                <a:gd name="T4" fmla="*/ 401 w 577"/>
                <a:gd name="T5" fmla="*/ 0 h 139"/>
                <a:gd name="T6" fmla="*/ 392 w 577"/>
                <a:gd name="T7" fmla="*/ 3 h 139"/>
                <a:gd name="T8" fmla="*/ 288 w 577"/>
                <a:gd name="T9" fmla="*/ 31 h 139"/>
                <a:gd name="T10" fmla="*/ 184 w 577"/>
                <a:gd name="T11" fmla="*/ 3 h 139"/>
                <a:gd name="T12" fmla="*/ 176 w 577"/>
                <a:gd name="T13" fmla="*/ 0 h 139"/>
                <a:gd name="T14" fmla="*/ 64 w 577"/>
                <a:gd name="T15" fmla="*/ 34 h 139"/>
                <a:gd name="T16" fmla="*/ 3 w 577"/>
                <a:gd name="T17" fmla="*/ 118 h 139"/>
                <a:gd name="T18" fmla="*/ 11 w 577"/>
                <a:gd name="T19" fmla="*/ 136 h 139"/>
                <a:gd name="T20" fmla="*/ 29 w 577"/>
                <a:gd name="T21" fmla="*/ 128 h 139"/>
                <a:gd name="T22" fmla="*/ 80 w 577"/>
                <a:gd name="T23" fmla="*/ 56 h 139"/>
                <a:gd name="T24" fmla="*/ 172 w 577"/>
                <a:gd name="T25" fmla="*/ 28 h 139"/>
                <a:gd name="T26" fmla="*/ 288 w 577"/>
                <a:gd name="T27" fmla="*/ 59 h 139"/>
                <a:gd name="T28" fmla="*/ 405 w 577"/>
                <a:gd name="T29" fmla="*/ 28 h 139"/>
                <a:gd name="T30" fmla="*/ 497 w 577"/>
                <a:gd name="T31" fmla="*/ 56 h 139"/>
                <a:gd name="T32" fmla="*/ 548 w 577"/>
                <a:gd name="T33" fmla="*/ 128 h 139"/>
                <a:gd name="T34" fmla="*/ 561 w 577"/>
                <a:gd name="T35" fmla="*/ 137 h 139"/>
                <a:gd name="T36" fmla="*/ 566 w 577"/>
                <a:gd name="T37" fmla="*/ 136 h 139"/>
                <a:gd name="T38" fmla="*/ 574 w 577"/>
                <a:gd name="T3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77" h="139">
                  <a:moveTo>
                    <a:pt x="574" y="118"/>
                  </a:moveTo>
                  <a:cubicBezTo>
                    <a:pt x="560" y="82"/>
                    <a:pt x="540" y="54"/>
                    <a:pt x="513" y="34"/>
                  </a:cubicBezTo>
                  <a:cubicBezTo>
                    <a:pt x="483" y="11"/>
                    <a:pt x="445" y="0"/>
                    <a:pt x="401" y="0"/>
                  </a:cubicBezTo>
                  <a:cubicBezTo>
                    <a:pt x="398" y="0"/>
                    <a:pt x="395" y="1"/>
                    <a:pt x="392" y="3"/>
                  </a:cubicBezTo>
                  <a:cubicBezTo>
                    <a:pt x="366" y="21"/>
                    <a:pt x="331" y="31"/>
                    <a:pt x="288" y="31"/>
                  </a:cubicBezTo>
                  <a:cubicBezTo>
                    <a:pt x="245" y="31"/>
                    <a:pt x="210" y="21"/>
                    <a:pt x="184" y="3"/>
                  </a:cubicBezTo>
                  <a:cubicBezTo>
                    <a:pt x="182" y="1"/>
                    <a:pt x="179" y="0"/>
                    <a:pt x="176" y="0"/>
                  </a:cubicBezTo>
                  <a:cubicBezTo>
                    <a:pt x="132" y="0"/>
                    <a:pt x="94" y="11"/>
                    <a:pt x="64" y="34"/>
                  </a:cubicBezTo>
                  <a:cubicBezTo>
                    <a:pt x="37" y="54"/>
                    <a:pt x="17" y="82"/>
                    <a:pt x="3" y="118"/>
                  </a:cubicBezTo>
                  <a:cubicBezTo>
                    <a:pt x="0" y="125"/>
                    <a:pt x="4" y="133"/>
                    <a:pt x="11" y="136"/>
                  </a:cubicBezTo>
                  <a:cubicBezTo>
                    <a:pt x="18" y="139"/>
                    <a:pt x="26" y="135"/>
                    <a:pt x="29" y="128"/>
                  </a:cubicBezTo>
                  <a:cubicBezTo>
                    <a:pt x="41" y="97"/>
                    <a:pt x="58" y="73"/>
                    <a:pt x="80" y="56"/>
                  </a:cubicBezTo>
                  <a:cubicBezTo>
                    <a:pt x="105" y="38"/>
                    <a:pt x="135" y="29"/>
                    <a:pt x="172" y="28"/>
                  </a:cubicBezTo>
                  <a:cubicBezTo>
                    <a:pt x="202" y="49"/>
                    <a:pt x="241" y="59"/>
                    <a:pt x="288" y="59"/>
                  </a:cubicBezTo>
                  <a:cubicBezTo>
                    <a:pt x="336" y="59"/>
                    <a:pt x="375" y="49"/>
                    <a:pt x="405" y="28"/>
                  </a:cubicBezTo>
                  <a:cubicBezTo>
                    <a:pt x="442" y="29"/>
                    <a:pt x="472" y="38"/>
                    <a:pt x="497" y="56"/>
                  </a:cubicBezTo>
                  <a:cubicBezTo>
                    <a:pt x="519" y="73"/>
                    <a:pt x="536" y="97"/>
                    <a:pt x="548" y="128"/>
                  </a:cubicBezTo>
                  <a:cubicBezTo>
                    <a:pt x="550" y="133"/>
                    <a:pt x="555" y="137"/>
                    <a:pt x="561" y="137"/>
                  </a:cubicBezTo>
                  <a:cubicBezTo>
                    <a:pt x="563" y="137"/>
                    <a:pt x="564" y="137"/>
                    <a:pt x="566" y="136"/>
                  </a:cubicBezTo>
                  <a:cubicBezTo>
                    <a:pt x="573" y="133"/>
                    <a:pt x="577" y="125"/>
                    <a:pt x="574" y="11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Arial" panose="020B0604020202020204" pitchFamily="34" charset="0"/>
              </a:endParaRPr>
            </a:p>
          </p:txBody>
        </p:sp>
      </p:grpSp>
      <p:grpSp>
        <p:nvGrpSpPr>
          <p:cNvPr id="40" name="Group 39">
            <a:extLst>
              <a:ext uri="{FF2B5EF4-FFF2-40B4-BE49-F238E27FC236}">
                <a16:creationId xmlns:a16="http://schemas.microsoft.com/office/drawing/2014/main" id="{295C1FFF-549D-4C94-A5AF-730E8DE75F11}"/>
              </a:ext>
            </a:extLst>
          </p:cNvPr>
          <p:cNvGrpSpPr/>
          <p:nvPr/>
        </p:nvGrpSpPr>
        <p:grpSpPr>
          <a:xfrm>
            <a:off x="8175836" y="2448607"/>
            <a:ext cx="513372" cy="515849"/>
            <a:chOff x="5485743" y="3926422"/>
            <a:chExt cx="2602061" cy="2614614"/>
          </a:xfrm>
          <a:solidFill>
            <a:schemeClr val="tx1"/>
          </a:solidFill>
        </p:grpSpPr>
        <p:sp>
          <p:nvSpPr>
            <p:cNvPr id="41" name="Freeform 34">
              <a:extLst>
                <a:ext uri="{FF2B5EF4-FFF2-40B4-BE49-F238E27FC236}">
                  <a16:creationId xmlns:a16="http://schemas.microsoft.com/office/drawing/2014/main" id="{1E63CD2F-0426-4215-8D3E-DF092D6E3823}"/>
                </a:ext>
              </a:extLst>
            </p:cNvPr>
            <p:cNvSpPr>
              <a:spLocks noEditPoints="1"/>
            </p:cNvSpPr>
            <p:nvPr/>
          </p:nvSpPr>
          <p:spPr bwMode="auto">
            <a:xfrm>
              <a:off x="5485743" y="5913973"/>
              <a:ext cx="1715504" cy="627063"/>
            </a:xfrm>
            <a:custGeom>
              <a:avLst/>
              <a:gdLst>
                <a:gd name="T0" fmla="*/ 366 w 422"/>
                <a:gd name="T1" fmla="*/ 0 h 154"/>
                <a:gd name="T2" fmla="*/ 366 w 422"/>
                <a:gd name="T3" fmla="*/ 0 h 154"/>
                <a:gd name="T4" fmla="*/ 57 w 422"/>
                <a:gd name="T5" fmla="*/ 0 h 154"/>
                <a:gd name="T6" fmla="*/ 0 w 422"/>
                <a:gd name="T7" fmla="*/ 58 h 154"/>
                <a:gd name="T8" fmla="*/ 0 w 422"/>
                <a:gd name="T9" fmla="*/ 143 h 154"/>
                <a:gd name="T10" fmla="*/ 10 w 422"/>
                <a:gd name="T11" fmla="*/ 154 h 154"/>
                <a:gd name="T12" fmla="*/ 412 w 422"/>
                <a:gd name="T13" fmla="*/ 154 h 154"/>
                <a:gd name="T14" fmla="*/ 422 w 422"/>
                <a:gd name="T15" fmla="*/ 143 h 154"/>
                <a:gd name="T16" fmla="*/ 422 w 422"/>
                <a:gd name="T17" fmla="*/ 58 h 154"/>
                <a:gd name="T18" fmla="*/ 366 w 422"/>
                <a:gd name="T19" fmla="*/ 0 h 154"/>
                <a:gd name="T20" fmla="*/ 401 w 422"/>
                <a:gd name="T21" fmla="*/ 133 h 154"/>
                <a:gd name="T22" fmla="*/ 21 w 422"/>
                <a:gd name="T23" fmla="*/ 133 h 154"/>
                <a:gd name="T24" fmla="*/ 21 w 422"/>
                <a:gd name="T25" fmla="*/ 58 h 154"/>
                <a:gd name="T26" fmla="*/ 57 w 422"/>
                <a:gd name="T27" fmla="*/ 22 h 154"/>
                <a:gd name="T28" fmla="*/ 366 w 422"/>
                <a:gd name="T29" fmla="*/ 22 h 154"/>
                <a:gd name="T30" fmla="*/ 401 w 422"/>
                <a:gd name="T31" fmla="*/ 58 h 154"/>
                <a:gd name="T32" fmla="*/ 401 w 422"/>
                <a:gd name="T33" fmla="*/ 133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2" h="154">
                  <a:moveTo>
                    <a:pt x="366" y="0"/>
                  </a:moveTo>
                  <a:cubicBezTo>
                    <a:pt x="366" y="0"/>
                    <a:pt x="366" y="0"/>
                    <a:pt x="366" y="0"/>
                  </a:cubicBezTo>
                  <a:cubicBezTo>
                    <a:pt x="57" y="0"/>
                    <a:pt x="57" y="0"/>
                    <a:pt x="57" y="0"/>
                  </a:cubicBezTo>
                  <a:cubicBezTo>
                    <a:pt x="25" y="0"/>
                    <a:pt x="0" y="26"/>
                    <a:pt x="0" y="58"/>
                  </a:cubicBezTo>
                  <a:cubicBezTo>
                    <a:pt x="0" y="143"/>
                    <a:pt x="0" y="143"/>
                    <a:pt x="0" y="143"/>
                  </a:cubicBezTo>
                  <a:cubicBezTo>
                    <a:pt x="0" y="149"/>
                    <a:pt x="4" y="154"/>
                    <a:pt x="10" y="154"/>
                  </a:cubicBezTo>
                  <a:cubicBezTo>
                    <a:pt x="412" y="154"/>
                    <a:pt x="412" y="154"/>
                    <a:pt x="412" y="154"/>
                  </a:cubicBezTo>
                  <a:cubicBezTo>
                    <a:pt x="418" y="154"/>
                    <a:pt x="422" y="149"/>
                    <a:pt x="422" y="143"/>
                  </a:cubicBezTo>
                  <a:cubicBezTo>
                    <a:pt x="422" y="58"/>
                    <a:pt x="422" y="58"/>
                    <a:pt x="422" y="58"/>
                  </a:cubicBezTo>
                  <a:cubicBezTo>
                    <a:pt x="422" y="28"/>
                    <a:pt x="397" y="2"/>
                    <a:pt x="366" y="0"/>
                  </a:cubicBezTo>
                  <a:close/>
                  <a:moveTo>
                    <a:pt x="401" y="133"/>
                  </a:moveTo>
                  <a:cubicBezTo>
                    <a:pt x="21" y="133"/>
                    <a:pt x="21" y="133"/>
                    <a:pt x="21" y="133"/>
                  </a:cubicBezTo>
                  <a:cubicBezTo>
                    <a:pt x="21" y="58"/>
                    <a:pt x="21" y="58"/>
                    <a:pt x="21" y="58"/>
                  </a:cubicBezTo>
                  <a:cubicBezTo>
                    <a:pt x="21" y="38"/>
                    <a:pt x="37" y="22"/>
                    <a:pt x="57" y="22"/>
                  </a:cubicBezTo>
                  <a:cubicBezTo>
                    <a:pt x="366" y="22"/>
                    <a:pt x="366" y="22"/>
                    <a:pt x="366" y="22"/>
                  </a:cubicBezTo>
                  <a:cubicBezTo>
                    <a:pt x="385" y="23"/>
                    <a:pt x="401" y="39"/>
                    <a:pt x="401" y="58"/>
                  </a:cubicBezTo>
                  <a:lnTo>
                    <a:pt x="401" y="13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Arial" panose="020B0604020202020204" pitchFamily="34" charset="0"/>
              </a:endParaRPr>
            </a:p>
          </p:txBody>
        </p:sp>
        <p:sp>
          <p:nvSpPr>
            <p:cNvPr id="43" name="Freeform 35">
              <a:extLst>
                <a:ext uri="{FF2B5EF4-FFF2-40B4-BE49-F238E27FC236}">
                  <a16:creationId xmlns:a16="http://schemas.microsoft.com/office/drawing/2014/main" id="{E3413DB4-2398-45E6-9423-4730084B9028}"/>
                </a:ext>
              </a:extLst>
            </p:cNvPr>
            <p:cNvSpPr>
              <a:spLocks noEditPoints="1"/>
            </p:cNvSpPr>
            <p:nvPr/>
          </p:nvSpPr>
          <p:spPr bwMode="auto">
            <a:xfrm>
              <a:off x="5794598" y="3926422"/>
              <a:ext cx="2293206" cy="2301876"/>
            </a:xfrm>
            <a:custGeom>
              <a:avLst/>
              <a:gdLst>
                <a:gd name="T0" fmla="*/ 552 w 564"/>
                <a:gd name="T1" fmla="*/ 499 h 565"/>
                <a:gd name="T2" fmla="*/ 318 w 564"/>
                <a:gd name="T3" fmla="*/ 183 h 565"/>
                <a:gd name="T4" fmla="*/ 333 w 564"/>
                <a:gd name="T5" fmla="*/ 186 h 565"/>
                <a:gd name="T6" fmla="*/ 366 w 564"/>
                <a:gd name="T7" fmla="*/ 152 h 565"/>
                <a:gd name="T8" fmla="*/ 239 w 564"/>
                <a:gd name="T9" fmla="*/ 13 h 565"/>
                <a:gd name="T10" fmla="*/ 182 w 564"/>
                <a:gd name="T11" fmla="*/ 36 h 565"/>
                <a:gd name="T12" fmla="*/ 47 w 564"/>
                <a:gd name="T13" fmla="*/ 186 h 565"/>
                <a:gd name="T14" fmla="*/ 10 w 564"/>
                <a:gd name="T15" fmla="*/ 193 h 565"/>
                <a:gd name="T16" fmla="*/ 10 w 564"/>
                <a:gd name="T17" fmla="*/ 240 h 565"/>
                <a:gd name="T18" fmla="*/ 127 w 564"/>
                <a:gd name="T19" fmla="*/ 358 h 565"/>
                <a:gd name="T20" fmla="*/ 175 w 564"/>
                <a:gd name="T21" fmla="*/ 358 h 565"/>
                <a:gd name="T22" fmla="*/ 223 w 564"/>
                <a:gd name="T23" fmla="*/ 278 h 565"/>
                <a:gd name="T24" fmla="*/ 525 w 564"/>
                <a:gd name="T25" fmla="*/ 565 h 565"/>
                <a:gd name="T26" fmla="*/ 564 w 564"/>
                <a:gd name="T27" fmla="*/ 528 h 565"/>
                <a:gd name="T28" fmla="*/ 207 w 564"/>
                <a:gd name="T29" fmla="*/ 28 h 565"/>
                <a:gd name="T30" fmla="*/ 342 w 564"/>
                <a:gd name="T31" fmla="*/ 144 h 565"/>
                <a:gd name="T32" fmla="*/ 342 w 564"/>
                <a:gd name="T33" fmla="*/ 160 h 565"/>
                <a:gd name="T34" fmla="*/ 332 w 564"/>
                <a:gd name="T35" fmla="*/ 165 h 565"/>
                <a:gd name="T36" fmla="*/ 207 w 564"/>
                <a:gd name="T37" fmla="*/ 44 h 565"/>
                <a:gd name="T38" fmla="*/ 207 w 564"/>
                <a:gd name="T39" fmla="*/ 28 h 565"/>
                <a:gd name="T40" fmla="*/ 142 w 564"/>
                <a:gd name="T41" fmla="*/ 343 h 565"/>
                <a:gd name="T42" fmla="*/ 21 w 564"/>
                <a:gd name="T43" fmla="*/ 217 h 565"/>
                <a:gd name="T44" fmla="*/ 33 w 564"/>
                <a:gd name="T45" fmla="*/ 205 h 565"/>
                <a:gd name="T46" fmla="*/ 40 w 564"/>
                <a:gd name="T47" fmla="*/ 208 h 565"/>
                <a:gd name="T48" fmla="*/ 161 w 564"/>
                <a:gd name="T49" fmla="*/ 328 h 565"/>
                <a:gd name="T50" fmla="*/ 168 w 564"/>
                <a:gd name="T51" fmla="*/ 304 h 565"/>
                <a:gd name="T52" fmla="*/ 197 w 564"/>
                <a:gd name="T53" fmla="*/ 66 h 565"/>
                <a:gd name="T54" fmla="*/ 168 w 564"/>
                <a:gd name="T55" fmla="*/ 304 h 565"/>
                <a:gd name="T56" fmla="*/ 537 w 564"/>
                <a:gd name="T57" fmla="*/ 539 h 565"/>
                <a:gd name="T58" fmla="*/ 513 w 564"/>
                <a:gd name="T59" fmla="*/ 539 h 565"/>
                <a:gd name="T60" fmla="*/ 263 w 564"/>
                <a:gd name="T61" fmla="*/ 238 h 565"/>
                <a:gd name="T62" fmla="*/ 542 w 564"/>
                <a:gd name="T63" fmla="*/ 527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64" h="565">
                  <a:moveTo>
                    <a:pt x="552" y="499"/>
                  </a:moveTo>
                  <a:cubicBezTo>
                    <a:pt x="552" y="499"/>
                    <a:pt x="552" y="499"/>
                    <a:pt x="552" y="499"/>
                  </a:cubicBezTo>
                  <a:cubicBezTo>
                    <a:pt x="278" y="223"/>
                    <a:pt x="278" y="223"/>
                    <a:pt x="278" y="223"/>
                  </a:cubicBezTo>
                  <a:cubicBezTo>
                    <a:pt x="318" y="183"/>
                    <a:pt x="318" y="183"/>
                    <a:pt x="318" y="183"/>
                  </a:cubicBezTo>
                  <a:cubicBezTo>
                    <a:pt x="323" y="185"/>
                    <a:pt x="327" y="186"/>
                    <a:pt x="332" y="186"/>
                  </a:cubicBezTo>
                  <a:cubicBezTo>
                    <a:pt x="332" y="186"/>
                    <a:pt x="333" y="186"/>
                    <a:pt x="333" y="186"/>
                  </a:cubicBezTo>
                  <a:cubicBezTo>
                    <a:pt x="342" y="186"/>
                    <a:pt x="350" y="182"/>
                    <a:pt x="357" y="175"/>
                  </a:cubicBezTo>
                  <a:cubicBezTo>
                    <a:pt x="363" y="169"/>
                    <a:pt x="366" y="161"/>
                    <a:pt x="366" y="152"/>
                  </a:cubicBezTo>
                  <a:cubicBezTo>
                    <a:pt x="366" y="143"/>
                    <a:pt x="363" y="135"/>
                    <a:pt x="356" y="128"/>
                  </a:cubicBezTo>
                  <a:cubicBezTo>
                    <a:pt x="239" y="13"/>
                    <a:pt x="239" y="13"/>
                    <a:pt x="239" y="13"/>
                  </a:cubicBezTo>
                  <a:cubicBezTo>
                    <a:pt x="226" y="0"/>
                    <a:pt x="205" y="0"/>
                    <a:pt x="192" y="13"/>
                  </a:cubicBezTo>
                  <a:cubicBezTo>
                    <a:pt x="185" y="19"/>
                    <a:pt x="182" y="27"/>
                    <a:pt x="182" y="36"/>
                  </a:cubicBezTo>
                  <a:cubicBezTo>
                    <a:pt x="182" y="41"/>
                    <a:pt x="183" y="45"/>
                    <a:pt x="184" y="49"/>
                  </a:cubicBezTo>
                  <a:cubicBezTo>
                    <a:pt x="47" y="186"/>
                    <a:pt x="47" y="186"/>
                    <a:pt x="47" y="186"/>
                  </a:cubicBezTo>
                  <a:cubicBezTo>
                    <a:pt x="43" y="184"/>
                    <a:pt x="38" y="183"/>
                    <a:pt x="33" y="183"/>
                  </a:cubicBezTo>
                  <a:cubicBezTo>
                    <a:pt x="24" y="183"/>
                    <a:pt x="16" y="187"/>
                    <a:pt x="10" y="193"/>
                  </a:cubicBezTo>
                  <a:cubicBezTo>
                    <a:pt x="3" y="199"/>
                    <a:pt x="0" y="208"/>
                    <a:pt x="0" y="217"/>
                  </a:cubicBezTo>
                  <a:cubicBezTo>
                    <a:pt x="0" y="225"/>
                    <a:pt x="3" y="234"/>
                    <a:pt x="10" y="240"/>
                  </a:cubicBezTo>
                  <a:cubicBezTo>
                    <a:pt x="127" y="358"/>
                    <a:pt x="127" y="358"/>
                    <a:pt x="127" y="358"/>
                  </a:cubicBezTo>
                  <a:cubicBezTo>
                    <a:pt x="127" y="358"/>
                    <a:pt x="127" y="358"/>
                    <a:pt x="127" y="358"/>
                  </a:cubicBezTo>
                  <a:cubicBezTo>
                    <a:pt x="133" y="365"/>
                    <a:pt x="142" y="368"/>
                    <a:pt x="151" y="368"/>
                  </a:cubicBezTo>
                  <a:cubicBezTo>
                    <a:pt x="159" y="368"/>
                    <a:pt x="168" y="365"/>
                    <a:pt x="175" y="358"/>
                  </a:cubicBezTo>
                  <a:cubicBezTo>
                    <a:pt x="185" y="348"/>
                    <a:pt x="187" y="333"/>
                    <a:pt x="181" y="320"/>
                  </a:cubicBezTo>
                  <a:cubicBezTo>
                    <a:pt x="223" y="278"/>
                    <a:pt x="223" y="278"/>
                    <a:pt x="223" y="278"/>
                  </a:cubicBezTo>
                  <a:cubicBezTo>
                    <a:pt x="498" y="554"/>
                    <a:pt x="498" y="554"/>
                    <a:pt x="498" y="554"/>
                  </a:cubicBezTo>
                  <a:cubicBezTo>
                    <a:pt x="505" y="561"/>
                    <a:pt x="515" y="565"/>
                    <a:pt x="525" y="565"/>
                  </a:cubicBezTo>
                  <a:cubicBezTo>
                    <a:pt x="535" y="565"/>
                    <a:pt x="545" y="561"/>
                    <a:pt x="552" y="554"/>
                  </a:cubicBezTo>
                  <a:cubicBezTo>
                    <a:pt x="559" y="547"/>
                    <a:pt x="563" y="538"/>
                    <a:pt x="564" y="528"/>
                  </a:cubicBezTo>
                  <a:cubicBezTo>
                    <a:pt x="564" y="517"/>
                    <a:pt x="560" y="506"/>
                    <a:pt x="552" y="499"/>
                  </a:cubicBezTo>
                  <a:close/>
                  <a:moveTo>
                    <a:pt x="207" y="28"/>
                  </a:moveTo>
                  <a:cubicBezTo>
                    <a:pt x="212" y="23"/>
                    <a:pt x="219" y="23"/>
                    <a:pt x="224" y="28"/>
                  </a:cubicBezTo>
                  <a:cubicBezTo>
                    <a:pt x="342" y="144"/>
                    <a:pt x="342" y="144"/>
                    <a:pt x="342" y="144"/>
                  </a:cubicBezTo>
                  <a:cubicBezTo>
                    <a:pt x="344" y="146"/>
                    <a:pt x="345" y="149"/>
                    <a:pt x="345" y="152"/>
                  </a:cubicBezTo>
                  <a:cubicBezTo>
                    <a:pt x="345" y="155"/>
                    <a:pt x="344" y="158"/>
                    <a:pt x="342" y="160"/>
                  </a:cubicBezTo>
                  <a:cubicBezTo>
                    <a:pt x="341" y="160"/>
                    <a:pt x="341" y="160"/>
                    <a:pt x="341" y="161"/>
                  </a:cubicBezTo>
                  <a:cubicBezTo>
                    <a:pt x="339" y="163"/>
                    <a:pt x="336" y="164"/>
                    <a:pt x="332" y="165"/>
                  </a:cubicBezTo>
                  <a:cubicBezTo>
                    <a:pt x="329" y="165"/>
                    <a:pt x="326" y="163"/>
                    <a:pt x="324" y="161"/>
                  </a:cubicBezTo>
                  <a:cubicBezTo>
                    <a:pt x="207" y="44"/>
                    <a:pt x="207" y="44"/>
                    <a:pt x="207" y="44"/>
                  </a:cubicBezTo>
                  <a:cubicBezTo>
                    <a:pt x="204" y="42"/>
                    <a:pt x="203" y="39"/>
                    <a:pt x="203" y="36"/>
                  </a:cubicBezTo>
                  <a:cubicBezTo>
                    <a:pt x="203" y="33"/>
                    <a:pt x="204" y="30"/>
                    <a:pt x="207" y="28"/>
                  </a:cubicBezTo>
                  <a:close/>
                  <a:moveTo>
                    <a:pt x="160" y="343"/>
                  </a:moveTo>
                  <a:cubicBezTo>
                    <a:pt x="155" y="348"/>
                    <a:pt x="147" y="348"/>
                    <a:pt x="142" y="343"/>
                  </a:cubicBezTo>
                  <a:cubicBezTo>
                    <a:pt x="25" y="225"/>
                    <a:pt x="25" y="225"/>
                    <a:pt x="25" y="225"/>
                  </a:cubicBezTo>
                  <a:cubicBezTo>
                    <a:pt x="23" y="223"/>
                    <a:pt x="21" y="220"/>
                    <a:pt x="21" y="217"/>
                  </a:cubicBezTo>
                  <a:cubicBezTo>
                    <a:pt x="21" y="213"/>
                    <a:pt x="23" y="210"/>
                    <a:pt x="25" y="208"/>
                  </a:cubicBezTo>
                  <a:cubicBezTo>
                    <a:pt x="27" y="206"/>
                    <a:pt x="30" y="205"/>
                    <a:pt x="33" y="205"/>
                  </a:cubicBezTo>
                  <a:cubicBezTo>
                    <a:pt x="35" y="205"/>
                    <a:pt x="37" y="205"/>
                    <a:pt x="39" y="206"/>
                  </a:cubicBezTo>
                  <a:cubicBezTo>
                    <a:pt x="40" y="207"/>
                    <a:pt x="40" y="207"/>
                    <a:pt x="40" y="208"/>
                  </a:cubicBezTo>
                  <a:cubicBezTo>
                    <a:pt x="160" y="327"/>
                    <a:pt x="160" y="327"/>
                    <a:pt x="160" y="327"/>
                  </a:cubicBezTo>
                  <a:cubicBezTo>
                    <a:pt x="160" y="327"/>
                    <a:pt x="161" y="328"/>
                    <a:pt x="161" y="328"/>
                  </a:cubicBezTo>
                  <a:cubicBezTo>
                    <a:pt x="164" y="333"/>
                    <a:pt x="164" y="339"/>
                    <a:pt x="160" y="343"/>
                  </a:cubicBezTo>
                  <a:close/>
                  <a:moveTo>
                    <a:pt x="168" y="304"/>
                  </a:moveTo>
                  <a:cubicBezTo>
                    <a:pt x="63" y="200"/>
                    <a:pt x="63" y="200"/>
                    <a:pt x="63" y="200"/>
                  </a:cubicBezTo>
                  <a:cubicBezTo>
                    <a:pt x="197" y="66"/>
                    <a:pt x="197" y="66"/>
                    <a:pt x="197" y="66"/>
                  </a:cubicBezTo>
                  <a:cubicBezTo>
                    <a:pt x="301" y="171"/>
                    <a:pt x="301" y="171"/>
                    <a:pt x="301" y="171"/>
                  </a:cubicBezTo>
                  <a:lnTo>
                    <a:pt x="168" y="304"/>
                  </a:lnTo>
                  <a:close/>
                  <a:moveTo>
                    <a:pt x="538" y="538"/>
                  </a:moveTo>
                  <a:cubicBezTo>
                    <a:pt x="538" y="538"/>
                    <a:pt x="537" y="539"/>
                    <a:pt x="537" y="539"/>
                  </a:cubicBezTo>
                  <a:cubicBezTo>
                    <a:pt x="534" y="542"/>
                    <a:pt x="530" y="544"/>
                    <a:pt x="525" y="544"/>
                  </a:cubicBezTo>
                  <a:cubicBezTo>
                    <a:pt x="520" y="544"/>
                    <a:pt x="516" y="542"/>
                    <a:pt x="513" y="539"/>
                  </a:cubicBezTo>
                  <a:cubicBezTo>
                    <a:pt x="239" y="263"/>
                    <a:pt x="239" y="263"/>
                    <a:pt x="239" y="263"/>
                  </a:cubicBezTo>
                  <a:cubicBezTo>
                    <a:pt x="263" y="238"/>
                    <a:pt x="263" y="238"/>
                    <a:pt x="263" y="238"/>
                  </a:cubicBezTo>
                  <a:cubicBezTo>
                    <a:pt x="537" y="514"/>
                    <a:pt x="537" y="514"/>
                    <a:pt x="537" y="514"/>
                  </a:cubicBezTo>
                  <a:cubicBezTo>
                    <a:pt x="541" y="517"/>
                    <a:pt x="543" y="522"/>
                    <a:pt x="542" y="527"/>
                  </a:cubicBezTo>
                  <a:cubicBezTo>
                    <a:pt x="542" y="532"/>
                    <a:pt x="541" y="536"/>
                    <a:pt x="538" y="5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Arial" panose="020B0604020202020204" pitchFamily="34" charset="0"/>
              </a:endParaRPr>
            </a:p>
          </p:txBody>
        </p:sp>
      </p:grpSp>
    </p:spTree>
    <p:extLst>
      <p:ext uri="{BB962C8B-B14F-4D97-AF65-F5344CB8AC3E}">
        <p14:creationId xmlns:p14="http://schemas.microsoft.com/office/powerpoint/2010/main" val="2394546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93000-0622-4374-9E9F-FF12E8A0BAEF}"/>
              </a:ext>
            </a:extLst>
          </p:cNvPr>
          <p:cNvSpPr>
            <a:spLocks noGrp="1"/>
          </p:cNvSpPr>
          <p:nvPr>
            <p:ph type="title"/>
          </p:nvPr>
        </p:nvSpPr>
        <p:spPr/>
        <p:txBody>
          <a:bodyPr/>
          <a:lstStyle/>
          <a:p>
            <a:r>
              <a:rPr lang="en-US"/>
              <a:t>Using the Playbook</a:t>
            </a:r>
          </a:p>
        </p:txBody>
      </p:sp>
      <p:grpSp>
        <p:nvGrpSpPr>
          <p:cNvPr id="115" name="Group 114">
            <a:extLst>
              <a:ext uri="{FF2B5EF4-FFF2-40B4-BE49-F238E27FC236}">
                <a16:creationId xmlns:a16="http://schemas.microsoft.com/office/drawing/2014/main" id="{EB5E444D-97DA-4201-9446-1F1A1A0E295F}"/>
              </a:ext>
            </a:extLst>
          </p:cNvPr>
          <p:cNvGrpSpPr/>
          <p:nvPr/>
        </p:nvGrpSpPr>
        <p:grpSpPr>
          <a:xfrm>
            <a:off x="1448324" y="1829981"/>
            <a:ext cx="9093935" cy="3910524"/>
            <a:chOff x="1384426" y="1451694"/>
            <a:chExt cx="9093935" cy="3910524"/>
          </a:xfrm>
        </p:grpSpPr>
        <p:grpSp>
          <p:nvGrpSpPr>
            <p:cNvPr id="95" name="Group 94">
              <a:extLst>
                <a:ext uri="{FF2B5EF4-FFF2-40B4-BE49-F238E27FC236}">
                  <a16:creationId xmlns:a16="http://schemas.microsoft.com/office/drawing/2014/main" id="{B380C324-10AB-4845-AE19-716DCE4972A3}"/>
                </a:ext>
              </a:extLst>
            </p:cNvPr>
            <p:cNvGrpSpPr/>
            <p:nvPr/>
          </p:nvGrpSpPr>
          <p:grpSpPr>
            <a:xfrm>
              <a:off x="1384426" y="3712904"/>
              <a:ext cx="4411687" cy="1647302"/>
              <a:chOff x="1154743" y="1726071"/>
              <a:chExt cx="4411687" cy="1647302"/>
            </a:xfrm>
          </p:grpSpPr>
          <p:sp>
            <p:nvSpPr>
              <p:cNvPr id="10" name="Isosceles Triangle 9">
                <a:extLst>
                  <a:ext uri="{FF2B5EF4-FFF2-40B4-BE49-F238E27FC236}">
                    <a16:creationId xmlns:a16="http://schemas.microsoft.com/office/drawing/2014/main" id="{D40CE0A4-536A-46DC-8EE9-735BF9D582B3}"/>
                  </a:ext>
                </a:extLst>
              </p:cNvPr>
              <p:cNvSpPr/>
              <p:nvPr/>
            </p:nvSpPr>
            <p:spPr>
              <a:xfrm rot="5400000">
                <a:off x="5141900" y="1893461"/>
                <a:ext cx="319129" cy="526124"/>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err="1">
                  <a:latin typeface="Arial" panose="020B0604020202020204" pitchFamily="34" charset="0"/>
                  <a:ea typeface="Open Sans" panose="020B0806030504020204" pitchFamily="34" charset="0"/>
                  <a:cs typeface="Arial" panose="020B0604020202020204" pitchFamily="34" charset="0"/>
                </a:endParaRPr>
              </a:p>
            </p:txBody>
          </p:sp>
          <p:sp>
            <p:nvSpPr>
              <p:cNvPr id="11" name="Isosceles Triangle 10">
                <a:extLst>
                  <a:ext uri="{FF2B5EF4-FFF2-40B4-BE49-F238E27FC236}">
                    <a16:creationId xmlns:a16="http://schemas.microsoft.com/office/drawing/2014/main" id="{66B0EB0B-2A08-49BC-8E0A-739604498534}"/>
                  </a:ext>
                </a:extLst>
              </p:cNvPr>
              <p:cNvSpPr/>
              <p:nvPr/>
            </p:nvSpPr>
            <p:spPr>
              <a:xfrm rot="16200000">
                <a:off x="1258240" y="1893461"/>
                <a:ext cx="319129" cy="526124"/>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err="1">
                  <a:latin typeface="Arial" panose="020B0604020202020204" pitchFamily="34" charset="0"/>
                  <a:ea typeface="Open Sans" panose="020B0806030504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300F0DD3-EC39-4EEC-BCA1-1992B237ECD5}"/>
                  </a:ext>
                </a:extLst>
              </p:cNvPr>
              <p:cNvSpPr/>
              <p:nvPr/>
            </p:nvSpPr>
            <p:spPr>
              <a:xfrm>
                <a:off x="1367642" y="1896768"/>
                <a:ext cx="4008838" cy="147660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err="1">
                  <a:latin typeface="Arial" panose="020B0604020202020204" pitchFamily="34" charset="0"/>
                  <a:ea typeface="Open Sans" panose="020B0806030504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74C81253-A276-4A63-8C6B-DB7CDCB68617}"/>
                  </a:ext>
                </a:extLst>
              </p:cNvPr>
              <p:cNvSpPr/>
              <p:nvPr/>
            </p:nvSpPr>
            <p:spPr>
              <a:xfrm>
                <a:off x="1154744" y="1726071"/>
                <a:ext cx="4411686" cy="43045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Arial" panose="020B0604020202020204" pitchFamily="34" charset="0"/>
                  <a:ea typeface="Open Sans" panose="020B0806030504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8E0B35A0-7C01-4299-A5B2-FA413F75A83A}"/>
                  </a:ext>
                </a:extLst>
              </p:cNvPr>
              <p:cNvSpPr txBox="1"/>
              <p:nvPr/>
            </p:nvSpPr>
            <p:spPr>
              <a:xfrm>
                <a:off x="1577679" y="2491098"/>
                <a:ext cx="3570860" cy="523220"/>
              </a:xfrm>
              <a:prstGeom prst="rect">
                <a:avLst/>
              </a:prstGeom>
              <a:noFill/>
            </p:spPr>
            <p:txBody>
              <a:bodyPr wrap="square" rtlCol="0">
                <a:spAutoFit/>
              </a:bodyPr>
              <a:lstStyle/>
              <a:p>
                <a:pPr algn="ctr"/>
                <a:r>
                  <a:rPr lang="en-US" sz="2800" b="1">
                    <a:solidFill>
                      <a:schemeClr val="tx2"/>
                    </a:solidFill>
                    <a:latin typeface="Arial" panose="020B0604020202020204" pitchFamily="34" charset="0"/>
                    <a:ea typeface="Open Sans" panose="020B0806030504020204" pitchFamily="34" charset="0"/>
                    <a:cs typeface="Arial" panose="020B0604020202020204" pitchFamily="34" charset="0"/>
                  </a:rPr>
                  <a:t>Benchmarking</a:t>
                </a:r>
              </a:p>
            </p:txBody>
          </p:sp>
        </p:grpSp>
        <p:sp>
          <p:nvSpPr>
            <p:cNvPr id="29" name="Oval 28">
              <a:extLst>
                <a:ext uri="{FF2B5EF4-FFF2-40B4-BE49-F238E27FC236}">
                  <a16:creationId xmlns:a16="http://schemas.microsoft.com/office/drawing/2014/main" id="{DAD9F258-A669-403E-8D79-C90F63757F92}"/>
                </a:ext>
              </a:extLst>
            </p:cNvPr>
            <p:cNvSpPr/>
            <p:nvPr/>
          </p:nvSpPr>
          <p:spPr>
            <a:xfrm>
              <a:off x="3054883" y="3232064"/>
              <a:ext cx="1093721" cy="109372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6" name="Group 95">
              <a:extLst>
                <a:ext uri="{FF2B5EF4-FFF2-40B4-BE49-F238E27FC236}">
                  <a16:creationId xmlns:a16="http://schemas.microsoft.com/office/drawing/2014/main" id="{810585F3-2C01-4C20-9A40-E48A8B4D6FD5}"/>
                </a:ext>
              </a:extLst>
            </p:cNvPr>
            <p:cNvGrpSpPr/>
            <p:nvPr/>
          </p:nvGrpSpPr>
          <p:grpSpPr>
            <a:xfrm>
              <a:off x="1448352" y="1497795"/>
              <a:ext cx="4411687" cy="1647302"/>
              <a:chOff x="1154743" y="1726071"/>
              <a:chExt cx="4411687" cy="1647302"/>
            </a:xfrm>
          </p:grpSpPr>
          <p:sp>
            <p:nvSpPr>
              <p:cNvPr id="97" name="Isosceles Triangle 96">
                <a:extLst>
                  <a:ext uri="{FF2B5EF4-FFF2-40B4-BE49-F238E27FC236}">
                    <a16:creationId xmlns:a16="http://schemas.microsoft.com/office/drawing/2014/main" id="{3F592E84-D560-4730-AE62-25677D67C247}"/>
                  </a:ext>
                </a:extLst>
              </p:cNvPr>
              <p:cNvSpPr/>
              <p:nvPr/>
            </p:nvSpPr>
            <p:spPr>
              <a:xfrm rot="5400000">
                <a:off x="5141900" y="1893461"/>
                <a:ext cx="319129" cy="526124"/>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err="1">
                  <a:latin typeface="Arial" panose="020B0604020202020204" pitchFamily="34" charset="0"/>
                  <a:ea typeface="Open Sans" panose="020B0806030504020204" pitchFamily="34" charset="0"/>
                  <a:cs typeface="Arial" panose="020B0604020202020204" pitchFamily="34" charset="0"/>
                </a:endParaRPr>
              </a:p>
            </p:txBody>
          </p:sp>
          <p:sp>
            <p:nvSpPr>
              <p:cNvPr id="98" name="Isosceles Triangle 97">
                <a:extLst>
                  <a:ext uri="{FF2B5EF4-FFF2-40B4-BE49-F238E27FC236}">
                    <a16:creationId xmlns:a16="http://schemas.microsoft.com/office/drawing/2014/main" id="{A64A7BBF-EDB1-4DE4-B609-4A1EC38C14FD}"/>
                  </a:ext>
                </a:extLst>
              </p:cNvPr>
              <p:cNvSpPr/>
              <p:nvPr/>
            </p:nvSpPr>
            <p:spPr>
              <a:xfrm rot="16200000">
                <a:off x="1258240" y="1893461"/>
                <a:ext cx="319129" cy="526124"/>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err="1">
                  <a:latin typeface="Arial" panose="020B0604020202020204" pitchFamily="34" charset="0"/>
                  <a:ea typeface="Open Sans" panose="020B0806030504020204" pitchFamily="34" charset="0"/>
                  <a:cs typeface="Arial" panose="020B0604020202020204" pitchFamily="34" charset="0"/>
                </a:endParaRPr>
              </a:p>
            </p:txBody>
          </p:sp>
          <p:sp>
            <p:nvSpPr>
              <p:cNvPr id="99" name="Rectangle 98">
                <a:extLst>
                  <a:ext uri="{FF2B5EF4-FFF2-40B4-BE49-F238E27FC236}">
                    <a16:creationId xmlns:a16="http://schemas.microsoft.com/office/drawing/2014/main" id="{F8CD607B-B1BD-4E8C-A8CE-7EFA72F4A705}"/>
                  </a:ext>
                </a:extLst>
              </p:cNvPr>
              <p:cNvSpPr/>
              <p:nvPr/>
            </p:nvSpPr>
            <p:spPr>
              <a:xfrm>
                <a:off x="1367642" y="1896768"/>
                <a:ext cx="4008838" cy="147660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err="1">
                  <a:latin typeface="Arial" panose="020B0604020202020204" pitchFamily="34" charset="0"/>
                  <a:ea typeface="Open Sans" panose="020B0806030504020204" pitchFamily="34" charset="0"/>
                  <a:cs typeface="Arial" panose="020B0604020202020204" pitchFamily="34" charset="0"/>
                </a:endParaRPr>
              </a:p>
            </p:txBody>
          </p:sp>
          <p:sp>
            <p:nvSpPr>
              <p:cNvPr id="100" name="Rectangle 99">
                <a:extLst>
                  <a:ext uri="{FF2B5EF4-FFF2-40B4-BE49-F238E27FC236}">
                    <a16:creationId xmlns:a16="http://schemas.microsoft.com/office/drawing/2014/main" id="{FE8AB9AF-60D9-4E6E-AAD2-1A912DAD136E}"/>
                  </a:ext>
                </a:extLst>
              </p:cNvPr>
              <p:cNvSpPr/>
              <p:nvPr/>
            </p:nvSpPr>
            <p:spPr>
              <a:xfrm>
                <a:off x="1154744" y="1726071"/>
                <a:ext cx="4411686" cy="43045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Arial" panose="020B0604020202020204" pitchFamily="34" charset="0"/>
                  <a:ea typeface="Open Sans" panose="020B0806030504020204" pitchFamily="34" charset="0"/>
                  <a:cs typeface="Arial" panose="020B0604020202020204" pitchFamily="34" charset="0"/>
                </a:endParaRPr>
              </a:p>
            </p:txBody>
          </p:sp>
          <p:sp>
            <p:nvSpPr>
              <p:cNvPr id="101" name="TextBox 100">
                <a:extLst>
                  <a:ext uri="{FF2B5EF4-FFF2-40B4-BE49-F238E27FC236}">
                    <a16:creationId xmlns:a16="http://schemas.microsoft.com/office/drawing/2014/main" id="{89E40EE7-B62D-4B88-BF78-0A5E1B94DB52}"/>
                  </a:ext>
                </a:extLst>
              </p:cNvPr>
              <p:cNvSpPr txBox="1"/>
              <p:nvPr/>
            </p:nvSpPr>
            <p:spPr>
              <a:xfrm>
                <a:off x="1560641" y="2311257"/>
                <a:ext cx="3570860" cy="954107"/>
              </a:xfrm>
              <a:prstGeom prst="rect">
                <a:avLst/>
              </a:prstGeom>
              <a:noFill/>
            </p:spPr>
            <p:txBody>
              <a:bodyPr wrap="square" rtlCol="0">
                <a:spAutoFit/>
              </a:bodyPr>
              <a:lstStyle/>
              <a:p>
                <a:pPr algn="ctr"/>
                <a:r>
                  <a:rPr lang="en-US" sz="2800" b="1">
                    <a:solidFill>
                      <a:schemeClr val="tx2"/>
                    </a:solidFill>
                    <a:latin typeface="Arial" panose="020B0604020202020204" pitchFamily="34" charset="0"/>
                    <a:ea typeface="Open Sans" panose="020B0806030504020204" pitchFamily="34" charset="0"/>
                    <a:cs typeface="Arial" panose="020B0604020202020204" pitchFamily="34" charset="0"/>
                  </a:rPr>
                  <a:t>Getting Ahead </a:t>
                </a:r>
              </a:p>
              <a:p>
                <a:pPr algn="ctr"/>
                <a:r>
                  <a:rPr lang="en-US" sz="2800" b="1">
                    <a:solidFill>
                      <a:schemeClr val="tx2"/>
                    </a:solidFill>
                    <a:latin typeface="Arial" panose="020B0604020202020204" pitchFamily="34" charset="0"/>
                    <a:ea typeface="Open Sans" panose="020B0806030504020204" pitchFamily="34" charset="0"/>
                    <a:cs typeface="Arial" panose="020B0604020202020204" pitchFamily="34" charset="0"/>
                  </a:rPr>
                  <a:t>of the Curve</a:t>
                </a:r>
              </a:p>
            </p:txBody>
          </p:sp>
        </p:grpSp>
        <p:grpSp>
          <p:nvGrpSpPr>
            <p:cNvPr id="102" name="Group 101">
              <a:extLst>
                <a:ext uri="{FF2B5EF4-FFF2-40B4-BE49-F238E27FC236}">
                  <a16:creationId xmlns:a16="http://schemas.microsoft.com/office/drawing/2014/main" id="{D9473441-DBC9-4D99-AD46-9FF7A3652BAC}"/>
                </a:ext>
              </a:extLst>
            </p:cNvPr>
            <p:cNvGrpSpPr/>
            <p:nvPr/>
          </p:nvGrpSpPr>
          <p:grpSpPr>
            <a:xfrm>
              <a:off x="5995293" y="1451694"/>
              <a:ext cx="4411687" cy="1634679"/>
              <a:chOff x="1154743" y="1726071"/>
              <a:chExt cx="4411687" cy="1634679"/>
            </a:xfrm>
          </p:grpSpPr>
          <p:sp>
            <p:nvSpPr>
              <p:cNvPr id="103" name="Isosceles Triangle 102">
                <a:extLst>
                  <a:ext uri="{FF2B5EF4-FFF2-40B4-BE49-F238E27FC236}">
                    <a16:creationId xmlns:a16="http://schemas.microsoft.com/office/drawing/2014/main" id="{9A95CEC7-CDF2-4EBB-B469-3FAAB0AB5ED7}"/>
                  </a:ext>
                </a:extLst>
              </p:cNvPr>
              <p:cNvSpPr/>
              <p:nvPr/>
            </p:nvSpPr>
            <p:spPr>
              <a:xfrm rot="5400000">
                <a:off x="5141900" y="1893461"/>
                <a:ext cx="319129" cy="526124"/>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err="1">
                  <a:latin typeface="Arial" panose="020B0604020202020204" pitchFamily="34" charset="0"/>
                  <a:ea typeface="Open Sans" panose="020B0806030504020204" pitchFamily="34" charset="0"/>
                  <a:cs typeface="Arial" panose="020B0604020202020204" pitchFamily="34" charset="0"/>
                </a:endParaRPr>
              </a:p>
            </p:txBody>
          </p:sp>
          <p:sp>
            <p:nvSpPr>
              <p:cNvPr id="104" name="Isosceles Triangle 103">
                <a:extLst>
                  <a:ext uri="{FF2B5EF4-FFF2-40B4-BE49-F238E27FC236}">
                    <a16:creationId xmlns:a16="http://schemas.microsoft.com/office/drawing/2014/main" id="{90342312-9D14-41C6-AB1D-435316B6550D}"/>
                  </a:ext>
                </a:extLst>
              </p:cNvPr>
              <p:cNvSpPr/>
              <p:nvPr/>
            </p:nvSpPr>
            <p:spPr>
              <a:xfrm rot="16200000">
                <a:off x="1258240" y="1893461"/>
                <a:ext cx="319129" cy="526124"/>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err="1">
                  <a:latin typeface="Arial" panose="020B0604020202020204" pitchFamily="34" charset="0"/>
                  <a:ea typeface="Open Sans" panose="020B0806030504020204" pitchFamily="34" charset="0"/>
                  <a:cs typeface="Arial" panose="020B0604020202020204" pitchFamily="34" charset="0"/>
                </a:endParaRPr>
              </a:p>
            </p:txBody>
          </p:sp>
          <p:sp>
            <p:nvSpPr>
              <p:cNvPr id="105" name="Rectangle 104">
                <a:extLst>
                  <a:ext uri="{FF2B5EF4-FFF2-40B4-BE49-F238E27FC236}">
                    <a16:creationId xmlns:a16="http://schemas.microsoft.com/office/drawing/2014/main" id="{E15819D1-09B8-4155-811B-B05BA963990E}"/>
                  </a:ext>
                </a:extLst>
              </p:cNvPr>
              <p:cNvSpPr/>
              <p:nvPr/>
            </p:nvSpPr>
            <p:spPr>
              <a:xfrm>
                <a:off x="1385168" y="1884145"/>
                <a:ext cx="4008838" cy="147660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err="1">
                  <a:latin typeface="Arial" panose="020B0604020202020204" pitchFamily="34" charset="0"/>
                  <a:ea typeface="Open Sans" panose="020B0806030504020204" pitchFamily="34" charset="0"/>
                  <a:cs typeface="Arial" panose="020B0604020202020204" pitchFamily="34" charset="0"/>
                </a:endParaRPr>
              </a:p>
            </p:txBody>
          </p:sp>
          <p:sp>
            <p:nvSpPr>
              <p:cNvPr id="106" name="Rectangle 105">
                <a:extLst>
                  <a:ext uri="{FF2B5EF4-FFF2-40B4-BE49-F238E27FC236}">
                    <a16:creationId xmlns:a16="http://schemas.microsoft.com/office/drawing/2014/main" id="{E91D57A4-040F-47B4-95E0-E58AE9A775D5}"/>
                  </a:ext>
                </a:extLst>
              </p:cNvPr>
              <p:cNvSpPr/>
              <p:nvPr/>
            </p:nvSpPr>
            <p:spPr>
              <a:xfrm>
                <a:off x="1154744" y="1726071"/>
                <a:ext cx="4411686" cy="43045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Arial" panose="020B0604020202020204" pitchFamily="34" charset="0"/>
                  <a:ea typeface="Open Sans" panose="020B0806030504020204" pitchFamily="34" charset="0"/>
                  <a:cs typeface="Arial" panose="020B0604020202020204" pitchFamily="34" charset="0"/>
                </a:endParaRPr>
              </a:p>
            </p:txBody>
          </p:sp>
          <p:sp>
            <p:nvSpPr>
              <p:cNvPr id="107" name="TextBox 106">
                <a:extLst>
                  <a:ext uri="{FF2B5EF4-FFF2-40B4-BE49-F238E27FC236}">
                    <a16:creationId xmlns:a16="http://schemas.microsoft.com/office/drawing/2014/main" id="{669DBBAF-AD47-4E47-ACAD-7E433617549B}"/>
                  </a:ext>
                </a:extLst>
              </p:cNvPr>
              <p:cNvSpPr txBox="1"/>
              <p:nvPr/>
            </p:nvSpPr>
            <p:spPr>
              <a:xfrm>
                <a:off x="1567986" y="2236358"/>
                <a:ext cx="3570860" cy="954107"/>
              </a:xfrm>
              <a:prstGeom prst="rect">
                <a:avLst/>
              </a:prstGeom>
              <a:noFill/>
            </p:spPr>
            <p:txBody>
              <a:bodyPr wrap="square" rtlCol="0">
                <a:spAutoFit/>
              </a:bodyPr>
              <a:lstStyle/>
              <a:p>
                <a:pPr algn="ctr"/>
                <a:r>
                  <a:rPr lang="en-US" sz="2800" b="1">
                    <a:solidFill>
                      <a:schemeClr val="tx2"/>
                    </a:solidFill>
                    <a:latin typeface="Arial" panose="020B0604020202020204" pitchFamily="34" charset="0"/>
                    <a:ea typeface="Open Sans" panose="020B0806030504020204" pitchFamily="34" charset="0"/>
                    <a:cs typeface="Arial" panose="020B0604020202020204" pitchFamily="34" charset="0"/>
                  </a:rPr>
                  <a:t>Communication &amp; Collaboration</a:t>
                </a:r>
              </a:p>
            </p:txBody>
          </p:sp>
        </p:grpSp>
        <p:grpSp>
          <p:nvGrpSpPr>
            <p:cNvPr id="108" name="Group 107">
              <a:extLst>
                <a:ext uri="{FF2B5EF4-FFF2-40B4-BE49-F238E27FC236}">
                  <a16:creationId xmlns:a16="http://schemas.microsoft.com/office/drawing/2014/main" id="{D8CB9F86-C9C5-4F2E-A924-6882715C9B62}"/>
                </a:ext>
              </a:extLst>
            </p:cNvPr>
            <p:cNvGrpSpPr/>
            <p:nvPr/>
          </p:nvGrpSpPr>
          <p:grpSpPr>
            <a:xfrm>
              <a:off x="6066674" y="3714916"/>
              <a:ext cx="4411687" cy="1647302"/>
              <a:chOff x="1154743" y="1726071"/>
              <a:chExt cx="4411687" cy="1647302"/>
            </a:xfrm>
          </p:grpSpPr>
          <p:sp>
            <p:nvSpPr>
              <p:cNvPr id="109" name="Isosceles Triangle 108">
                <a:extLst>
                  <a:ext uri="{FF2B5EF4-FFF2-40B4-BE49-F238E27FC236}">
                    <a16:creationId xmlns:a16="http://schemas.microsoft.com/office/drawing/2014/main" id="{5CDBF434-6EB9-4761-8095-4B423D6551B1}"/>
                  </a:ext>
                </a:extLst>
              </p:cNvPr>
              <p:cNvSpPr/>
              <p:nvPr/>
            </p:nvSpPr>
            <p:spPr>
              <a:xfrm rot="5400000">
                <a:off x="5141900" y="1893461"/>
                <a:ext cx="319129" cy="526124"/>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err="1">
                  <a:latin typeface="Arial" panose="020B0604020202020204" pitchFamily="34" charset="0"/>
                  <a:ea typeface="Open Sans" panose="020B0806030504020204" pitchFamily="34" charset="0"/>
                  <a:cs typeface="Arial" panose="020B0604020202020204" pitchFamily="34" charset="0"/>
                </a:endParaRPr>
              </a:p>
            </p:txBody>
          </p:sp>
          <p:sp>
            <p:nvSpPr>
              <p:cNvPr id="110" name="Isosceles Triangle 109">
                <a:extLst>
                  <a:ext uri="{FF2B5EF4-FFF2-40B4-BE49-F238E27FC236}">
                    <a16:creationId xmlns:a16="http://schemas.microsoft.com/office/drawing/2014/main" id="{93570477-EC16-431F-B9E3-2AC26FD5CA4E}"/>
                  </a:ext>
                </a:extLst>
              </p:cNvPr>
              <p:cNvSpPr/>
              <p:nvPr/>
            </p:nvSpPr>
            <p:spPr>
              <a:xfrm rot="16200000">
                <a:off x="1258240" y="1893461"/>
                <a:ext cx="319129" cy="526124"/>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err="1">
                  <a:latin typeface="Arial" panose="020B0604020202020204" pitchFamily="34" charset="0"/>
                  <a:ea typeface="Open Sans" panose="020B0806030504020204" pitchFamily="34" charset="0"/>
                  <a:cs typeface="Arial" panose="020B0604020202020204" pitchFamily="34" charset="0"/>
                </a:endParaRPr>
              </a:p>
            </p:txBody>
          </p:sp>
          <p:sp>
            <p:nvSpPr>
              <p:cNvPr id="111" name="Rectangle 110">
                <a:extLst>
                  <a:ext uri="{FF2B5EF4-FFF2-40B4-BE49-F238E27FC236}">
                    <a16:creationId xmlns:a16="http://schemas.microsoft.com/office/drawing/2014/main" id="{778821A0-275A-4B30-BF34-34A2EC88851C}"/>
                  </a:ext>
                </a:extLst>
              </p:cNvPr>
              <p:cNvSpPr/>
              <p:nvPr/>
            </p:nvSpPr>
            <p:spPr>
              <a:xfrm>
                <a:off x="1367642" y="1896768"/>
                <a:ext cx="4008838" cy="147660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err="1">
                  <a:latin typeface="Arial" panose="020B0604020202020204" pitchFamily="34" charset="0"/>
                  <a:ea typeface="Open Sans" panose="020B0806030504020204" pitchFamily="34" charset="0"/>
                  <a:cs typeface="Arial" panose="020B0604020202020204" pitchFamily="34" charset="0"/>
                </a:endParaRPr>
              </a:p>
            </p:txBody>
          </p:sp>
          <p:sp>
            <p:nvSpPr>
              <p:cNvPr id="112" name="Rectangle 111">
                <a:extLst>
                  <a:ext uri="{FF2B5EF4-FFF2-40B4-BE49-F238E27FC236}">
                    <a16:creationId xmlns:a16="http://schemas.microsoft.com/office/drawing/2014/main" id="{E6BB5E8B-56A7-402D-9FF3-26640387696A}"/>
                  </a:ext>
                </a:extLst>
              </p:cNvPr>
              <p:cNvSpPr/>
              <p:nvPr/>
            </p:nvSpPr>
            <p:spPr>
              <a:xfrm>
                <a:off x="1154744" y="1726071"/>
                <a:ext cx="4411686" cy="43045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Arial" panose="020B0604020202020204" pitchFamily="34" charset="0"/>
                  <a:ea typeface="Open Sans" panose="020B0806030504020204" pitchFamily="34" charset="0"/>
                  <a:cs typeface="Arial" panose="020B0604020202020204" pitchFamily="34" charset="0"/>
                </a:endParaRPr>
              </a:p>
            </p:txBody>
          </p:sp>
          <p:sp>
            <p:nvSpPr>
              <p:cNvPr id="113" name="TextBox 112">
                <a:extLst>
                  <a:ext uri="{FF2B5EF4-FFF2-40B4-BE49-F238E27FC236}">
                    <a16:creationId xmlns:a16="http://schemas.microsoft.com/office/drawing/2014/main" id="{FD2C4339-8A13-4FD3-95B3-179AD9231428}"/>
                  </a:ext>
                </a:extLst>
              </p:cNvPr>
              <p:cNvSpPr txBox="1"/>
              <p:nvPr/>
            </p:nvSpPr>
            <p:spPr>
              <a:xfrm>
                <a:off x="1475200" y="2247758"/>
                <a:ext cx="3765974" cy="954107"/>
              </a:xfrm>
              <a:prstGeom prst="rect">
                <a:avLst/>
              </a:prstGeom>
              <a:noFill/>
            </p:spPr>
            <p:txBody>
              <a:bodyPr wrap="square" rtlCol="0">
                <a:spAutoFit/>
              </a:bodyPr>
              <a:lstStyle/>
              <a:p>
                <a:pPr algn="ctr"/>
                <a:r>
                  <a:rPr lang="en-US" sz="2800" b="1">
                    <a:solidFill>
                      <a:schemeClr val="tx2"/>
                    </a:solidFill>
                    <a:latin typeface="Arial" panose="020B0604020202020204" pitchFamily="34" charset="0"/>
                    <a:ea typeface="Open Sans" panose="020B0806030504020204" pitchFamily="34" charset="0"/>
                    <a:cs typeface="Arial" panose="020B0604020202020204" pitchFamily="34" charset="0"/>
                  </a:rPr>
                  <a:t>Elevating the Role of the IG Professional</a:t>
                </a:r>
              </a:p>
            </p:txBody>
          </p:sp>
        </p:grpSp>
      </p:grpSp>
      <p:sp>
        <p:nvSpPr>
          <p:cNvPr id="116" name="Oval 115">
            <a:extLst>
              <a:ext uri="{FF2B5EF4-FFF2-40B4-BE49-F238E27FC236}">
                <a16:creationId xmlns:a16="http://schemas.microsoft.com/office/drawing/2014/main" id="{898DF3E2-6603-4FCA-9E2B-9EA2A6965C0C}"/>
              </a:ext>
            </a:extLst>
          </p:cNvPr>
          <p:cNvSpPr/>
          <p:nvPr/>
        </p:nvSpPr>
        <p:spPr>
          <a:xfrm>
            <a:off x="7801029" y="3563411"/>
            <a:ext cx="1093721" cy="109372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Oval 116">
            <a:extLst>
              <a:ext uri="{FF2B5EF4-FFF2-40B4-BE49-F238E27FC236}">
                <a16:creationId xmlns:a16="http://schemas.microsoft.com/office/drawing/2014/main" id="{44BE1555-6BCA-497C-A880-6241D2925AC2}"/>
              </a:ext>
            </a:extLst>
          </p:cNvPr>
          <p:cNvSpPr/>
          <p:nvPr/>
        </p:nvSpPr>
        <p:spPr>
          <a:xfrm>
            <a:off x="3118425" y="1332137"/>
            <a:ext cx="1093721" cy="109372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Oval 117">
            <a:extLst>
              <a:ext uri="{FF2B5EF4-FFF2-40B4-BE49-F238E27FC236}">
                <a16:creationId xmlns:a16="http://schemas.microsoft.com/office/drawing/2014/main" id="{84E058E1-18C4-452E-8DF2-7453F6DB2A15}"/>
              </a:ext>
            </a:extLst>
          </p:cNvPr>
          <p:cNvSpPr/>
          <p:nvPr/>
        </p:nvSpPr>
        <p:spPr>
          <a:xfrm>
            <a:off x="7801029" y="1226167"/>
            <a:ext cx="1093721" cy="109372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6" name="Group 55">
            <a:extLst>
              <a:ext uri="{FF2B5EF4-FFF2-40B4-BE49-F238E27FC236}">
                <a16:creationId xmlns:a16="http://schemas.microsoft.com/office/drawing/2014/main" id="{A0A54409-C92F-484B-820C-CF9DBC5AC1DF}"/>
              </a:ext>
            </a:extLst>
          </p:cNvPr>
          <p:cNvGrpSpPr>
            <a:grpSpLocks noChangeAspect="1"/>
          </p:cNvGrpSpPr>
          <p:nvPr/>
        </p:nvGrpSpPr>
        <p:grpSpPr>
          <a:xfrm>
            <a:off x="8069287" y="1455286"/>
            <a:ext cx="620777" cy="709459"/>
            <a:chOff x="7596188" y="2078038"/>
            <a:chExt cx="555625" cy="635000"/>
          </a:xfrm>
          <a:solidFill>
            <a:schemeClr val="bg1"/>
          </a:solidFill>
        </p:grpSpPr>
        <p:sp>
          <p:nvSpPr>
            <p:cNvPr id="57" name="Freeform 506">
              <a:extLst>
                <a:ext uri="{FF2B5EF4-FFF2-40B4-BE49-F238E27FC236}">
                  <a16:creationId xmlns:a16="http://schemas.microsoft.com/office/drawing/2014/main" id="{2DA7AD95-3797-4B52-AC14-B222F07FB8A4}"/>
                </a:ext>
              </a:extLst>
            </p:cNvPr>
            <p:cNvSpPr>
              <a:spLocks/>
            </p:cNvSpPr>
            <p:nvPr/>
          </p:nvSpPr>
          <p:spPr bwMode="auto">
            <a:xfrm>
              <a:off x="7688263" y="2651125"/>
              <a:ext cx="20638" cy="53975"/>
            </a:xfrm>
            <a:custGeom>
              <a:avLst/>
              <a:gdLst>
                <a:gd name="T0" fmla="*/ 10 w 13"/>
                <a:gd name="T1" fmla="*/ 34 h 34"/>
                <a:gd name="T2" fmla="*/ 0 w 13"/>
                <a:gd name="T3" fmla="*/ 34 h 34"/>
                <a:gd name="T4" fmla="*/ 2 w 13"/>
                <a:gd name="T5" fmla="*/ 0 h 34"/>
                <a:gd name="T6" fmla="*/ 13 w 13"/>
                <a:gd name="T7" fmla="*/ 0 h 34"/>
                <a:gd name="T8" fmla="*/ 10 w 13"/>
                <a:gd name="T9" fmla="*/ 34 h 34"/>
              </a:gdLst>
              <a:ahLst/>
              <a:cxnLst>
                <a:cxn ang="0">
                  <a:pos x="T0" y="T1"/>
                </a:cxn>
                <a:cxn ang="0">
                  <a:pos x="T2" y="T3"/>
                </a:cxn>
                <a:cxn ang="0">
                  <a:pos x="T4" y="T5"/>
                </a:cxn>
                <a:cxn ang="0">
                  <a:pos x="T6" y="T7"/>
                </a:cxn>
                <a:cxn ang="0">
                  <a:pos x="T8" y="T9"/>
                </a:cxn>
              </a:cxnLst>
              <a:rect l="0" t="0" r="r" b="b"/>
              <a:pathLst>
                <a:path w="13" h="34">
                  <a:moveTo>
                    <a:pt x="10" y="34"/>
                  </a:moveTo>
                  <a:lnTo>
                    <a:pt x="0" y="34"/>
                  </a:lnTo>
                  <a:lnTo>
                    <a:pt x="2" y="0"/>
                  </a:lnTo>
                  <a:lnTo>
                    <a:pt x="13" y="0"/>
                  </a:lnTo>
                  <a:lnTo>
                    <a:pt x="10"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58" name="Freeform 507">
              <a:extLst>
                <a:ext uri="{FF2B5EF4-FFF2-40B4-BE49-F238E27FC236}">
                  <a16:creationId xmlns:a16="http://schemas.microsoft.com/office/drawing/2014/main" id="{65754B82-AD75-41EE-9A3A-7BBDB79EDD22}"/>
                </a:ext>
              </a:extLst>
            </p:cNvPr>
            <p:cNvSpPr>
              <a:spLocks/>
            </p:cNvSpPr>
            <p:nvPr/>
          </p:nvSpPr>
          <p:spPr bwMode="auto">
            <a:xfrm>
              <a:off x="7816850" y="2651125"/>
              <a:ext cx="20638" cy="53975"/>
            </a:xfrm>
            <a:custGeom>
              <a:avLst/>
              <a:gdLst>
                <a:gd name="T0" fmla="*/ 2 w 13"/>
                <a:gd name="T1" fmla="*/ 34 h 34"/>
                <a:gd name="T2" fmla="*/ 0 w 13"/>
                <a:gd name="T3" fmla="*/ 0 h 34"/>
                <a:gd name="T4" fmla="*/ 10 w 13"/>
                <a:gd name="T5" fmla="*/ 0 h 34"/>
                <a:gd name="T6" fmla="*/ 13 w 13"/>
                <a:gd name="T7" fmla="*/ 34 h 34"/>
                <a:gd name="T8" fmla="*/ 2 w 13"/>
                <a:gd name="T9" fmla="*/ 34 h 34"/>
              </a:gdLst>
              <a:ahLst/>
              <a:cxnLst>
                <a:cxn ang="0">
                  <a:pos x="T0" y="T1"/>
                </a:cxn>
                <a:cxn ang="0">
                  <a:pos x="T2" y="T3"/>
                </a:cxn>
                <a:cxn ang="0">
                  <a:pos x="T4" y="T5"/>
                </a:cxn>
                <a:cxn ang="0">
                  <a:pos x="T6" y="T7"/>
                </a:cxn>
                <a:cxn ang="0">
                  <a:pos x="T8" y="T9"/>
                </a:cxn>
              </a:cxnLst>
              <a:rect l="0" t="0" r="r" b="b"/>
              <a:pathLst>
                <a:path w="13" h="34">
                  <a:moveTo>
                    <a:pt x="2" y="34"/>
                  </a:moveTo>
                  <a:lnTo>
                    <a:pt x="0" y="0"/>
                  </a:lnTo>
                  <a:lnTo>
                    <a:pt x="10" y="0"/>
                  </a:lnTo>
                  <a:lnTo>
                    <a:pt x="13" y="34"/>
                  </a:lnTo>
                  <a:lnTo>
                    <a:pt x="2"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59" name="Freeform 508">
              <a:extLst>
                <a:ext uri="{FF2B5EF4-FFF2-40B4-BE49-F238E27FC236}">
                  <a16:creationId xmlns:a16="http://schemas.microsoft.com/office/drawing/2014/main" id="{03DEB1AF-3DB4-455F-8476-DAF49FA82095}"/>
                </a:ext>
              </a:extLst>
            </p:cNvPr>
            <p:cNvSpPr>
              <a:spLocks/>
            </p:cNvSpPr>
            <p:nvPr/>
          </p:nvSpPr>
          <p:spPr bwMode="auto">
            <a:xfrm>
              <a:off x="7716838" y="2584450"/>
              <a:ext cx="90488" cy="58738"/>
            </a:xfrm>
            <a:custGeom>
              <a:avLst/>
              <a:gdLst>
                <a:gd name="T0" fmla="*/ 29 w 57"/>
                <a:gd name="T1" fmla="*/ 37 h 37"/>
                <a:gd name="T2" fmla="*/ 0 w 57"/>
                <a:gd name="T3" fmla="*/ 21 h 37"/>
                <a:gd name="T4" fmla="*/ 0 w 57"/>
                <a:gd name="T5" fmla="*/ 0 h 37"/>
                <a:gd name="T6" fmla="*/ 10 w 57"/>
                <a:gd name="T7" fmla="*/ 0 h 37"/>
                <a:gd name="T8" fmla="*/ 10 w 57"/>
                <a:gd name="T9" fmla="*/ 16 h 37"/>
                <a:gd name="T10" fmla="*/ 29 w 57"/>
                <a:gd name="T11" fmla="*/ 24 h 37"/>
                <a:gd name="T12" fmla="*/ 44 w 57"/>
                <a:gd name="T13" fmla="*/ 16 h 37"/>
                <a:gd name="T14" fmla="*/ 44 w 57"/>
                <a:gd name="T15" fmla="*/ 0 h 37"/>
                <a:gd name="T16" fmla="*/ 57 w 57"/>
                <a:gd name="T17" fmla="*/ 0 h 37"/>
                <a:gd name="T18" fmla="*/ 57 w 57"/>
                <a:gd name="T19" fmla="*/ 21 h 37"/>
                <a:gd name="T20" fmla="*/ 29 w 57"/>
                <a:gd name="T2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 h="37">
                  <a:moveTo>
                    <a:pt x="29" y="37"/>
                  </a:moveTo>
                  <a:lnTo>
                    <a:pt x="0" y="21"/>
                  </a:lnTo>
                  <a:lnTo>
                    <a:pt x="0" y="0"/>
                  </a:lnTo>
                  <a:lnTo>
                    <a:pt x="10" y="0"/>
                  </a:lnTo>
                  <a:lnTo>
                    <a:pt x="10" y="16"/>
                  </a:lnTo>
                  <a:lnTo>
                    <a:pt x="29" y="24"/>
                  </a:lnTo>
                  <a:lnTo>
                    <a:pt x="44" y="16"/>
                  </a:lnTo>
                  <a:lnTo>
                    <a:pt x="44" y="0"/>
                  </a:lnTo>
                  <a:lnTo>
                    <a:pt x="57" y="0"/>
                  </a:lnTo>
                  <a:lnTo>
                    <a:pt x="57" y="21"/>
                  </a:lnTo>
                  <a:lnTo>
                    <a:pt x="29"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60" name="Freeform 509">
              <a:extLst>
                <a:ext uri="{FF2B5EF4-FFF2-40B4-BE49-F238E27FC236}">
                  <a16:creationId xmlns:a16="http://schemas.microsoft.com/office/drawing/2014/main" id="{552D2E63-35E5-4510-ADE5-885EB3D26256}"/>
                </a:ext>
              </a:extLst>
            </p:cNvPr>
            <p:cNvSpPr>
              <a:spLocks noEditPoints="1"/>
            </p:cNvSpPr>
            <p:nvPr/>
          </p:nvSpPr>
          <p:spPr bwMode="auto">
            <a:xfrm>
              <a:off x="7650163" y="2576513"/>
              <a:ext cx="220663" cy="136525"/>
            </a:xfrm>
            <a:custGeom>
              <a:avLst/>
              <a:gdLst>
                <a:gd name="T0" fmla="*/ 53 w 53"/>
                <a:gd name="T1" fmla="*/ 33 h 33"/>
                <a:gd name="T2" fmla="*/ 0 w 53"/>
                <a:gd name="T3" fmla="*/ 33 h 33"/>
                <a:gd name="T4" fmla="*/ 0 w 53"/>
                <a:gd name="T5" fmla="*/ 24 h 33"/>
                <a:gd name="T6" fmla="*/ 7 w 53"/>
                <a:gd name="T7" fmla="*/ 0 h 33"/>
                <a:gd name="T8" fmla="*/ 22 w 53"/>
                <a:gd name="T9" fmla="*/ 0 h 33"/>
                <a:gd name="T10" fmla="*/ 23 w 53"/>
                <a:gd name="T11" fmla="*/ 1 h 33"/>
                <a:gd name="T12" fmla="*/ 27 w 53"/>
                <a:gd name="T13" fmla="*/ 5 h 33"/>
                <a:gd name="T14" fmla="*/ 30 w 53"/>
                <a:gd name="T15" fmla="*/ 1 h 33"/>
                <a:gd name="T16" fmla="*/ 31 w 53"/>
                <a:gd name="T17" fmla="*/ 0 h 33"/>
                <a:gd name="T18" fmla="*/ 47 w 53"/>
                <a:gd name="T19" fmla="*/ 0 h 33"/>
                <a:gd name="T20" fmla="*/ 53 w 53"/>
                <a:gd name="T21" fmla="*/ 24 h 33"/>
                <a:gd name="T22" fmla="*/ 53 w 53"/>
                <a:gd name="T23" fmla="*/ 33 h 33"/>
                <a:gd name="T24" fmla="*/ 5 w 53"/>
                <a:gd name="T25" fmla="*/ 29 h 33"/>
                <a:gd name="T26" fmla="*/ 49 w 53"/>
                <a:gd name="T27" fmla="*/ 29 h 33"/>
                <a:gd name="T28" fmla="*/ 49 w 53"/>
                <a:gd name="T29" fmla="*/ 25 h 33"/>
                <a:gd name="T30" fmla="*/ 43 w 53"/>
                <a:gd name="T31" fmla="*/ 4 h 33"/>
                <a:gd name="T32" fmla="*/ 34 w 53"/>
                <a:gd name="T33" fmla="*/ 4 h 33"/>
                <a:gd name="T34" fmla="*/ 27 w 53"/>
                <a:gd name="T35" fmla="*/ 9 h 33"/>
                <a:gd name="T36" fmla="*/ 19 w 53"/>
                <a:gd name="T37" fmla="*/ 4 h 33"/>
                <a:gd name="T38" fmla="*/ 10 w 53"/>
                <a:gd name="T39" fmla="*/ 4 h 33"/>
                <a:gd name="T40" fmla="*/ 5 w 53"/>
                <a:gd name="T41" fmla="*/ 25 h 33"/>
                <a:gd name="T42" fmla="*/ 5 w 53"/>
                <a:gd name="T43" fmla="*/ 2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3" h="33">
                  <a:moveTo>
                    <a:pt x="53" y="33"/>
                  </a:moveTo>
                  <a:cubicBezTo>
                    <a:pt x="0" y="33"/>
                    <a:pt x="0" y="33"/>
                    <a:pt x="0" y="33"/>
                  </a:cubicBezTo>
                  <a:cubicBezTo>
                    <a:pt x="0" y="24"/>
                    <a:pt x="0" y="24"/>
                    <a:pt x="0" y="24"/>
                  </a:cubicBezTo>
                  <a:cubicBezTo>
                    <a:pt x="7" y="0"/>
                    <a:pt x="7" y="0"/>
                    <a:pt x="7" y="0"/>
                  </a:cubicBezTo>
                  <a:cubicBezTo>
                    <a:pt x="22" y="0"/>
                    <a:pt x="22" y="0"/>
                    <a:pt x="22" y="0"/>
                  </a:cubicBezTo>
                  <a:cubicBezTo>
                    <a:pt x="23" y="1"/>
                    <a:pt x="23" y="1"/>
                    <a:pt x="23" y="1"/>
                  </a:cubicBezTo>
                  <a:cubicBezTo>
                    <a:pt x="23" y="3"/>
                    <a:pt x="25" y="5"/>
                    <a:pt x="27" y="5"/>
                  </a:cubicBezTo>
                  <a:cubicBezTo>
                    <a:pt x="28" y="5"/>
                    <a:pt x="30" y="3"/>
                    <a:pt x="30" y="1"/>
                  </a:cubicBezTo>
                  <a:cubicBezTo>
                    <a:pt x="31" y="0"/>
                    <a:pt x="31" y="0"/>
                    <a:pt x="31" y="0"/>
                  </a:cubicBezTo>
                  <a:cubicBezTo>
                    <a:pt x="47" y="0"/>
                    <a:pt x="47" y="0"/>
                    <a:pt x="47" y="0"/>
                  </a:cubicBezTo>
                  <a:cubicBezTo>
                    <a:pt x="53" y="24"/>
                    <a:pt x="53" y="24"/>
                    <a:pt x="53" y="24"/>
                  </a:cubicBezTo>
                  <a:lnTo>
                    <a:pt x="53" y="33"/>
                  </a:lnTo>
                  <a:close/>
                  <a:moveTo>
                    <a:pt x="5" y="29"/>
                  </a:moveTo>
                  <a:cubicBezTo>
                    <a:pt x="49" y="29"/>
                    <a:pt x="49" y="29"/>
                    <a:pt x="49" y="29"/>
                  </a:cubicBezTo>
                  <a:cubicBezTo>
                    <a:pt x="49" y="25"/>
                    <a:pt x="49" y="25"/>
                    <a:pt x="49" y="25"/>
                  </a:cubicBezTo>
                  <a:cubicBezTo>
                    <a:pt x="43" y="4"/>
                    <a:pt x="43" y="4"/>
                    <a:pt x="43" y="4"/>
                  </a:cubicBezTo>
                  <a:cubicBezTo>
                    <a:pt x="34" y="4"/>
                    <a:pt x="34" y="4"/>
                    <a:pt x="34" y="4"/>
                  </a:cubicBezTo>
                  <a:cubicBezTo>
                    <a:pt x="32" y="7"/>
                    <a:pt x="30" y="9"/>
                    <a:pt x="27" y="9"/>
                  </a:cubicBezTo>
                  <a:cubicBezTo>
                    <a:pt x="23" y="9"/>
                    <a:pt x="21" y="7"/>
                    <a:pt x="19" y="4"/>
                  </a:cubicBezTo>
                  <a:cubicBezTo>
                    <a:pt x="10" y="4"/>
                    <a:pt x="10" y="4"/>
                    <a:pt x="10" y="4"/>
                  </a:cubicBezTo>
                  <a:cubicBezTo>
                    <a:pt x="5" y="25"/>
                    <a:pt x="5" y="25"/>
                    <a:pt x="5" y="25"/>
                  </a:cubicBezTo>
                  <a:lnTo>
                    <a:pt x="5"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61" name="Freeform 510">
              <a:extLst>
                <a:ext uri="{FF2B5EF4-FFF2-40B4-BE49-F238E27FC236}">
                  <a16:creationId xmlns:a16="http://schemas.microsoft.com/office/drawing/2014/main" id="{1D105791-CF0F-4643-B56D-433B90F62960}"/>
                </a:ext>
              </a:extLst>
            </p:cNvPr>
            <p:cNvSpPr>
              <a:spLocks/>
            </p:cNvSpPr>
            <p:nvPr/>
          </p:nvSpPr>
          <p:spPr bwMode="auto">
            <a:xfrm>
              <a:off x="7688263" y="2419350"/>
              <a:ext cx="144463" cy="123825"/>
            </a:xfrm>
            <a:custGeom>
              <a:avLst/>
              <a:gdLst>
                <a:gd name="T0" fmla="*/ 34 w 35"/>
                <a:gd name="T1" fmla="*/ 30 h 30"/>
                <a:gd name="T2" fmla="*/ 26 w 35"/>
                <a:gd name="T3" fmla="*/ 30 h 30"/>
                <a:gd name="T4" fmla="*/ 26 w 35"/>
                <a:gd name="T5" fmla="*/ 26 h 30"/>
                <a:gd name="T6" fmla="*/ 31 w 35"/>
                <a:gd name="T7" fmla="*/ 26 h 30"/>
                <a:gd name="T8" fmla="*/ 31 w 35"/>
                <a:gd name="T9" fmla="*/ 22 h 30"/>
                <a:gd name="T10" fmla="*/ 18 w 35"/>
                <a:gd name="T11" fmla="*/ 4 h 30"/>
                <a:gd name="T12" fmla="*/ 4 w 35"/>
                <a:gd name="T13" fmla="*/ 22 h 30"/>
                <a:gd name="T14" fmla="*/ 4 w 35"/>
                <a:gd name="T15" fmla="*/ 26 h 30"/>
                <a:gd name="T16" fmla="*/ 10 w 35"/>
                <a:gd name="T17" fmla="*/ 26 h 30"/>
                <a:gd name="T18" fmla="*/ 10 w 35"/>
                <a:gd name="T19" fmla="*/ 30 h 30"/>
                <a:gd name="T20" fmla="*/ 1 w 35"/>
                <a:gd name="T21" fmla="*/ 30 h 30"/>
                <a:gd name="T22" fmla="*/ 1 w 35"/>
                <a:gd name="T23" fmla="*/ 28 h 30"/>
                <a:gd name="T24" fmla="*/ 0 w 35"/>
                <a:gd name="T25" fmla="*/ 22 h 30"/>
                <a:gd name="T26" fmla="*/ 18 w 35"/>
                <a:gd name="T27" fmla="*/ 0 h 30"/>
                <a:gd name="T28" fmla="*/ 35 w 35"/>
                <a:gd name="T29" fmla="*/ 22 h 30"/>
                <a:gd name="T30" fmla="*/ 34 w 35"/>
                <a:gd name="T31" fmla="*/ 28 h 30"/>
                <a:gd name="T32" fmla="*/ 34 w 35"/>
                <a:gd name="T33"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0">
                  <a:moveTo>
                    <a:pt x="34" y="30"/>
                  </a:moveTo>
                  <a:cubicBezTo>
                    <a:pt x="26" y="30"/>
                    <a:pt x="26" y="30"/>
                    <a:pt x="26" y="30"/>
                  </a:cubicBezTo>
                  <a:cubicBezTo>
                    <a:pt x="26" y="26"/>
                    <a:pt x="26" y="26"/>
                    <a:pt x="26" y="26"/>
                  </a:cubicBezTo>
                  <a:cubicBezTo>
                    <a:pt x="31" y="26"/>
                    <a:pt x="31" y="26"/>
                    <a:pt x="31" y="26"/>
                  </a:cubicBezTo>
                  <a:cubicBezTo>
                    <a:pt x="31" y="25"/>
                    <a:pt x="31" y="23"/>
                    <a:pt x="31" y="22"/>
                  </a:cubicBezTo>
                  <a:cubicBezTo>
                    <a:pt x="31" y="12"/>
                    <a:pt x="25" y="4"/>
                    <a:pt x="18" y="4"/>
                  </a:cubicBezTo>
                  <a:cubicBezTo>
                    <a:pt x="10" y="4"/>
                    <a:pt x="4" y="12"/>
                    <a:pt x="4" y="22"/>
                  </a:cubicBezTo>
                  <a:cubicBezTo>
                    <a:pt x="4" y="23"/>
                    <a:pt x="4" y="25"/>
                    <a:pt x="4" y="26"/>
                  </a:cubicBezTo>
                  <a:cubicBezTo>
                    <a:pt x="10" y="26"/>
                    <a:pt x="10" y="26"/>
                    <a:pt x="10" y="26"/>
                  </a:cubicBezTo>
                  <a:cubicBezTo>
                    <a:pt x="10" y="30"/>
                    <a:pt x="10" y="30"/>
                    <a:pt x="10" y="30"/>
                  </a:cubicBezTo>
                  <a:cubicBezTo>
                    <a:pt x="1" y="30"/>
                    <a:pt x="1" y="30"/>
                    <a:pt x="1" y="30"/>
                  </a:cubicBezTo>
                  <a:cubicBezTo>
                    <a:pt x="1" y="28"/>
                    <a:pt x="1" y="28"/>
                    <a:pt x="1" y="28"/>
                  </a:cubicBezTo>
                  <a:cubicBezTo>
                    <a:pt x="0" y="26"/>
                    <a:pt x="0" y="24"/>
                    <a:pt x="0" y="22"/>
                  </a:cubicBezTo>
                  <a:cubicBezTo>
                    <a:pt x="0" y="10"/>
                    <a:pt x="8" y="0"/>
                    <a:pt x="18" y="0"/>
                  </a:cubicBezTo>
                  <a:cubicBezTo>
                    <a:pt x="27" y="0"/>
                    <a:pt x="35" y="10"/>
                    <a:pt x="35" y="22"/>
                  </a:cubicBezTo>
                  <a:cubicBezTo>
                    <a:pt x="35" y="24"/>
                    <a:pt x="35" y="26"/>
                    <a:pt x="34" y="28"/>
                  </a:cubicBezTo>
                  <a:lnTo>
                    <a:pt x="34"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62" name="Freeform 511">
              <a:extLst>
                <a:ext uri="{FF2B5EF4-FFF2-40B4-BE49-F238E27FC236}">
                  <a16:creationId xmlns:a16="http://schemas.microsoft.com/office/drawing/2014/main" id="{1ACB8838-EDBD-4401-B12E-D1143BC0CC34}"/>
                </a:ext>
              </a:extLst>
            </p:cNvPr>
            <p:cNvSpPr>
              <a:spLocks noEditPoints="1"/>
            </p:cNvSpPr>
            <p:nvPr/>
          </p:nvSpPr>
          <p:spPr bwMode="auto">
            <a:xfrm>
              <a:off x="7708900" y="2478088"/>
              <a:ext cx="103188" cy="95250"/>
            </a:xfrm>
            <a:custGeom>
              <a:avLst/>
              <a:gdLst>
                <a:gd name="T0" fmla="*/ 13 w 25"/>
                <a:gd name="T1" fmla="*/ 23 h 23"/>
                <a:gd name="T2" fmla="*/ 0 w 25"/>
                <a:gd name="T3" fmla="*/ 5 h 23"/>
                <a:gd name="T4" fmla="*/ 1 w 25"/>
                <a:gd name="T5" fmla="*/ 2 h 23"/>
                <a:gd name="T6" fmla="*/ 1 w 25"/>
                <a:gd name="T7" fmla="*/ 0 h 23"/>
                <a:gd name="T8" fmla="*/ 3 w 25"/>
                <a:gd name="T9" fmla="*/ 0 h 23"/>
                <a:gd name="T10" fmla="*/ 13 w 25"/>
                <a:gd name="T11" fmla="*/ 2 h 23"/>
                <a:gd name="T12" fmla="*/ 22 w 25"/>
                <a:gd name="T13" fmla="*/ 0 h 23"/>
                <a:gd name="T14" fmla="*/ 24 w 25"/>
                <a:gd name="T15" fmla="*/ 0 h 23"/>
                <a:gd name="T16" fmla="*/ 25 w 25"/>
                <a:gd name="T17" fmla="*/ 2 h 23"/>
                <a:gd name="T18" fmla="*/ 25 w 25"/>
                <a:gd name="T19" fmla="*/ 5 h 23"/>
                <a:gd name="T20" fmla="*/ 13 w 25"/>
                <a:gd name="T21" fmla="*/ 23 h 23"/>
                <a:gd name="T22" fmla="*/ 5 w 25"/>
                <a:gd name="T23" fmla="*/ 5 h 23"/>
                <a:gd name="T24" fmla="*/ 5 w 25"/>
                <a:gd name="T25" fmla="*/ 5 h 23"/>
                <a:gd name="T26" fmla="*/ 13 w 25"/>
                <a:gd name="T27" fmla="*/ 18 h 23"/>
                <a:gd name="T28" fmla="*/ 21 w 25"/>
                <a:gd name="T29" fmla="*/ 5 h 23"/>
                <a:gd name="T30" fmla="*/ 21 w 25"/>
                <a:gd name="T31" fmla="*/ 5 h 23"/>
                <a:gd name="T32" fmla="*/ 5 w 25"/>
                <a:gd name="T33" fmla="*/ 5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23">
                  <a:moveTo>
                    <a:pt x="13" y="23"/>
                  </a:moveTo>
                  <a:cubicBezTo>
                    <a:pt x="6" y="23"/>
                    <a:pt x="0" y="13"/>
                    <a:pt x="0" y="5"/>
                  </a:cubicBezTo>
                  <a:cubicBezTo>
                    <a:pt x="0" y="4"/>
                    <a:pt x="1" y="3"/>
                    <a:pt x="1" y="2"/>
                  </a:cubicBezTo>
                  <a:cubicBezTo>
                    <a:pt x="1" y="0"/>
                    <a:pt x="1" y="0"/>
                    <a:pt x="1" y="0"/>
                  </a:cubicBezTo>
                  <a:cubicBezTo>
                    <a:pt x="3" y="0"/>
                    <a:pt x="3" y="0"/>
                    <a:pt x="3" y="0"/>
                  </a:cubicBezTo>
                  <a:cubicBezTo>
                    <a:pt x="6" y="1"/>
                    <a:pt x="9" y="2"/>
                    <a:pt x="13" y="2"/>
                  </a:cubicBezTo>
                  <a:cubicBezTo>
                    <a:pt x="16" y="2"/>
                    <a:pt x="19" y="1"/>
                    <a:pt x="22" y="0"/>
                  </a:cubicBezTo>
                  <a:cubicBezTo>
                    <a:pt x="24" y="0"/>
                    <a:pt x="24" y="0"/>
                    <a:pt x="24" y="0"/>
                  </a:cubicBezTo>
                  <a:cubicBezTo>
                    <a:pt x="25" y="2"/>
                    <a:pt x="25" y="2"/>
                    <a:pt x="25" y="2"/>
                  </a:cubicBezTo>
                  <a:cubicBezTo>
                    <a:pt x="25" y="3"/>
                    <a:pt x="25" y="4"/>
                    <a:pt x="25" y="5"/>
                  </a:cubicBezTo>
                  <a:cubicBezTo>
                    <a:pt x="25" y="13"/>
                    <a:pt x="20" y="23"/>
                    <a:pt x="13" y="23"/>
                  </a:cubicBezTo>
                  <a:close/>
                  <a:moveTo>
                    <a:pt x="5" y="5"/>
                  </a:moveTo>
                  <a:cubicBezTo>
                    <a:pt x="5" y="5"/>
                    <a:pt x="5" y="5"/>
                    <a:pt x="5" y="5"/>
                  </a:cubicBezTo>
                  <a:cubicBezTo>
                    <a:pt x="5" y="12"/>
                    <a:pt x="9" y="18"/>
                    <a:pt x="13" y="18"/>
                  </a:cubicBezTo>
                  <a:cubicBezTo>
                    <a:pt x="17" y="18"/>
                    <a:pt x="21" y="12"/>
                    <a:pt x="21" y="5"/>
                  </a:cubicBezTo>
                  <a:cubicBezTo>
                    <a:pt x="21" y="5"/>
                    <a:pt x="21" y="5"/>
                    <a:pt x="21" y="5"/>
                  </a:cubicBezTo>
                  <a:cubicBezTo>
                    <a:pt x="16" y="6"/>
                    <a:pt x="10" y="6"/>
                    <a:pt x="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63" name="Freeform 518">
              <a:extLst>
                <a:ext uri="{FF2B5EF4-FFF2-40B4-BE49-F238E27FC236}">
                  <a16:creationId xmlns:a16="http://schemas.microsoft.com/office/drawing/2014/main" id="{7C999483-57A6-4633-BD39-B1ECB41FAF3D}"/>
                </a:ext>
              </a:extLst>
            </p:cNvPr>
            <p:cNvSpPr>
              <a:spLocks/>
            </p:cNvSpPr>
            <p:nvPr/>
          </p:nvSpPr>
          <p:spPr bwMode="auto">
            <a:xfrm>
              <a:off x="7969250" y="2449513"/>
              <a:ext cx="17463" cy="57150"/>
            </a:xfrm>
            <a:custGeom>
              <a:avLst/>
              <a:gdLst>
                <a:gd name="T0" fmla="*/ 11 w 11"/>
                <a:gd name="T1" fmla="*/ 36 h 36"/>
                <a:gd name="T2" fmla="*/ 0 w 11"/>
                <a:gd name="T3" fmla="*/ 36 h 36"/>
                <a:gd name="T4" fmla="*/ 0 w 11"/>
                <a:gd name="T5" fmla="*/ 0 h 36"/>
                <a:gd name="T6" fmla="*/ 11 w 11"/>
                <a:gd name="T7" fmla="*/ 2 h 36"/>
                <a:gd name="T8" fmla="*/ 11 w 11"/>
                <a:gd name="T9" fmla="*/ 36 h 36"/>
              </a:gdLst>
              <a:ahLst/>
              <a:cxnLst>
                <a:cxn ang="0">
                  <a:pos x="T0" y="T1"/>
                </a:cxn>
                <a:cxn ang="0">
                  <a:pos x="T2" y="T3"/>
                </a:cxn>
                <a:cxn ang="0">
                  <a:pos x="T4" y="T5"/>
                </a:cxn>
                <a:cxn ang="0">
                  <a:pos x="T6" y="T7"/>
                </a:cxn>
                <a:cxn ang="0">
                  <a:pos x="T8" y="T9"/>
                </a:cxn>
              </a:cxnLst>
              <a:rect l="0" t="0" r="r" b="b"/>
              <a:pathLst>
                <a:path w="11" h="36">
                  <a:moveTo>
                    <a:pt x="11" y="36"/>
                  </a:moveTo>
                  <a:lnTo>
                    <a:pt x="0" y="36"/>
                  </a:lnTo>
                  <a:lnTo>
                    <a:pt x="0" y="0"/>
                  </a:lnTo>
                  <a:lnTo>
                    <a:pt x="11" y="2"/>
                  </a:lnTo>
                  <a:lnTo>
                    <a:pt x="11"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64" name="Freeform 519">
              <a:extLst>
                <a:ext uri="{FF2B5EF4-FFF2-40B4-BE49-F238E27FC236}">
                  <a16:creationId xmlns:a16="http://schemas.microsoft.com/office/drawing/2014/main" id="{8D3743D5-C31A-4B8A-9D78-671BD6FC5DB8}"/>
                </a:ext>
              </a:extLst>
            </p:cNvPr>
            <p:cNvSpPr>
              <a:spLocks/>
            </p:cNvSpPr>
            <p:nvPr/>
          </p:nvSpPr>
          <p:spPr bwMode="auto">
            <a:xfrm>
              <a:off x="8097838" y="2449513"/>
              <a:ext cx="22225" cy="57150"/>
            </a:xfrm>
            <a:custGeom>
              <a:avLst/>
              <a:gdLst>
                <a:gd name="T0" fmla="*/ 3 w 14"/>
                <a:gd name="T1" fmla="*/ 36 h 36"/>
                <a:gd name="T2" fmla="*/ 0 w 14"/>
                <a:gd name="T3" fmla="*/ 2 h 36"/>
                <a:gd name="T4" fmla="*/ 11 w 14"/>
                <a:gd name="T5" fmla="*/ 0 h 36"/>
                <a:gd name="T6" fmla="*/ 14 w 14"/>
                <a:gd name="T7" fmla="*/ 36 h 36"/>
                <a:gd name="T8" fmla="*/ 3 w 14"/>
                <a:gd name="T9" fmla="*/ 36 h 36"/>
              </a:gdLst>
              <a:ahLst/>
              <a:cxnLst>
                <a:cxn ang="0">
                  <a:pos x="T0" y="T1"/>
                </a:cxn>
                <a:cxn ang="0">
                  <a:pos x="T2" y="T3"/>
                </a:cxn>
                <a:cxn ang="0">
                  <a:pos x="T4" y="T5"/>
                </a:cxn>
                <a:cxn ang="0">
                  <a:pos x="T6" y="T7"/>
                </a:cxn>
                <a:cxn ang="0">
                  <a:pos x="T8" y="T9"/>
                </a:cxn>
              </a:cxnLst>
              <a:rect l="0" t="0" r="r" b="b"/>
              <a:pathLst>
                <a:path w="14" h="36">
                  <a:moveTo>
                    <a:pt x="3" y="36"/>
                  </a:moveTo>
                  <a:lnTo>
                    <a:pt x="0" y="2"/>
                  </a:lnTo>
                  <a:lnTo>
                    <a:pt x="11" y="0"/>
                  </a:lnTo>
                  <a:lnTo>
                    <a:pt x="14" y="36"/>
                  </a:lnTo>
                  <a:lnTo>
                    <a:pt x="3"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65" name="Freeform 520">
              <a:extLst>
                <a:ext uri="{FF2B5EF4-FFF2-40B4-BE49-F238E27FC236}">
                  <a16:creationId xmlns:a16="http://schemas.microsoft.com/office/drawing/2014/main" id="{9FB4E002-7EAB-4230-960B-DB522EB2907B}"/>
                </a:ext>
              </a:extLst>
            </p:cNvPr>
            <p:cNvSpPr>
              <a:spLocks noEditPoints="1"/>
            </p:cNvSpPr>
            <p:nvPr/>
          </p:nvSpPr>
          <p:spPr bwMode="auto">
            <a:xfrm>
              <a:off x="7932738" y="2374900"/>
              <a:ext cx="219075" cy="139700"/>
            </a:xfrm>
            <a:custGeom>
              <a:avLst/>
              <a:gdLst>
                <a:gd name="T0" fmla="*/ 138 w 138"/>
                <a:gd name="T1" fmla="*/ 88 h 88"/>
                <a:gd name="T2" fmla="*/ 0 w 138"/>
                <a:gd name="T3" fmla="*/ 88 h 88"/>
                <a:gd name="T4" fmla="*/ 0 w 138"/>
                <a:gd name="T5" fmla="*/ 62 h 88"/>
                <a:gd name="T6" fmla="*/ 18 w 138"/>
                <a:gd name="T7" fmla="*/ 0 h 88"/>
                <a:gd name="T8" fmla="*/ 120 w 138"/>
                <a:gd name="T9" fmla="*/ 0 h 88"/>
                <a:gd name="T10" fmla="*/ 138 w 138"/>
                <a:gd name="T11" fmla="*/ 65 h 88"/>
                <a:gd name="T12" fmla="*/ 138 w 138"/>
                <a:gd name="T13" fmla="*/ 88 h 88"/>
                <a:gd name="T14" fmla="*/ 10 w 138"/>
                <a:gd name="T15" fmla="*/ 78 h 88"/>
                <a:gd name="T16" fmla="*/ 128 w 138"/>
                <a:gd name="T17" fmla="*/ 78 h 88"/>
                <a:gd name="T18" fmla="*/ 128 w 138"/>
                <a:gd name="T19" fmla="*/ 65 h 88"/>
                <a:gd name="T20" fmla="*/ 112 w 138"/>
                <a:gd name="T21" fmla="*/ 13 h 88"/>
                <a:gd name="T22" fmla="*/ 26 w 138"/>
                <a:gd name="T23" fmla="*/ 10 h 88"/>
                <a:gd name="T24" fmla="*/ 10 w 138"/>
                <a:gd name="T25" fmla="*/ 65 h 88"/>
                <a:gd name="T26" fmla="*/ 10 w 138"/>
                <a:gd name="T27" fmla="*/ 7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8" h="88">
                  <a:moveTo>
                    <a:pt x="138" y="88"/>
                  </a:moveTo>
                  <a:lnTo>
                    <a:pt x="0" y="88"/>
                  </a:lnTo>
                  <a:lnTo>
                    <a:pt x="0" y="62"/>
                  </a:lnTo>
                  <a:lnTo>
                    <a:pt x="18" y="0"/>
                  </a:lnTo>
                  <a:lnTo>
                    <a:pt x="120" y="0"/>
                  </a:lnTo>
                  <a:lnTo>
                    <a:pt x="138" y="65"/>
                  </a:lnTo>
                  <a:lnTo>
                    <a:pt x="138" y="88"/>
                  </a:lnTo>
                  <a:close/>
                  <a:moveTo>
                    <a:pt x="10" y="78"/>
                  </a:moveTo>
                  <a:lnTo>
                    <a:pt x="128" y="78"/>
                  </a:lnTo>
                  <a:lnTo>
                    <a:pt x="128" y="65"/>
                  </a:lnTo>
                  <a:lnTo>
                    <a:pt x="112" y="13"/>
                  </a:lnTo>
                  <a:lnTo>
                    <a:pt x="26" y="10"/>
                  </a:lnTo>
                  <a:lnTo>
                    <a:pt x="10" y="65"/>
                  </a:lnTo>
                  <a:lnTo>
                    <a:pt x="1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66" name="Freeform 521">
              <a:extLst>
                <a:ext uri="{FF2B5EF4-FFF2-40B4-BE49-F238E27FC236}">
                  <a16:creationId xmlns:a16="http://schemas.microsoft.com/office/drawing/2014/main" id="{BFCD8618-BA2D-4A94-A034-C885218683A8}"/>
                </a:ext>
              </a:extLst>
            </p:cNvPr>
            <p:cNvSpPr>
              <a:spLocks noEditPoints="1"/>
            </p:cNvSpPr>
            <p:nvPr/>
          </p:nvSpPr>
          <p:spPr bwMode="auto">
            <a:xfrm>
              <a:off x="7991475" y="2243138"/>
              <a:ext cx="98425" cy="127000"/>
            </a:xfrm>
            <a:custGeom>
              <a:avLst/>
              <a:gdLst>
                <a:gd name="T0" fmla="*/ 12 w 24"/>
                <a:gd name="T1" fmla="*/ 31 h 31"/>
                <a:gd name="T2" fmla="*/ 0 w 24"/>
                <a:gd name="T3" fmla="*/ 14 h 31"/>
                <a:gd name="T4" fmla="*/ 12 w 24"/>
                <a:gd name="T5" fmla="*/ 0 h 31"/>
                <a:gd name="T6" fmla="*/ 24 w 24"/>
                <a:gd name="T7" fmla="*/ 14 h 31"/>
                <a:gd name="T8" fmla="*/ 12 w 24"/>
                <a:gd name="T9" fmla="*/ 31 h 31"/>
                <a:gd name="T10" fmla="*/ 12 w 24"/>
                <a:gd name="T11" fmla="*/ 4 h 31"/>
                <a:gd name="T12" fmla="*/ 4 w 24"/>
                <a:gd name="T13" fmla="*/ 14 h 31"/>
                <a:gd name="T14" fmla="*/ 12 w 24"/>
                <a:gd name="T15" fmla="*/ 27 h 31"/>
                <a:gd name="T16" fmla="*/ 20 w 24"/>
                <a:gd name="T17" fmla="*/ 14 h 31"/>
                <a:gd name="T18" fmla="*/ 12 w 24"/>
                <a:gd name="T19"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1">
                  <a:moveTo>
                    <a:pt x="12" y="31"/>
                  </a:moveTo>
                  <a:cubicBezTo>
                    <a:pt x="5" y="31"/>
                    <a:pt x="0" y="22"/>
                    <a:pt x="0" y="14"/>
                  </a:cubicBezTo>
                  <a:cubicBezTo>
                    <a:pt x="0" y="6"/>
                    <a:pt x="5" y="0"/>
                    <a:pt x="12" y="0"/>
                  </a:cubicBezTo>
                  <a:cubicBezTo>
                    <a:pt x="19" y="0"/>
                    <a:pt x="24" y="6"/>
                    <a:pt x="24" y="14"/>
                  </a:cubicBezTo>
                  <a:cubicBezTo>
                    <a:pt x="24" y="22"/>
                    <a:pt x="19" y="31"/>
                    <a:pt x="12" y="31"/>
                  </a:cubicBezTo>
                  <a:close/>
                  <a:moveTo>
                    <a:pt x="12" y="4"/>
                  </a:moveTo>
                  <a:cubicBezTo>
                    <a:pt x="7" y="4"/>
                    <a:pt x="4" y="8"/>
                    <a:pt x="4" y="14"/>
                  </a:cubicBezTo>
                  <a:cubicBezTo>
                    <a:pt x="4" y="21"/>
                    <a:pt x="8" y="27"/>
                    <a:pt x="12" y="27"/>
                  </a:cubicBezTo>
                  <a:cubicBezTo>
                    <a:pt x="16" y="27"/>
                    <a:pt x="20" y="21"/>
                    <a:pt x="20" y="14"/>
                  </a:cubicBezTo>
                  <a:cubicBezTo>
                    <a:pt x="20" y="8"/>
                    <a:pt x="17"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67" name="Freeform 522">
              <a:extLst>
                <a:ext uri="{FF2B5EF4-FFF2-40B4-BE49-F238E27FC236}">
                  <a16:creationId xmlns:a16="http://schemas.microsoft.com/office/drawing/2014/main" id="{D3209606-1E34-460B-B228-B146D28415CC}"/>
                </a:ext>
              </a:extLst>
            </p:cNvPr>
            <p:cNvSpPr>
              <a:spLocks/>
            </p:cNvSpPr>
            <p:nvPr/>
          </p:nvSpPr>
          <p:spPr bwMode="auto">
            <a:xfrm>
              <a:off x="8040688" y="2411413"/>
              <a:ext cx="25400" cy="95250"/>
            </a:xfrm>
            <a:custGeom>
              <a:avLst/>
              <a:gdLst>
                <a:gd name="T0" fmla="*/ 3 w 16"/>
                <a:gd name="T1" fmla="*/ 60 h 60"/>
                <a:gd name="T2" fmla="*/ 0 w 16"/>
                <a:gd name="T3" fmla="*/ 3 h 60"/>
                <a:gd name="T4" fmla="*/ 10 w 16"/>
                <a:gd name="T5" fmla="*/ 0 h 60"/>
                <a:gd name="T6" fmla="*/ 16 w 16"/>
                <a:gd name="T7" fmla="*/ 57 h 60"/>
                <a:gd name="T8" fmla="*/ 3 w 16"/>
                <a:gd name="T9" fmla="*/ 60 h 60"/>
              </a:gdLst>
              <a:ahLst/>
              <a:cxnLst>
                <a:cxn ang="0">
                  <a:pos x="T0" y="T1"/>
                </a:cxn>
                <a:cxn ang="0">
                  <a:pos x="T2" y="T3"/>
                </a:cxn>
                <a:cxn ang="0">
                  <a:pos x="T4" y="T5"/>
                </a:cxn>
                <a:cxn ang="0">
                  <a:pos x="T6" y="T7"/>
                </a:cxn>
                <a:cxn ang="0">
                  <a:pos x="T8" y="T9"/>
                </a:cxn>
              </a:cxnLst>
              <a:rect l="0" t="0" r="r" b="b"/>
              <a:pathLst>
                <a:path w="16" h="60">
                  <a:moveTo>
                    <a:pt x="3" y="60"/>
                  </a:moveTo>
                  <a:lnTo>
                    <a:pt x="0" y="3"/>
                  </a:lnTo>
                  <a:lnTo>
                    <a:pt x="10" y="0"/>
                  </a:lnTo>
                  <a:lnTo>
                    <a:pt x="16" y="57"/>
                  </a:lnTo>
                  <a:lnTo>
                    <a:pt x="3"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68" name="Freeform 523">
              <a:extLst>
                <a:ext uri="{FF2B5EF4-FFF2-40B4-BE49-F238E27FC236}">
                  <a16:creationId xmlns:a16="http://schemas.microsoft.com/office/drawing/2014/main" id="{BA7FB16E-5E20-40AE-A598-A576B2E4C0A0}"/>
                </a:ext>
              </a:extLst>
            </p:cNvPr>
            <p:cNvSpPr>
              <a:spLocks/>
            </p:cNvSpPr>
            <p:nvPr/>
          </p:nvSpPr>
          <p:spPr bwMode="auto">
            <a:xfrm>
              <a:off x="8020050" y="2411413"/>
              <a:ext cx="20638" cy="95250"/>
            </a:xfrm>
            <a:custGeom>
              <a:avLst/>
              <a:gdLst>
                <a:gd name="T0" fmla="*/ 10 w 13"/>
                <a:gd name="T1" fmla="*/ 60 h 60"/>
                <a:gd name="T2" fmla="*/ 0 w 13"/>
                <a:gd name="T3" fmla="*/ 57 h 60"/>
                <a:gd name="T4" fmla="*/ 2 w 13"/>
                <a:gd name="T5" fmla="*/ 0 h 60"/>
                <a:gd name="T6" fmla="*/ 13 w 13"/>
                <a:gd name="T7" fmla="*/ 3 h 60"/>
                <a:gd name="T8" fmla="*/ 10 w 13"/>
                <a:gd name="T9" fmla="*/ 60 h 60"/>
              </a:gdLst>
              <a:ahLst/>
              <a:cxnLst>
                <a:cxn ang="0">
                  <a:pos x="T0" y="T1"/>
                </a:cxn>
                <a:cxn ang="0">
                  <a:pos x="T2" y="T3"/>
                </a:cxn>
                <a:cxn ang="0">
                  <a:pos x="T4" y="T5"/>
                </a:cxn>
                <a:cxn ang="0">
                  <a:pos x="T6" y="T7"/>
                </a:cxn>
                <a:cxn ang="0">
                  <a:pos x="T8" y="T9"/>
                </a:cxn>
              </a:cxnLst>
              <a:rect l="0" t="0" r="r" b="b"/>
              <a:pathLst>
                <a:path w="13" h="60">
                  <a:moveTo>
                    <a:pt x="10" y="60"/>
                  </a:moveTo>
                  <a:lnTo>
                    <a:pt x="0" y="57"/>
                  </a:lnTo>
                  <a:lnTo>
                    <a:pt x="2" y="0"/>
                  </a:lnTo>
                  <a:lnTo>
                    <a:pt x="13" y="3"/>
                  </a:lnTo>
                  <a:lnTo>
                    <a:pt x="10"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69" name="Freeform 524">
              <a:extLst>
                <a:ext uri="{FF2B5EF4-FFF2-40B4-BE49-F238E27FC236}">
                  <a16:creationId xmlns:a16="http://schemas.microsoft.com/office/drawing/2014/main" id="{50E32650-C8CA-4F77-9884-AFA488279566}"/>
                </a:ext>
              </a:extLst>
            </p:cNvPr>
            <p:cNvSpPr>
              <a:spLocks/>
            </p:cNvSpPr>
            <p:nvPr/>
          </p:nvSpPr>
          <p:spPr bwMode="auto">
            <a:xfrm>
              <a:off x="7991475" y="2266950"/>
              <a:ext cx="90488" cy="41275"/>
            </a:xfrm>
            <a:custGeom>
              <a:avLst/>
              <a:gdLst>
                <a:gd name="T0" fmla="*/ 7 w 57"/>
                <a:gd name="T1" fmla="*/ 26 h 26"/>
                <a:gd name="T2" fmla="*/ 0 w 57"/>
                <a:gd name="T3" fmla="*/ 21 h 26"/>
                <a:gd name="T4" fmla="*/ 15 w 57"/>
                <a:gd name="T5" fmla="*/ 0 h 26"/>
                <a:gd name="T6" fmla="*/ 57 w 57"/>
                <a:gd name="T7" fmla="*/ 11 h 26"/>
                <a:gd name="T8" fmla="*/ 57 w 57"/>
                <a:gd name="T9" fmla="*/ 21 h 26"/>
                <a:gd name="T10" fmla="*/ 20 w 57"/>
                <a:gd name="T11" fmla="*/ 13 h 26"/>
                <a:gd name="T12" fmla="*/ 7 w 57"/>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57" h="26">
                  <a:moveTo>
                    <a:pt x="7" y="26"/>
                  </a:moveTo>
                  <a:lnTo>
                    <a:pt x="0" y="21"/>
                  </a:lnTo>
                  <a:lnTo>
                    <a:pt x="15" y="0"/>
                  </a:lnTo>
                  <a:lnTo>
                    <a:pt x="57" y="11"/>
                  </a:lnTo>
                  <a:lnTo>
                    <a:pt x="57" y="21"/>
                  </a:lnTo>
                  <a:lnTo>
                    <a:pt x="20" y="13"/>
                  </a:lnTo>
                  <a:lnTo>
                    <a:pt x="7"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70" name="Freeform 525">
              <a:extLst>
                <a:ext uri="{FF2B5EF4-FFF2-40B4-BE49-F238E27FC236}">
                  <a16:creationId xmlns:a16="http://schemas.microsoft.com/office/drawing/2014/main" id="{15BE8CFD-B4F8-4AA1-BCFF-45C0FBA44C55}"/>
                </a:ext>
              </a:extLst>
            </p:cNvPr>
            <p:cNvSpPr>
              <a:spLocks/>
            </p:cNvSpPr>
            <p:nvPr/>
          </p:nvSpPr>
          <p:spPr bwMode="auto">
            <a:xfrm>
              <a:off x="8015288" y="2382838"/>
              <a:ext cx="50800" cy="36513"/>
            </a:xfrm>
            <a:custGeom>
              <a:avLst/>
              <a:gdLst>
                <a:gd name="T0" fmla="*/ 29 w 32"/>
                <a:gd name="T1" fmla="*/ 23 h 23"/>
                <a:gd name="T2" fmla="*/ 3 w 32"/>
                <a:gd name="T3" fmla="*/ 23 h 23"/>
                <a:gd name="T4" fmla="*/ 0 w 32"/>
                <a:gd name="T5" fmla="*/ 3 h 23"/>
                <a:gd name="T6" fmla="*/ 11 w 32"/>
                <a:gd name="T7" fmla="*/ 0 h 23"/>
                <a:gd name="T8" fmla="*/ 11 w 32"/>
                <a:gd name="T9" fmla="*/ 13 h 23"/>
                <a:gd name="T10" fmla="*/ 19 w 32"/>
                <a:gd name="T11" fmla="*/ 13 h 23"/>
                <a:gd name="T12" fmla="*/ 21 w 32"/>
                <a:gd name="T13" fmla="*/ 0 h 23"/>
                <a:gd name="T14" fmla="*/ 32 w 32"/>
                <a:gd name="T15" fmla="*/ 3 h 23"/>
                <a:gd name="T16" fmla="*/ 29 w 32"/>
                <a:gd name="T17"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23">
                  <a:moveTo>
                    <a:pt x="29" y="23"/>
                  </a:moveTo>
                  <a:lnTo>
                    <a:pt x="3" y="23"/>
                  </a:lnTo>
                  <a:lnTo>
                    <a:pt x="0" y="3"/>
                  </a:lnTo>
                  <a:lnTo>
                    <a:pt x="11" y="0"/>
                  </a:lnTo>
                  <a:lnTo>
                    <a:pt x="11" y="13"/>
                  </a:lnTo>
                  <a:lnTo>
                    <a:pt x="19" y="13"/>
                  </a:lnTo>
                  <a:lnTo>
                    <a:pt x="21" y="0"/>
                  </a:lnTo>
                  <a:lnTo>
                    <a:pt x="32" y="3"/>
                  </a:lnTo>
                  <a:lnTo>
                    <a:pt x="29"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71" name="Freeform 526">
              <a:extLst>
                <a:ext uri="{FF2B5EF4-FFF2-40B4-BE49-F238E27FC236}">
                  <a16:creationId xmlns:a16="http://schemas.microsoft.com/office/drawing/2014/main" id="{70EBA9F6-6A95-47A7-BE0C-6AEEB4B87E87}"/>
                </a:ext>
              </a:extLst>
            </p:cNvPr>
            <p:cNvSpPr>
              <a:spLocks noEditPoints="1"/>
            </p:cNvSpPr>
            <p:nvPr/>
          </p:nvSpPr>
          <p:spPr bwMode="auto">
            <a:xfrm>
              <a:off x="7658100" y="2212975"/>
              <a:ext cx="279400" cy="185738"/>
            </a:xfrm>
            <a:custGeom>
              <a:avLst/>
              <a:gdLst>
                <a:gd name="T0" fmla="*/ 66 w 176"/>
                <a:gd name="T1" fmla="*/ 117 h 117"/>
                <a:gd name="T2" fmla="*/ 42 w 176"/>
                <a:gd name="T3" fmla="*/ 94 h 117"/>
                <a:gd name="T4" fmla="*/ 0 w 176"/>
                <a:gd name="T5" fmla="*/ 94 h 117"/>
                <a:gd name="T6" fmla="*/ 0 w 176"/>
                <a:gd name="T7" fmla="*/ 0 h 117"/>
                <a:gd name="T8" fmla="*/ 176 w 176"/>
                <a:gd name="T9" fmla="*/ 0 h 117"/>
                <a:gd name="T10" fmla="*/ 176 w 176"/>
                <a:gd name="T11" fmla="*/ 94 h 117"/>
                <a:gd name="T12" fmla="*/ 89 w 176"/>
                <a:gd name="T13" fmla="*/ 94 h 117"/>
                <a:gd name="T14" fmla="*/ 66 w 176"/>
                <a:gd name="T15" fmla="*/ 117 h 117"/>
                <a:gd name="T16" fmla="*/ 11 w 176"/>
                <a:gd name="T17" fmla="*/ 84 h 117"/>
                <a:gd name="T18" fmla="*/ 47 w 176"/>
                <a:gd name="T19" fmla="*/ 84 h 117"/>
                <a:gd name="T20" fmla="*/ 66 w 176"/>
                <a:gd name="T21" fmla="*/ 102 h 117"/>
                <a:gd name="T22" fmla="*/ 84 w 176"/>
                <a:gd name="T23" fmla="*/ 84 h 117"/>
                <a:gd name="T24" fmla="*/ 165 w 176"/>
                <a:gd name="T25" fmla="*/ 84 h 117"/>
                <a:gd name="T26" fmla="*/ 165 w 176"/>
                <a:gd name="T27" fmla="*/ 11 h 117"/>
                <a:gd name="T28" fmla="*/ 11 w 176"/>
                <a:gd name="T29" fmla="*/ 11 h 117"/>
                <a:gd name="T30" fmla="*/ 11 w 176"/>
                <a:gd name="T31" fmla="*/ 8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6" h="117">
                  <a:moveTo>
                    <a:pt x="66" y="117"/>
                  </a:moveTo>
                  <a:lnTo>
                    <a:pt x="42" y="94"/>
                  </a:lnTo>
                  <a:lnTo>
                    <a:pt x="0" y="94"/>
                  </a:lnTo>
                  <a:lnTo>
                    <a:pt x="0" y="0"/>
                  </a:lnTo>
                  <a:lnTo>
                    <a:pt x="176" y="0"/>
                  </a:lnTo>
                  <a:lnTo>
                    <a:pt x="176" y="94"/>
                  </a:lnTo>
                  <a:lnTo>
                    <a:pt x="89" y="94"/>
                  </a:lnTo>
                  <a:lnTo>
                    <a:pt x="66" y="117"/>
                  </a:lnTo>
                  <a:close/>
                  <a:moveTo>
                    <a:pt x="11" y="84"/>
                  </a:moveTo>
                  <a:lnTo>
                    <a:pt x="47" y="84"/>
                  </a:lnTo>
                  <a:lnTo>
                    <a:pt x="66" y="102"/>
                  </a:lnTo>
                  <a:lnTo>
                    <a:pt x="84" y="84"/>
                  </a:lnTo>
                  <a:lnTo>
                    <a:pt x="165" y="84"/>
                  </a:lnTo>
                  <a:lnTo>
                    <a:pt x="165" y="11"/>
                  </a:lnTo>
                  <a:lnTo>
                    <a:pt x="11" y="11"/>
                  </a:lnTo>
                  <a:lnTo>
                    <a:pt x="11" y="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72" name="Freeform 528">
              <a:extLst>
                <a:ext uri="{FF2B5EF4-FFF2-40B4-BE49-F238E27FC236}">
                  <a16:creationId xmlns:a16="http://schemas.microsoft.com/office/drawing/2014/main" id="{54D768A6-DBF8-43F0-B2FE-F817BA428C88}"/>
                </a:ext>
              </a:extLst>
            </p:cNvPr>
            <p:cNvSpPr>
              <a:spLocks noEditPoints="1"/>
            </p:cNvSpPr>
            <p:nvPr/>
          </p:nvSpPr>
          <p:spPr bwMode="auto">
            <a:xfrm>
              <a:off x="7596188" y="2078038"/>
              <a:ext cx="519113" cy="139700"/>
            </a:xfrm>
            <a:custGeom>
              <a:avLst/>
              <a:gdLst>
                <a:gd name="T0" fmla="*/ 280 w 327"/>
                <a:gd name="T1" fmla="*/ 88 h 88"/>
                <a:gd name="T2" fmla="*/ 256 w 327"/>
                <a:gd name="T3" fmla="*/ 62 h 88"/>
                <a:gd name="T4" fmla="*/ 0 w 327"/>
                <a:gd name="T5" fmla="*/ 62 h 88"/>
                <a:gd name="T6" fmla="*/ 0 w 327"/>
                <a:gd name="T7" fmla="*/ 0 h 88"/>
                <a:gd name="T8" fmla="*/ 327 w 327"/>
                <a:gd name="T9" fmla="*/ 0 h 88"/>
                <a:gd name="T10" fmla="*/ 327 w 327"/>
                <a:gd name="T11" fmla="*/ 62 h 88"/>
                <a:gd name="T12" fmla="*/ 303 w 327"/>
                <a:gd name="T13" fmla="*/ 62 h 88"/>
                <a:gd name="T14" fmla="*/ 280 w 327"/>
                <a:gd name="T15" fmla="*/ 88 h 88"/>
                <a:gd name="T16" fmla="*/ 11 w 327"/>
                <a:gd name="T17" fmla="*/ 52 h 88"/>
                <a:gd name="T18" fmla="*/ 259 w 327"/>
                <a:gd name="T19" fmla="*/ 52 h 88"/>
                <a:gd name="T20" fmla="*/ 280 w 327"/>
                <a:gd name="T21" fmla="*/ 72 h 88"/>
                <a:gd name="T22" fmla="*/ 298 w 327"/>
                <a:gd name="T23" fmla="*/ 52 h 88"/>
                <a:gd name="T24" fmla="*/ 316 w 327"/>
                <a:gd name="T25" fmla="*/ 52 h 88"/>
                <a:gd name="T26" fmla="*/ 316 w 327"/>
                <a:gd name="T27" fmla="*/ 10 h 88"/>
                <a:gd name="T28" fmla="*/ 11 w 327"/>
                <a:gd name="T29" fmla="*/ 10 h 88"/>
                <a:gd name="T30" fmla="*/ 11 w 327"/>
                <a:gd name="T31" fmla="*/ 52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7" h="88">
                  <a:moveTo>
                    <a:pt x="280" y="88"/>
                  </a:moveTo>
                  <a:lnTo>
                    <a:pt x="256" y="62"/>
                  </a:lnTo>
                  <a:lnTo>
                    <a:pt x="0" y="62"/>
                  </a:lnTo>
                  <a:lnTo>
                    <a:pt x="0" y="0"/>
                  </a:lnTo>
                  <a:lnTo>
                    <a:pt x="327" y="0"/>
                  </a:lnTo>
                  <a:lnTo>
                    <a:pt x="327" y="62"/>
                  </a:lnTo>
                  <a:lnTo>
                    <a:pt x="303" y="62"/>
                  </a:lnTo>
                  <a:lnTo>
                    <a:pt x="280" y="88"/>
                  </a:lnTo>
                  <a:close/>
                  <a:moveTo>
                    <a:pt x="11" y="52"/>
                  </a:moveTo>
                  <a:lnTo>
                    <a:pt x="259" y="52"/>
                  </a:lnTo>
                  <a:lnTo>
                    <a:pt x="280" y="72"/>
                  </a:lnTo>
                  <a:lnTo>
                    <a:pt x="298" y="52"/>
                  </a:lnTo>
                  <a:lnTo>
                    <a:pt x="316" y="52"/>
                  </a:lnTo>
                  <a:lnTo>
                    <a:pt x="316" y="10"/>
                  </a:lnTo>
                  <a:lnTo>
                    <a:pt x="11" y="10"/>
                  </a:lnTo>
                  <a:lnTo>
                    <a:pt x="11"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73" name="Freeform 532">
              <a:extLst>
                <a:ext uri="{FF2B5EF4-FFF2-40B4-BE49-F238E27FC236}">
                  <a16:creationId xmlns:a16="http://schemas.microsoft.com/office/drawing/2014/main" id="{98185687-619D-4BA8-8C65-91EB9A638820}"/>
                </a:ext>
              </a:extLst>
            </p:cNvPr>
            <p:cNvSpPr>
              <a:spLocks noEditPoints="1"/>
            </p:cNvSpPr>
            <p:nvPr/>
          </p:nvSpPr>
          <p:spPr bwMode="auto">
            <a:xfrm>
              <a:off x="7721600" y="2263775"/>
              <a:ext cx="53975" cy="49213"/>
            </a:xfrm>
            <a:custGeom>
              <a:avLst/>
              <a:gdLst>
                <a:gd name="T0" fmla="*/ 7 w 13"/>
                <a:gd name="T1" fmla="*/ 12 h 12"/>
                <a:gd name="T2" fmla="*/ 0 w 13"/>
                <a:gd name="T3" fmla="*/ 6 h 12"/>
                <a:gd name="T4" fmla="*/ 7 w 13"/>
                <a:gd name="T5" fmla="*/ 0 h 12"/>
                <a:gd name="T6" fmla="*/ 13 w 13"/>
                <a:gd name="T7" fmla="*/ 6 h 12"/>
                <a:gd name="T8" fmla="*/ 7 w 13"/>
                <a:gd name="T9" fmla="*/ 12 h 12"/>
                <a:gd name="T10" fmla="*/ 7 w 13"/>
                <a:gd name="T11" fmla="*/ 4 h 12"/>
                <a:gd name="T12" fmla="*/ 4 w 13"/>
                <a:gd name="T13" fmla="*/ 6 h 12"/>
                <a:gd name="T14" fmla="*/ 7 w 13"/>
                <a:gd name="T15" fmla="*/ 8 h 12"/>
                <a:gd name="T16" fmla="*/ 9 w 13"/>
                <a:gd name="T17" fmla="*/ 6 h 12"/>
                <a:gd name="T18" fmla="*/ 7 w 13"/>
                <a:gd name="T19"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2">
                  <a:moveTo>
                    <a:pt x="7" y="12"/>
                  </a:moveTo>
                  <a:cubicBezTo>
                    <a:pt x="3" y="12"/>
                    <a:pt x="0" y="9"/>
                    <a:pt x="0" y="6"/>
                  </a:cubicBezTo>
                  <a:cubicBezTo>
                    <a:pt x="0" y="3"/>
                    <a:pt x="3" y="0"/>
                    <a:pt x="7" y="0"/>
                  </a:cubicBezTo>
                  <a:cubicBezTo>
                    <a:pt x="10" y="0"/>
                    <a:pt x="13" y="3"/>
                    <a:pt x="13" y="6"/>
                  </a:cubicBezTo>
                  <a:cubicBezTo>
                    <a:pt x="13" y="9"/>
                    <a:pt x="10" y="12"/>
                    <a:pt x="7" y="12"/>
                  </a:cubicBezTo>
                  <a:close/>
                  <a:moveTo>
                    <a:pt x="7" y="4"/>
                  </a:moveTo>
                  <a:cubicBezTo>
                    <a:pt x="5" y="4"/>
                    <a:pt x="4" y="5"/>
                    <a:pt x="4" y="6"/>
                  </a:cubicBezTo>
                  <a:cubicBezTo>
                    <a:pt x="4" y="7"/>
                    <a:pt x="5" y="8"/>
                    <a:pt x="7" y="8"/>
                  </a:cubicBezTo>
                  <a:cubicBezTo>
                    <a:pt x="8" y="8"/>
                    <a:pt x="9" y="7"/>
                    <a:pt x="9" y="6"/>
                  </a:cubicBezTo>
                  <a:cubicBezTo>
                    <a:pt x="9" y="5"/>
                    <a:pt x="8" y="4"/>
                    <a:pt x="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74" name="Freeform 533">
              <a:extLst>
                <a:ext uri="{FF2B5EF4-FFF2-40B4-BE49-F238E27FC236}">
                  <a16:creationId xmlns:a16="http://schemas.microsoft.com/office/drawing/2014/main" id="{2CE2AC10-DD26-4DCD-8B64-33EE38DD04A4}"/>
                </a:ext>
              </a:extLst>
            </p:cNvPr>
            <p:cNvSpPr>
              <a:spLocks noEditPoints="1"/>
            </p:cNvSpPr>
            <p:nvPr/>
          </p:nvSpPr>
          <p:spPr bwMode="auto">
            <a:xfrm>
              <a:off x="7816850" y="2263775"/>
              <a:ext cx="53975" cy="49213"/>
            </a:xfrm>
            <a:custGeom>
              <a:avLst/>
              <a:gdLst>
                <a:gd name="T0" fmla="*/ 6 w 13"/>
                <a:gd name="T1" fmla="*/ 12 h 12"/>
                <a:gd name="T2" fmla="*/ 0 w 13"/>
                <a:gd name="T3" fmla="*/ 6 h 12"/>
                <a:gd name="T4" fmla="*/ 6 w 13"/>
                <a:gd name="T5" fmla="*/ 0 h 12"/>
                <a:gd name="T6" fmla="*/ 13 w 13"/>
                <a:gd name="T7" fmla="*/ 6 h 12"/>
                <a:gd name="T8" fmla="*/ 6 w 13"/>
                <a:gd name="T9" fmla="*/ 12 h 12"/>
                <a:gd name="T10" fmla="*/ 6 w 13"/>
                <a:gd name="T11" fmla="*/ 4 h 12"/>
                <a:gd name="T12" fmla="*/ 4 w 13"/>
                <a:gd name="T13" fmla="*/ 6 h 12"/>
                <a:gd name="T14" fmla="*/ 6 w 13"/>
                <a:gd name="T15" fmla="*/ 8 h 12"/>
                <a:gd name="T16" fmla="*/ 9 w 13"/>
                <a:gd name="T17" fmla="*/ 6 h 12"/>
                <a:gd name="T18" fmla="*/ 6 w 13"/>
                <a:gd name="T19"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2">
                  <a:moveTo>
                    <a:pt x="6" y="12"/>
                  </a:moveTo>
                  <a:cubicBezTo>
                    <a:pt x="3" y="12"/>
                    <a:pt x="0" y="9"/>
                    <a:pt x="0" y="6"/>
                  </a:cubicBezTo>
                  <a:cubicBezTo>
                    <a:pt x="0" y="3"/>
                    <a:pt x="3" y="0"/>
                    <a:pt x="6" y="0"/>
                  </a:cubicBezTo>
                  <a:cubicBezTo>
                    <a:pt x="10" y="0"/>
                    <a:pt x="13" y="3"/>
                    <a:pt x="13" y="6"/>
                  </a:cubicBezTo>
                  <a:cubicBezTo>
                    <a:pt x="13" y="9"/>
                    <a:pt x="10" y="12"/>
                    <a:pt x="6" y="12"/>
                  </a:cubicBezTo>
                  <a:close/>
                  <a:moveTo>
                    <a:pt x="6" y="4"/>
                  </a:moveTo>
                  <a:cubicBezTo>
                    <a:pt x="5" y="4"/>
                    <a:pt x="4" y="5"/>
                    <a:pt x="4" y="6"/>
                  </a:cubicBezTo>
                  <a:cubicBezTo>
                    <a:pt x="4" y="7"/>
                    <a:pt x="5" y="8"/>
                    <a:pt x="6" y="8"/>
                  </a:cubicBezTo>
                  <a:cubicBezTo>
                    <a:pt x="8" y="8"/>
                    <a:pt x="9" y="7"/>
                    <a:pt x="9" y="6"/>
                  </a:cubicBezTo>
                  <a:cubicBezTo>
                    <a:pt x="9" y="5"/>
                    <a:pt x="8" y="4"/>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75" name="Rectangle 534">
              <a:extLst>
                <a:ext uri="{FF2B5EF4-FFF2-40B4-BE49-F238E27FC236}">
                  <a16:creationId xmlns:a16="http://schemas.microsoft.com/office/drawing/2014/main" id="{0286171E-287E-4529-9B3B-C983E29CF1E2}"/>
                </a:ext>
              </a:extLst>
            </p:cNvPr>
            <p:cNvSpPr>
              <a:spLocks noChangeArrowheads="1"/>
            </p:cNvSpPr>
            <p:nvPr/>
          </p:nvSpPr>
          <p:spPr bwMode="auto">
            <a:xfrm>
              <a:off x="8002588" y="2119313"/>
              <a:ext cx="5873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76" name="Rectangle 535">
              <a:extLst>
                <a:ext uri="{FF2B5EF4-FFF2-40B4-BE49-F238E27FC236}">
                  <a16:creationId xmlns:a16="http://schemas.microsoft.com/office/drawing/2014/main" id="{ED697EE6-7C54-481B-9FE4-0615D9E4449C}"/>
                </a:ext>
              </a:extLst>
            </p:cNvPr>
            <p:cNvSpPr>
              <a:spLocks noChangeArrowheads="1"/>
            </p:cNvSpPr>
            <p:nvPr/>
          </p:nvSpPr>
          <p:spPr bwMode="auto">
            <a:xfrm>
              <a:off x="7796213" y="2119313"/>
              <a:ext cx="157163"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77" name="Rectangle 536">
              <a:extLst>
                <a:ext uri="{FF2B5EF4-FFF2-40B4-BE49-F238E27FC236}">
                  <a16:creationId xmlns:a16="http://schemas.microsoft.com/office/drawing/2014/main" id="{0137C995-F3E9-4746-A830-781890C9FFE0}"/>
                </a:ext>
              </a:extLst>
            </p:cNvPr>
            <p:cNvSpPr>
              <a:spLocks noChangeArrowheads="1"/>
            </p:cNvSpPr>
            <p:nvPr/>
          </p:nvSpPr>
          <p:spPr bwMode="auto">
            <a:xfrm>
              <a:off x="7646988" y="2119313"/>
              <a:ext cx="10318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78" name="Rectangle 537">
              <a:extLst>
                <a:ext uri="{FF2B5EF4-FFF2-40B4-BE49-F238E27FC236}">
                  <a16:creationId xmlns:a16="http://schemas.microsoft.com/office/drawing/2014/main" id="{7D2A9811-E119-4D28-8AC2-C99E8D068875}"/>
                </a:ext>
              </a:extLst>
            </p:cNvPr>
            <p:cNvSpPr>
              <a:spLocks noChangeArrowheads="1"/>
            </p:cNvSpPr>
            <p:nvPr/>
          </p:nvSpPr>
          <p:spPr bwMode="auto">
            <a:xfrm>
              <a:off x="7969250" y="2212975"/>
              <a:ext cx="17463" cy="17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79" name="Rectangle 538">
              <a:extLst>
                <a:ext uri="{FF2B5EF4-FFF2-40B4-BE49-F238E27FC236}">
                  <a16:creationId xmlns:a16="http://schemas.microsoft.com/office/drawing/2014/main" id="{C02B04DA-2D3E-45A3-92A9-4F901DE7488C}"/>
                </a:ext>
              </a:extLst>
            </p:cNvPr>
            <p:cNvSpPr>
              <a:spLocks noChangeArrowheads="1"/>
            </p:cNvSpPr>
            <p:nvPr/>
          </p:nvSpPr>
          <p:spPr bwMode="auto">
            <a:xfrm>
              <a:off x="7840663" y="2398713"/>
              <a:ext cx="17463" cy="17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sp>
          <p:nvSpPr>
            <p:cNvPr id="80" name="Rectangle 539">
              <a:extLst>
                <a:ext uri="{FF2B5EF4-FFF2-40B4-BE49-F238E27FC236}">
                  <a16:creationId xmlns:a16="http://schemas.microsoft.com/office/drawing/2014/main" id="{DDE2D9EE-CE46-4CFB-AEB2-E4C3FF598A70}"/>
                </a:ext>
              </a:extLst>
            </p:cNvPr>
            <p:cNvSpPr>
              <a:spLocks noChangeArrowheads="1"/>
            </p:cNvSpPr>
            <p:nvPr/>
          </p:nvSpPr>
          <p:spPr bwMode="auto">
            <a:xfrm>
              <a:off x="7874000" y="2398713"/>
              <a:ext cx="12700" cy="17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a:buClr>
                  <a:srgbClr val="000000"/>
                </a:buClr>
              </a:pPr>
              <a:endParaRPr lang="en-US" sz="1867" kern="0">
                <a:solidFill>
                  <a:srgbClr val="57545D"/>
                </a:solidFill>
                <a:latin typeface="Arial"/>
                <a:cs typeface="Arial"/>
                <a:sym typeface="Arial"/>
              </a:endParaRPr>
            </a:p>
          </p:txBody>
        </p:sp>
      </p:grpSp>
      <p:grpSp>
        <p:nvGrpSpPr>
          <p:cNvPr id="22" name="Group 21">
            <a:extLst>
              <a:ext uri="{FF2B5EF4-FFF2-40B4-BE49-F238E27FC236}">
                <a16:creationId xmlns:a16="http://schemas.microsoft.com/office/drawing/2014/main" id="{265C39F8-D38A-477F-A418-A5FB35173609}"/>
              </a:ext>
            </a:extLst>
          </p:cNvPr>
          <p:cNvGrpSpPr>
            <a:grpSpLocks noChangeAspect="1"/>
          </p:cNvGrpSpPr>
          <p:nvPr/>
        </p:nvGrpSpPr>
        <p:grpSpPr>
          <a:xfrm>
            <a:off x="3300417" y="1526857"/>
            <a:ext cx="734359" cy="674987"/>
            <a:chOff x="7802481" y="2679710"/>
            <a:chExt cx="1097284" cy="1008566"/>
          </a:xfrm>
          <a:solidFill>
            <a:schemeClr val="bg1"/>
          </a:solidFill>
        </p:grpSpPr>
        <p:grpSp>
          <p:nvGrpSpPr>
            <p:cNvPr id="23" name="Group 22">
              <a:extLst>
                <a:ext uri="{FF2B5EF4-FFF2-40B4-BE49-F238E27FC236}">
                  <a16:creationId xmlns:a16="http://schemas.microsoft.com/office/drawing/2014/main" id="{F9A0CB84-7496-4827-AD05-EE34261E0652}"/>
                </a:ext>
              </a:extLst>
            </p:cNvPr>
            <p:cNvGrpSpPr/>
            <p:nvPr/>
          </p:nvGrpSpPr>
          <p:grpSpPr>
            <a:xfrm>
              <a:off x="7802481" y="2679710"/>
              <a:ext cx="1097284" cy="1008566"/>
              <a:chOff x="7164142" y="3652724"/>
              <a:chExt cx="656313" cy="603249"/>
            </a:xfrm>
            <a:grpFill/>
          </p:grpSpPr>
          <p:sp>
            <p:nvSpPr>
              <p:cNvPr id="25" name="Freeform 838">
                <a:extLst>
                  <a:ext uri="{FF2B5EF4-FFF2-40B4-BE49-F238E27FC236}">
                    <a16:creationId xmlns:a16="http://schemas.microsoft.com/office/drawing/2014/main" id="{AD3FE213-540E-4DDF-A572-204CD80141EE}"/>
                  </a:ext>
                </a:extLst>
              </p:cNvPr>
              <p:cNvSpPr>
                <a:spLocks/>
              </p:cNvSpPr>
              <p:nvPr/>
            </p:nvSpPr>
            <p:spPr bwMode="auto">
              <a:xfrm>
                <a:off x="7231170" y="4106557"/>
                <a:ext cx="94956" cy="94956"/>
              </a:xfrm>
              <a:custGeom>
                <a:avLst/>
                <a:gdLst>
                  <a:gd name="T0" fmla="*/ 18 w 68"/>
                  <a:gd name="T1" fmla="*/ 68 h 68"/>
                  <a:gd name="T2" fmla="*/ 0 w 68"/>
                  <a:gd name="T3" fmla="*/ 68 h 68"/>
                  <a:gd name="T4" fmla="*/ 0 w 68"/>
                  <a:gd name="T5" fmla="*/ 0 h 68"/>
                  <a:gd name="T6" fmla="*/ 68 w 68"/>
                  <a:gd name="T7" fmla="*/ 0 h 68"/>
                  <a:gd name="T8" fmla="*/ 68 w 68"/>
                  <a:gd name="T9" fmla="*/ 18 h 68"/>
                  <a:gd name="T10" fmla="*/ 18 w 68"/>
                  <a:gd name="T11" fmla="*/ 18 h 68"/>
                  <a:gd name="T12" fmla="*/ 18 w 68"/>
                  <a:gd name="T13" fmla="*/ 68 h 68"/>
                </a:gdLst>
                <a:ahLst/>
                <a:cxnLst>
                  <a:cxn ang="0">
                    <a:pos x="T0" y="T1"/>
                  </a:cxn>
                  <a:cxn ang="0">
                    <a:pos x="T2" y="T3"/>
                  </a:cxn>
                  <a:cxn ang="0">
                    <a:pos x="T4" y="T5"/>
                  </a:cxn>
                  <a:cxn ang="0">
                    <a:pos x="T6" y="T7"/>
                  </a:cxn>
                  <a:cxn ang="0">
                    <a:pos x="T8" y="T9"/>
                  </a:cxn>
                  <a:cxn ang="0">
                    <a:pos x="T10" y="T11"/>
                  </a:cxn>
                  <a:cxn ang="0">
                    <a:pos x="T12" y="T13"/>
                  </a:cxn>
                </a:cxnLst>
                <a:rect l="0" t="0" r="r" b="b"/>
                <a:pathLst>
                  <a:path w="68" h="68">
                    <a:moveTo>
                      <a:pt x="18" y="68"/>
                    </a:moveTo>
                    <a:lnTo>
                      <a:pt x="0" y="68"/>
                    </a:lnTo>
                    <a:lnTo>
                      <a:pt x="0" y="0"/>
                    </a:lnTo>
                    <a:lnTo>
                      <a:pt x="68" y="0"/>
                    </a:lnTo>
                    <a:lnTo>
                      <a:pt x="68" y="18"/>
                    </a:lnTo>
                    <a:lnTo>
                      <a:pt x="18" y="18"/>
                    </a:lnTo>
                    <a:lnTo>
                      <a:pt x="18"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panose="020B0604020202020204" pitchFamily="34" charset="0"/>
                </a:endParaRPr>
              </a:p>
            </p:txBody>
          </p:sp>
          <p:sp>
            <p:nvSpPr>
              <p:cNvPr id="26" name="Freeform 839">
                <a:extLst>
                  <a:ext uri="{FF2B5EF4-FFF2-40B4-BE49-F238E27FC236}">
                    <a16:creationId xmlns:a16="http://schemas.microsoft.com/office/drawing/2014/main" id="{345864CB-ACAF-4399-A642-932A686EF08C}"/>
                  </a:ext>
                </a:extLst>
              </p:cNvPr>
              <p:cNvSpPr>
                <a:spLocks/>
              </p:cNvSpPr>
              <p:nvPr/>
            </p:nvSpPr>
            <p:spPr bwMode="auto">
              <a:xfrm>
                <a:off x="7164142" y="3652724"/>
                <a:ext cx="583700" cy="424509"/>
              </a:xfrm>
              <a:custGeom>
                <a:avLst/>
                <a:gdLst>
                  <a:gd name="T0" fmla="*/ 14 w 158"/>
                  <a:gd name="T1" fmla="*/ 117 h 117"/>
                  <a:gd name="T2" fmla="*/ 31 w 158"/>
                  <a:gd name="T3" fmla="*/ 25 h 117"/>
                  <a:gd name="T4" fmla="*/ 89 w 158"/>
                  <a:gd name="T5" fmla="*/ 1 h 117"/>
                  <a:gd name="T6" fmla="*/ 89 w 158"/>
                  <a:gd name="T7" fmla="*/ 1 h 117"/>
                  <a:gd name="T8" fmla="*/ 147 w 158"/>
                  <a:gd name="T9" fmla="*/ 25 h 117"/>
                  <a:gd name="T10" fmla="*/ 158 w 158"/>
                  <a:gd name="T11" fmla="*/ 36 h 117"/>
                  <a:gd name="T12" fmla="*/ 153 w 158"/>
                  <a:gd name="T13" fmla="*/ 40 h 117"/>
                  <a:gd name="T14" fmla="*/ 143 w 158"/>
                  <a:gd name="T15" fmla="*/ 30 h 117"/>
                  <a:gd name="T16" fmla="*/ 36 w 158"/>
                  <a:gd name="T17" fmla="*/ 30 h 117"/>
                  <a:gd name="T18" fmla="*/ 20 w 158"/>
                  <a:gd name="T19" fmla="*/ 114 h 117"/>
                  <a:gd name="T20" fmla="*/ 14 w 158"/>
                  <a:gd name="T21" fmla="*/ 1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8" h="117">
                    <a:moveTo>
                      <a:pt x="14" y="117"/>
                    </a:moveTo>
                    <a:cubicBezTo>
                      <a:pt x="0" y="86"/>
                      <a:pt x="7" y="49"/>
                      <a:pt x="31" y="25"/>
                    </a:cubicBezTo>
                    <a:cubicBezTo>
                      <a:pt x="47" y="10"/>
                      <a:pt x="67" y="1"/>
                      <a:pt x="89" y="1"/>
                    </a:cubicBezTo>
                    <a:cubicBezTo>
                      <a:pt x="89" y="1"/>
                      <a:pt x="89" y="1"/>
                      <a:pt x="89" y="1"/>
                    </a:cubicBezTo>
                    <a:cubicBezTo>
                      <a:pt x="111" y="1"/>
                      <a:pt x="132" y="10"/>
                      <a:pt x="147" y="25"/>
                    </a:cubicBezTo>
                    <a:cubicBezTo>
                      <a:pt x="158" y="36"/>
                      <a:pt x="158" y="36"/>
                      <a:pt x="158" y="36"/>
                    </a:cubicBezTo>
                    <a:cubicBezTo>
                      <a:pt x="153" y="40"/>
                      <a:pt x="153" y="40"/>
                      <a:pt x="153" y="40"/>
                    </a:cubicBezTo>
                    <a:cubicBezTo>
                      <a:pt x="143" y="30"/>
                      <a:pt x="143" y="30"/>
                      <a:pt x="143" y="30"/>
                    </a:cubicBezTo>
                    <a:cubicBezTo>
                      <a:pt x="113" y="1"/>
                      <a:pt x="65" y="0"/>
                      <a:pt x="36" y="30"/>
                    </a:cubicBezTo>
                    <a:cubicBezTo>
                      <a:pt x="14" y="52"/>
                      <a:pt x="7" y="86"/>
                      <a:pt x="20" y="114"/>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panose="020B0604020202020204" pitchFamily="34" charset="0"/>
                </a:endParaRPr>
              </a:p>
            </p:txBody>
          </p:sp>
          <p:sp>
            <p:nvSpPr>
              <p:cNvPr id="27" name="Freeform 840">
                <a:extLst>
                  <a:ext uri="{FF2B5EF4-FFF2-40B4-BE49-F238E27FC236}">
                    <a16:creationId xmlns:a16="http://schemas.microsoft.com/office/drawing/2014/main" id="{F3FBC64B-227B-4D52-9302-7BDA1109DE38}"/>
                  </a:ext>
                </a:extLst>
              </p:cNvPr>
              <p:cNvSpPr>
                <a:spLocks/>
              </p:cNvSpPr>
              <p:nvPr/>
            </p:nvSpPr>
            <p:spPr bwMode="auto">
              <a:xfrm>
                <a:off x="7242341" y="3834257"/>
                <a:ext cx="578114" cy="421716"/>
              </a:xfrm>
              <a:custGeom>
                <a:avLst/>
                <a:gdLst>
                  <a:gd name="T0" fmla="*/ 68 w 157"/>
                  <a:gd name="T1" fmla="*/ 116 h 116"/>
                  <a:gd name="T2" fmla="*/ 68 w 157"/>
                  <a:gd name="T3" fmla="*/ 116 h 116"/>
                  <a:gd name="T4" fmla="*/ 10 w 157"/>
                  <a:gd name="T5" fmla="*/ 92 h 116"/>
                  <a:gd name="T6" fmla="*/ 0 w 157"/>
                  <a:gd name="T7" fmla="*/ 82 h 116"/>
                  <a:gd name="T8" fmla="*/ 4 w 157"/>
                  <a:gd name="T9" fmla="*/ 77 h 116"/>
                  <a:gd name="T10" fmla="*/ 15 w 157"/>
                  <a:gd name="T11" fmla="*/ 87 h 116"/>
                  <a:gd name="T12" fmla="*/ 68 w 157"/>
                  <a:gd name="T13" fmla="*/ 109 h 116"/>
                  <a:gd name="T14" fmla="*/ 68 w 157"/>
                  <a:gd name="T15" fmla="*/ 109 h 116"/>
                  <a:gd name="T16" fmla="*/ 121 w 157"/>
                  <a:gd name="T17" fmla="*/ 87 h 116"/>
                  <a:gd name="T18" fmla="*/ 137 w 157"/>
                  <a:gd name="T19" fmla="*/ 3 h 116"/>
                  <a:gd name="T20" fmla="*/ 143 w 157"/>
                  <a:gd name="T21" fmla="*/ 0 h 116"/>
                  <a:gd name="T22" fmla="*/ 126 w 157"/>
                  <a:gd name="T23" fmla="*/ 92 h 116"/>
                  <a:gd name="T24" fmla="*/ 68 w 157"/>
                  <a:gd name="T25" fmla="*/ 11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7" h="116">
                    <a:moveTo>
                      <a:pt x="68" y="116"/>
                    </a:moveTo>
                    <a:cubicBezTo>
                      <a:pt x="68" y="116"/>
                      <a:pt x="68" y="116"/>
                      <a:pt x="68" y="116"/>
                    </a:cubicBezTo>
                    <a:cubicBezTo>
                      <a:pt x="46" y="116"/>
                      <a:pt x="25" y="107"/>
                      <a:pt x="10" y="92"/>
                    </a:cubicBezTo>
                    <a:cubicBezTo>
                      <a:pt x="0" y="82"/>
                      <a:pt x="0" y="82"/>
                      <a:pt x="0" y="82"/>
                    </a:cubicBezTo>
                    <a:cubicBezTo>
                      <a:pt x="4" y="77"/>
                      <a:pt x="4" y="77"/>
                      <a:pt x="4" y="77"/>
                    </a:cubicBezTo>
                    <a:cubicBezTo>
                      <a:pt x="15" y="87"/>
                      <a:pt x="15" y="87"/>
                      <a:pt x="15" y="87"/>
                    </a:cubicBezTo>
                    <a:cubicBezTo>
                      <a:pt x="29" y="101"/>
                      <a:pt x="48" y="109"/>
                      <a:pt x="68" y="109"/>
                    </a:cubicBezTo>
                    <a:cubicBezTo>
                      <a:pt x="68" y="109"/>
                      <a:pt x="68" y="109"/>
                      <a:pt x="68" y="109"/>
                    </a:cubicBezTo>
                    <a:cubicBezTo>
                      <a:pt x="88" y="109"/>
                      <a:pt x="107" y="102"/>
                      <a:pt x="121" y="87"/>
                    </a:cubicBezTo>
                    <a:cubicBezTo>
                      <a:pt x="144" y="65"/>
                      <a:pt x="150" y="31"/>
                      <a:pt x="137" y="3"/>
                    </a:cubicBezTo>
                    <a:cubicBezTo>
                      <a:pt x="143" y="0"/>
                      <a:pt x="143" y="0"/>
                      <a:pt x="143" y="0"/>
                    </a:cubicBezTo>
                    <a:cubicBezTo>
                      <a:pt x="157" y="31"/>
                      <a:pt x="150" y="68"/>
                      <a:pt x="126" y="92"/>
                    </a:cubicBezTo>
                    <a:cubicBezTo>
                      <a:pt x="111" y="108"/>
                      <a:pt x="90" y="116"/>
                      <a:pt x="68" y="1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panose="020B0604020202020204" pitchFamily="34" charset="0"/>
                </a:endParaRPr>
              </a:p>
            </p:txBody>
          </p:sp>
          <p:sp>
            <p:nvSpPr>
              <p:cNvPr id="28" name="Freeform 841">
                <a:extLst>
                  <a:ext uri="{FF2B5EF4-FFF2-40B4-BE49-F238E27FC236}">
                    <a16:creationId xmlns:a16="http://schemas.microsoft.com/office/drawing/2014/main" id="{6826E200-7108-4EC5-BFB0-6915BF3E1A5B}"/>
                  </a:ext>
                </a:extLst>
              </p:cNvPr>
              <p:cNvSpPr>
                <a:spLocks/>
              </p:cNvSpPr>
              <p:nvPr/>
            </p:nvSpPr>
            <p:spPr bwMode="auto">
              <a:xfrm>
                <a:off x="7658471" y="3711373"/>
                <a:ext cx="96352" cy="93560"/>
              </a:xfrm>
              <a:custGeom>
                <a:avLst/>
                <a:gdLst>
                  <a:gd name="T0" fmla="*/ 69 w 69"/>
                  <a:gd name="T1" fmla="*/ 67 h 67"/>
                  <a:gd name="T2" fmla="*/ 0 w 69"/>
                  <a:gd name="T3" fmla="*/ 67 h 67"/>
                  <a:gd name="T4" fmla="*/ 0 w 69"/>
                  <a:gd name="T5" fmla="*/ 49 h 67"/>
                  <a:gd name="T6" fmla="*/ 53 w 69"/>
                  <a:gd name="T7" fmla="*/ 49 h 67"/>
                  <a:gd name="T8" fmla="*/ 53 w 69"/>
                  <a:gd name="T9" fmla="*/ 0 h 67"/>
                  <a:gd name="T10" fmla="*/ 69 w 69"/>
                  <a:gd name="T11" fmla="*/ 0 h 67"/>
                  <a:gd name="T12" fmla="*/ 69 w 69"/>
                  <a:gd name="T13" fmla="*/ 67 h 67"/>
                </a:gdLst>
                <a:ahLst/>
                <a:cxnLst>
                  <a:cxn ang="0">
                    <a:pos x="T0" y="T1"/>
                  </a:cxn>
                  <a:cxn ang="0">
                    <a:pos x="T2" y="T3"/>
                  </a:cxn>
                  <a:cxn ang="0">
                    <a:pos x="T4" y="T5"/>
                  </a:cxn>
                  <a:cxn ang="0">
                    <a:pos x="T6" y="T7"/>
                  </a:cxn>
                  <a:cxn ang="0">
                    <a:pos x="T8" y="T9"/>
                  </a:cxn>
                  <a:cxn ang="0">
                    <a:pos x="T10" y="T11"/>
                  </a:cxn>
                  <a:cxn ang="0">
                    <a:pos x="T12" y="T13"/>
                  </a:cxn>
                </a:cxnLst>
                <a:rect l="0" t="0" r="r" b="b"/>
                <a:pathLst>
                  <a:path w="69" h="67">
                    <a:moveTo>
                      <a:pt x="69" y="67"/>
                    </a:moveTo>
                    <a:lnTo>
                      <a:pt x="0" y="67"/>
                    </a:lnTo>
                    <a:lnTo>
                      <a:pt x="0" y="49"/>
                    </a:lnTo>
                    <a:lnTo>
                      <a:pt x="53" y="49"/>
                    </a:lnTo>
                    <a:lnTo>
                      <a:pt x="53" y="0"/>
                    </a:lnTo>
                    <a:lnTo>
                      <a:pt x="69" y="0"/>
                    </a:lnTo>
                    <a:lnTo>
                      <a:pt x="69"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panose="020B0604020202020204" pitchFamily="34" charset="0"/>
                </a:endParaRPr>
              </a:p>
            </p:txBody>
          </p:sp>
        </p:grpSp>
        <p:sp>
          <p:nvSpPr>
            <p:cNvPr id="24" name="Freeform 9">
              <a:extLst>
                <a:ext uri="{FF2B5EF4-FFF2-40B4-BE49-F238E27FC236}">
                  <a16:creationId xmlns:a16="http://schemas.microsoft.com/office/drawing/2014/main" id="{2C5661BB-7C08-44B4-AA30-34CC41EA9BA5}"/>
                </a:ext>
              </a:extLst>
            </p:cNvPr>
            <p:cNvSpPr>
              <a:spLocks noEditPoints="1"/>
            </p:cNvSpPr>
            <p:nvPr/>
          </p:nvSpPr>
          <p:spPr bwMode="auto">
            <a:xfrm>
              <a:off x="8097404" y="2934187"/>
              <a:ext cx="517836" cy="522260"/>
            </a:xfrm>
            <a:custGeom>
              <a:avLst/>
              <a:gdLst>
                <a:gd name="T0" fmla="*/ 177 w 360"/>
                <a:gd name="T1" fmla="*/ 240 h 360"/>
                <a:gd name="T2" fmla="*/ 177 w 360"/>
                <a:gd name="T3" fmla="*/ 256 h 360"/>
                <a:gd name="T4" fmla="*/ 251 w 360"/>
                <a:gd name="T5" fmla="*/ 185 h 360"/>
                <a:gd name="T6" fmla="*/ 198 w 360"/>
                <a:gd name="T7" fmla="*/ 341 h 360"/>
                <a:gd name="T8" fmla="*/ 229 w 360"/>
                <a:gd name="T9" fmla="*/ 315 h 360"/>
                <a:gd name="T10" fmla="*/ 277 w 360"/>
                <a:gd name="T11" fmla="*/ 312 h 360"/>
                <a:gd name="T12" fmla="*/ 288 w 360"/>
                <a:gd name="T13" fmla="*/ 271 h 360"/>
                <a:gd name="T14" fmla="*/ 328 w 360"/>
                <a:gd name="T15" fmla="*/ 245 h 360"/>
                <a:gd name="T16" fmla="*/ 315 w 360"/>
                <a:gd name="T17" fmla="*/ 205 h 360"/>
                <a:gd name="T18" fmla="*/ 341 w 360"/>
                <a:gd name="T19" fmla="*/ 162 h 360"/>
                <a:gd name="T20" fmla="*/ 308 w 360"/>
                <a:gd name="T21" fmla="*/ 135 h 360"/>
                <a:gd name="T22" fmla="*/ 310 w 360"/>
                <a:gd name="T23" fmla="*/ 83 h 360"/>
                <a:gd name="T24" fmla="*/ 269 w 360"/>
                <a:gd name="T25" fmla="*/ 78 h 360"/>
                <a:gd name="T26" fmla="*/ 245 w 360"/>
                <a:gd name="T27" fmla="*/ 30 h 360"/>
                <a:gd name="T28" fmla="*/ 205 w 360"/>
                <a:gd name="T29" fmla="*/ 46 h 360"/>
                <a:gd name="T30" fmla="*/ 161 w 360"/>
                <a:gd name="T31" fmla="*/ 19 h 360"/>
                <a:gd name="T32" fmla="*/ 135 w 360"/>
                <a:gd name="T33" fmla="*/ 50 h 360"/>
                <a:gd name="T34" fmla="*/ 83 w 360"/>
                <a:gd name="T35" fmla="*/ 48 h 360"/>
                <a:gd name="T36" fmla="*/ 74 w 360"/>
                <a:gd name="T37" fmla="*/ 91 h 360"/>
                <a:gd name="T38" fmla="*/ 30 w 360"/>
                <a:gd name="T39" fmla="*/ 115 h 360"/>
                <a:gd name="T40" fmla="*/ 41 w 360"/>
                <a:gd name="T41" fmla="*/ 155 h 360"/>
                <a:gd name="T42" fmla="*/ 17 w 360"/>
                <a:gd name="T43" fmla="*/ 197 h 360"/>
                <a:gd name="T44" fmla="*/ 45 w 360"/>
                <a:gd name="T45" fmla="*/ 231 h 360"/>
                <a:gd name="T46" fmla="*/ 48 w 360"/>
                <a:gd name="T47" fmla="*/ 277 h 360"/>
                <a:gd name="T48" fmla="*/ 87 w 360"/>
                <a:gd name="T49" fmla="*/ 291 h 360"/>
                <a:gd name="T50" fmla="*/ 115 w 360"/>
                <a:gd name="T51" fmla="*/ 328 h 360"/>
                <a:gd name="T52" fmla="*/ 155 w 360"/>
                <a:gd name="T53" fmla="*/ 323 h 360"/>
                <a:gd name="T54" fmla="*/ 212 w 360"/>
                <a:gd name="T55" fmla="*/ 360 h 360"/>
                <a:gd name="T56" fmla="*/ 131 w 360"/>
                <a:gd name="T57" fmla="*/ 336 h 360"/>
                <a:gd name="T58" fmla="*/ 70 w 360"/>
                <a:gd name="T59" fmla="*/ 301 h 360"/>
                <a:gd name="T60" fmla="*/ 10 w 360"/>
                <a:gd name="T61" fmla="*/ 245 h 360"/>
                <a:gd name="T62" fmla="*/ 0 w 360"/>
                <a:gd name="T63" fmla="*/ 212 h 360"/>
                <a:gd name="T64" fmla="*/ 28 w 360"/>
                <a:gd name="T65" fmla="*/ 137 h 360"/>
                <a:gd name="T66" fmla="*/ 65 w 360"/>
                <a:gd name="T67" fmla="*/ 74 h 360"/>
                <a:gd name="T68" fmla="*/ 115 w 360"/>
                <a:gd name="T69" fmla="*/ 10 h 360"/>
                <a:gd name="T70" fmla="*/ 148 w 360"/>
                <a:gd name="T71" fmla="*/ 0 h 360"/>
                <a:gd name="T72" fmla="*/ 220 w 360"/>
                <a:gd name="T73" fmla="*/ 32 h 360"/>
                <a:gd name="T74" fmla="*/ 284 w 360"/>
                <a:gd name="T75" fmla="*/ 68 h 360"/>
                <a:gd name="T76" fmla="*/ 349 w 360"/>
                <a:gd name="T77" fmla="*/ 115 h 360"/>
                <a:gd name="T78" fmla="*/ 360 w 360"/>
                <a:gd name="T79" fmla="*/ 148 h 360"/>
                <a:gd name="T80" fmla="*/ 330 w 360"/>
                <a:gd name="T81" fmla="*/ 223 h 360"/>
                <a:gd name="T82" fmla="*/ 297 w 360"/>
                <a:gd name="T83" fmla="*/ 288 h 360"/>
                <a:gd name="T84" fmla="*/ 244 w 360"/>
                <a:gd name="T85" fmla="*/ 350 h 360"/>
                <a:gd name="T86" fmla="*/ 212 w 360"/>
                <a:gd name="T8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60" h="360">
                  <a:moveTo>
                    <a:pt x="177" y="129"/>
                  </a:moveTo>
                  <a:cubicBezTo>
                    <a:pt x="148" y="129"/>
                    <a:pt x="122" y="153"/>
                    <a:pt x="122" y="185"/>
                  </a:cubicBezTo>
                  <a:cubicBezTo>
                    <a:pt x="122" y="214"/>
                    <a:pt x="148" y="240"/>
                    <a:pt x="177" y="240"/>
                  </a:cubicBezTo>
                  <a:cubicBezTo>
                    <a:pt x="209" y="240"/>
                    <a:pt x="233" y="214"/>
                    <a:pt x="233" y="185"/>
                  </a:cubicBezTo>
                  <a:cubicBezTo>
                    <a:pt x="233" y="153"/>
                    <a:pt x="209" y="129"/>
                    <a:pt x="177" y="129"/>
                  </a:cubicBezTo>
                  <a:close/>
                  <a:moveTo>
                    <a:pt x="177" y="256"/>
                  </a:moveTo>
                  <a:cubicBezTo>
                    <a:pt x="137" y="256"/>
                    <a:pt x="105" y="225"/>
                    <a:pt x="105" y="185"/>
                  </a:cubicBezTo>
                  <a:cubicBezTo>
                    <a:pt x="105" y="144"/>
                    <a:pt x="137" y="111"/>
                    <a:pt x="177" y="111"/>
                  </a:cubicBezTo>
                  <a:cubicBezTo>
                    <a:pt x="218" y="111"/>
                    <a:pt x="251" y="144"/>
                    <a:pt x="251" y="185"/>
                  </a:cubicBezTo>
                  <a:cubicBezTo>
                    <a:pt x="251" y="225"/>
                    <a:pt x="218" y="256"/>
                    <a:pt x="177" y="256"/>
                  </a:cubicBezTo>
                  <a:close/>
                  <a:moveTo>
                    <a:pt x="164" y="341"/>
                  </a:moveTo>
                  <a:cubicBezTo>
                    <a:pt x="198" y="341"/>
                    <a:pt x="198" y="341"/>
                    <a:pt x="198" y="341"/>
                  </a:cubicBezTo>
                  <a:cubicBezTo>
                    <a:pt x="201" y="323"/>
                    <a:pt x="201" y="323"/>
                    <a:pt x="201" y="323"/>
                  </a:cubicBezTo>
                  <a:cubicBezTo>
                    <a:pt x="207" y="321"/>
                    <a:pt x="207" y="321"/>
                    <a:pt x="207" y="321"/>
                  </a:cubicBezTo>
                  <a:cubicBezTo>
                    <a:pt x="214" y="321"/>
                    <a:pt x="221" y="317"/>
                    <a:pt x="229" y="315"/>
                  </a:cubicBezTo>
                  <a:cubicBezTo>
                    <a:pt x="234" y="313"/>
                    <a:pt x="234" y="313"/>
                    <a:pt x="234" y="313"/>
                  </a:cubicBezTo>
                  <a:cubicBezTo>
                    <a:pt x="247" y="326"/>
                    <a:pt x="247" y="326"/>
                    <a:pt x="247" y="326"/>
                  </a:cubicBezTo>
                  <a:cubicBezTo>
                    <a:pt x="277" y="312"/>
                    <a:pt x="277" y="312"/>
                    <a:pt x="277" y="312"/>
                  </a:cubicBezTo>
                  <a:cubicBezTo>
                    <a:pt x="269" y="291"/>
                    <a:pt x="269" y="291"/>
                    <a:pt x="269" y="291"/>
                  </a:cubicBezTo>
                  <a:cubicBezTo>
                    <a:pt x="273" y="288"/>
                    <a:pt x="273" y="288"/>
                    <a:pt x="273" y="288"/>
                  </a:cubicBezTo>
                  <a:cubicBezTo>
                    <a:pt x="279" y="282"/>
                    <a:pt x="284" y="277"/>
                    <a:pt x="288" y="271"/>
                  </a:cubicBezTo>
                  <a:cubicBezTo>
                    <a:pt x="291" y="266"/>
                    <a:pt x="291" y="266"/>
                    <a:pt x="291" y="266"/>
                  </a:cubicBezTo>
                  <a:cubicBezTo>
                    <a:pt x="312" y="273"/>
                    <a:pt x="312" y="273"/>
                    <a:pt x="312" y="273"/>
                  </a:cubicBezTo>
                  <a:cubicBezTo>
                    <a:pt x="328" y="245"/>
                    <a:pt x="328" y="245"/>
                    <a:pt x="328" y="245"/>
                  </a:cubicBezTo>
                  <a:cubicBezTo>
                    <a:pt x="310" y="229"/>
                    <a:pt x="310" y="229"/>
                    <a:pt x="310" y="229"/>
                  </a:cubicBezTo>
                  <a:cubicBezTo>
                    <a:pt x="312" y="223"/>
                    <a:pt x="312" y="223"/>
                    <a:pt x="312" y="223"/>
                  </a:cubicBezTo>
                  <a:cubicBezTo>
                    <a:pt x="314" y="218"/>
                    <a:pt x="315" y="212"/>
                    <a:pt x="315" y="205"/>
                  </a:cubicBezTo>
                  <a:cubicBezTo>
                    <a:pt x="317" y="199"/>
                    <a:pt x="317" y="199"/>
                    <a:pt x="317" y="199"/>
                  </a:cubicBezTo>
                  <a:cubicBezTo>
                    <a:pt x="341" y="194"/>
                    <a:pt x="341" y="194"/>
                    <a:pt x="341" y="194"/>
                  </a:cubicBezTo>
                  <a:cubicBezTo>
                    <a:pt x="341" y="162"/>
                    <a:pt x="341" y="162"/>
                    <a:pt x="341" y="162"/>
                  </a:cubicBezTo>
                  <a:cubicBezTo>
                    <a:pt x="315" y="157"/>
                    <a:pt x="315" y="157"/>
                    <a:pt x="315" y="157"/>
                  </a:cubicBezTo>
                  <a:cubicBezTo>
                    <a:pt x="314" y="151"/>
                    <a:pt x="314" y="151"/>
                    <a:pt x="314" y="151"/>
                  </a:cubicBezTo>
                  <a:cubicBezTo>
                    <a:pt x="312" y="146"/>
                    <a:pt x="310" y="140"/>
                    <a:pt x="308" y="135"/>
                  </a:cubicBezTo>
                  <a:cubicBezTo>
                    <a:pt x="306" y="129"/>
                    <a:pt x="306" y="129"/>
                    <a:pt x="306" y="129"/>
                  </a:cubicBezTo>
                  <a:cubicBezTo>
                    <a:pt x="326" y="111"/>
                    <a:pt x="326" y="111"/>
                    <a:pt x="326" y="111"/>
                  </a:cubicBezTo>
                  <a:cubicBezTo>
                    <a:pt x="310" y="83"/>
                    <a:pt x="310" y="83"/>
                    <a:pt x="310" y="83"/>
                  </a:cubicBezTo>
                  <a:cubicBezTo>
                    <a:pt x="284" y="92"/>
                    <a:pt x="284" y="92"/>
                    <a:pt x="284" y="92"/>
                  </a:cubicBezTo>
                  <a:cubicBezTo>
                    <a:pt x="279" y="89"/>
                    <a:pt x="279" y="89"/>
                    <a:pt x="279" y="89"/>
                  </a:cubicBezTo>
                  <a:cubicBezTo>
                    <a:pt x="275" y="83"/>
                    <a:pt x="271" y="81"/>
                    <a:pt x="269" y="78"/>
                  </a:cubicBezTo>
                  <a:cubicBezTo>
                    <a:pt x="264" y="74"/>
                    <a:pt x="264" y="74"/>
                    <a:pt x="264" y="74"/>
                  </a:cubicBezTo>
                  <a:cubicBezTo>
                    <a:pt x="273" y="46"/>
                    <a:pt x="273" y="46"/>
                    <a:pt x="273" y="46"/>
                  </a:cubicBezTo>
                  <a:cubicBezTo>
                    <a:pt x="245" y="30"/>
                    <a:pt x="245" y="30"/>
                    <a:pt x="245" y="30"/>
                  </a:cubicBezTo>
                  <a:cubicBezTo>
                    <a:pt x="225" y="52"/>
                    <a:pt x="225" y="52"/>
                    <a:pt x="225" y="52"/>
                  </a:cubicBezTo>
                  <a:cubicBezTo>
                    <a:pt x="220" y="50"/>
                    <a:pt x="220" y="50"/>
                    <a:pt x="220" y="50"/>
                  </a:cubicBezTo>
                  <a:cubicBezTo>
                    <a:pt x="216" y="48"/>
                    <a:pt x="210" y="48"/>
                    <a:pt x="205" y="46"/>
                  </a:cubicBezTo>
                  <a:cubicBezTo>
                    <a:pt x="199" y="46"/>
                    <a:pt x="199" y="46"/>
                    <a:pt x="199" y="46"/>
                  </a:cubicBezTo>
                  <a:cubicBezTo>
                    <a:pt x="194" y="19"/>
                    <a:pt x="194" y="19"/>
                    <a:pt x="194" y="19"/>
                  </a:cubicBezTo>
                  <a:cubicBezTo>
                    <a:pt x="161" y="19"/>
                    <a:pt x="161" y="19"/>
                    <a:pt x="161" y="19"/>
                  </a:cubicBezTo>
                  <a:cubicBezTo>
                    <a:pt x="155" y="46"/>
                    <a:pt x="155" y="46"/>
                    <a:pt x="155" y="46"/>
                  </a:cubicBezTo>
                  <a:cubicBezTo>
                    <a:pt x="150" y="46"/>
                    <a:pt x="150" y="46"/>
                    <a:pt x="150" y="46"/>
                  </a:cubicBezTo>
                  <a:cubicBezTo>
                    <a:pt x="144" y="48"/>
                    <a:pt x="140" y="50"/>
                    <a:pt x="135" y="50"/>
                  </a:cubicBezTo>
                  <a:cubicBezTo>
                    <a:pt x="129" y="52"/>
                    <a:pt x="129" y="52"/>
                    <a:pt x="129" y="52"/>
                  </a:cubicBezTo>
                  <a:cubicBezTo>
                    <a:pt x="111" y="32"/>
                    <a:pt x="111" y="32"/>
                    <a:pt x="111" y="32"/>
                  </a:cubicBezTo>
                  <a:cubicBezTo>
                    <a:pt x="83" y="48"/>
                    <a:pt x="83" y="48"/>
                    <a:pt x="83" y="48"/>
                  </a:cubicBezTo>
                  <a:cubicBezTo>
                    <a:pt x="91" y="74"/>
                    <a:pt x="91" y="74"/>
                    <a:pt x="91" y="74"/>
                  </a:cubicBezTo>
                  <a:cubicBezTo>
                    <a:pt x="87" y="78"/>
                    <a:pt x="87" y="78"/>
                    <a:pt x="87" y="78"/>
                  </a:cubicBezTo>
                  <a:cubicBezTo>
                    <a:pt x="83" y="81"/>
                    <a:pt x="78" y="85"/>
                    <a:pt x="74" y="91"/>
                  </a:cubicBezTo>
                  <a:cubicBezTo>
                    <a:pt x="70" y="94"/>
                    <a:pt x="70" y="94"/>
                    <a:pt x="70" y="94"/>
                  </a:cubicBezTo>
                  <a:cubicBezTo>
                    <a:pt x="47" y="87"/>
                    <a:pt x="47" y="87"/>
                    <a:pt x="47" y="87"/>
                  </a:cubicBezTo>
                  <a:cubicBezTo>
                    <a:pt x="30" y="115"/>
                    <a:pt x="30" y="115"/>
                    <a:pt x="30" y="115"/>
                  </a:cubicBezTo>
                  <a:cubicBezTo>
                    <a:pt x="48" y="131"/>
                    <a:pt x="48" y="131"/>
                    <a:pt x="48" y="131"/>
                  </a:cubicBezTo>
                  <a:cubicBezTo>
                    <a:pt x="47" y="137"/>
                    <a:pt x="47" y="137"/>
                    <a:pt x="47" y="137"/>
                  </a:cubicBezTo>
                  <a:cubicBezTo>
                    <a:pt x="43" y="144"/>
                    <a:pt x="41" y="150"/>
                    <a:pt x="41" y="155"/>
                  </a:cubicBezTo>
                  <a:cubicBezTo>
                    <a:pt x="39" y="161"/>
                    <a:pt x="39" y="161"/>
                    <a:pt x="39" y="161"/>
                  </a:cubicBezTo>
                  <a:cubicBezTo>
                    <a:pt x="17" y="166"/>
                    <a:pt x="17" y="166"/>
                    <a:pt x="17" y="166"/>
                  </a:cubicBezTo>
                  <a:cubicBezTo>
                    <a:pt x="17" y="197"/>
                    <a:pt x="17" y="197"/>
                    <a:pt x="17" y="197"/>
                  </a:cubicBezTo>
                  <a:cubicBezTo>
                    <a:pt x="39" y="203"/>
                    <a:pt x="39" y="203"/>
                    <a:pt x="39" y="203"/>
                  </a:cubicBezTo>
                  <a:cubicBezTo>
                    <a:pt x="39" y="208"/>
                    <a:pt x="39" y="208"/>
                    <a:pt x="39" y="208"/>
                  </a:cubicBezTo>
                  <a:cubicBezTo>
                    <a:pt x="41" y="216"/>
                    <a:pt x="43" y="223"/>
                    <a:pt x="45" y="231"/>
                  </a:cubicBezTo>
                  <a:cubicBezTo>
                    <a:pt x="47" y="236"/>
                    <a:pt x="47" y="236"/>
                    <a:pt x="47" y="236"/>
                  </a:cubicBezTo>
                  <a:cubicBezTo>
                    <a:pt x="32" y="249"/>
                    <a:pt x="32" y="249"/>
                    <a:pt x="32" y="249"/>
                  </a:cubicBezTo>
                  <a:cubicBezTo>
                    <a:pt x="48" y="277"/>
                    <a:pt x="48" y="277"/>
                    <a:pt x="48" y="277"/>
                  </a:cubicBezTo>
                  <a:cubicBezTo>
                    <a:pt x="67" y="271"/>
                    <a:pt x="67" y="271"/>
                    <a:pt x="67" y="271"/>
                  </a:cubicBezTo>
                  <a:cubicBezTo>
                    <a:pt x="70" y="275"/>
                    <a:pt x="70" y="275"/>
                    <a:pt x="70" y="275"/>
                  </a:cubicBezTo>
                  <a:cubicBezTo>
                    <a:pt x="76" y="280"/>
                    <a:pt x="82" y="286"/>
                    <a:pt x="87" y="291"/>
                  </a:cubicBezTo>
                  <a:cubicBezTo>
                    <a:pt x="93" y="295"/>
                    <a:pt x="93" y="295"/>
                    <a:pt x="93" y="295"/>
                  </a:cubicBezTo>
                  <a:cubicBezTo>
                    <a:pt x="87" y="313"/>
                    <a:pt x="87" y="313"/>
                    <a:pt x="87" y="313"/>
                  </a:cubicBezTo>
                  <a:cubicBezTo>
                    <a:pt x="115" y="328"/>
                    <a:pt x="115" y="328"/>
                    <a:pt x="115" y="328"/>
                  </a:cubicBezTo>
                  <a:cubicBezTo>
                    <a:pt x="126" y="315"/>
                    <a:pt x="126" y="315"/>
                    <a:pt x="126" y="315"/>
                  </a:cubicBezTo>
                  <a:cubicBezTo>
                    <a:pt x="131" y="317"/>
                    <a:pt x="131" y="317"/>
                    <a:pt x="131" y="317"/>
                  </a:cubicBezTo>
                  <a:cubicBezTo>
                    <a:pt x="139" y="319"/>
                    <a:pt x="148" y="321"/>
                    <a:pt x="155" y="323"/>
                  </a:cubicBezTo>
                  <a:cubicBezTo>
                    <a:pt x="161" y="325"/>
                    <a:pt x="161" y="325"/>
                    <a:pt x="161" y="325"/>
                  </a:cubicBezTo>
                  <a:lnTo>
                    <a:pt x="164" y="341"/>
                  </a:lnTo>
                  <a:close/>
                  <a:moveTo>
                    <a:pt x="212" y="360"/>
                  </a:moveTo>
                  <a:cubicBezTo>
                    <a:pt x="152" y="360"/>
                    <a:pt x="152" y="360"/>
                    <a:pt x="152" y="360"/>
                  </a:cubicBezTo>
                  <a:cubicBezTo>
                    <a:pt x="146" y="339"/>
                    <a:pt x="146" y="339"/>
                    <a:pt x="146" y="339"/>
                  </a:cubicBezTo>
                  <a:cubicBezTo>
                    <a:pt x="142" y="339"/>
                    <a:pt x="137" y="337"/>
                    <a:pt x="131" y="336"/>
                  </a:cubicBezTo>
                  <a:cubicBezTo>
                    <a:pt x="118" y="352"/>
                    <a:pt x="118" y="352"/>
                    <a:pt x="118" y="352"/>
                  </a:cubicBezTo>
                  <a:cubicBezTo>
                    <a:pt x="65" y="321"/>
                    <a:pt x="65" y="321"/>
                    <a:pt x="65" y="321"/>
                  </a:cubicBezTo>
                  <a:cubicBezTo>
                    <a:pt x="70" y="301"/>
                    <a:pt x="70" y="301"/>
                    <a:pt x="70" y="301"/>
                  </a:cubicBezTo>
                  <a:cubicBezTo>
                    <a:pt x="67" y="299"/>
                    <a:pt x="65" y="295"/>
                    <a:pt x="61" y="291"/>
                  </a:cubicBezTo>
                  <a:cubicBezTo>
                    <a:pt x="41" y="297"/>
                    <a:pt x="41" y="297"/>
                    <a:pt x="41" y="297"/>
                  </a:cubicBezTo>
                  <a:cubicBezTo>
                    <a:pt x="10" y="245"/>
                    <a:pt x="10" y="245"/>
                    <a:pt x="10" y="245"/>
                  </a:cubicBezTo>
                  <a:cubicBezTo>
                    <a:pt x="26" y="231"/>
                    <a:pt x="26" y="231"/>
                    <a:pt x="26" y="231"/>
                  </a:cubicBezTo>
                  <a:cubicBezTo>
                    <a:pt x="24" y="225"/>
                    <a:pt x="24" y="221"/>
                    <a:pt x="23" y="218"/>
                  </a:cubicBezTo>
                  <a:cubicBezTo>
                    <a:pt x="0" y="212"/>
                    <a:pt x="0" y="212"/>
                    <a:pt x="0" y="212"/>
                  </a:cubicBezTo>
                  <a:cubicBezTo>
                    <a:pt x="0" y="151"/>
                    <a:pt x="0" y="151"/>
                    <a:pt x="0" y="151"/>
                  </a:cubicBezTo>
                  <a:cubicBezTo>
                    <a:pt x="24" y="146"/>
                    <a:pt x="24" y="146"/>
                    <a:pt x="24" y="146"/>
                  </a:cubicBezTo>
                  <a:cubicBezTo>
                    <a:pt x="24" y="142"/>
                    <a:pt x="26" y="138"/>
                    <a:pt x="28" y="137"/>
                  </a:cubicBezTo>
                  <a:cubicBezTo>
                    <a:pt x="8" y="118"/>
                    <a:pt x="8" y="118"/>
                    <a:pt x="8" y="118"/>
                  </a:cubicBezTo>
                  <a:cubicBezTo>
                    <a:pt x="39" y="65"/>
                    <a:pt x="39" y="65"/>
                    <a:pt x="39" y="65"/>
                  </a:cubicBezTo>
                  <a:cubicBezTo>
                    <a:pt x="65" y="74"/>
                    <a:pt x="65" y="74"/>
                    <a:pt x="65" y="74"/>
                  </a:cubicBezTo>
                  <a:cubicBezTo>
                    <a:pt x="67" y="72"/>
                    <a:pt x="69" y="70"/>
                    <a:pt x="70" y="68"/>
                  </a:cubicBezTo>
                  <a:cubicBezTo>
                    <a:pt x="61" y="41"/>
                    <a:pt x="61" y="41"/>
                    <a:pt x="61" y="41"/>
                  </a:cubicBezTo>
                  <a:cubicBezTo>
                    <a:pt x="115" y="10"/>
                    <a:pt x="115" y="10"/>
                    <a:pt x="115" y="10"/>
                  </a:cubicBezTo>
                  <a:cubicBezTo>
                    <a:pt x="135" y="32"/>
                    <a:pt x="135" y="32"/>
                    <a:pt x="135" y="32"/>
                  </a:cubicBezTo>
                  <a:cubicBezTo>
                    <a:pt x="137" y="32"/>
                    <a:pt x="139" y="32"/>
                    <a:pt x="140" y="32"/>
                  </a:cubicBezTo>
                  <a:cubicBezTo>
                    <a:pt x="148" y="0"/>
                    <a:pt x="148" y="0"/>
                    <a:pt x="148" y="0"/>
                  </a:cubicBezTo>
                  <a:cubicBezTo>
                    <a:pt x="209" y="0"/>
                    <a:pt x="209" y="0"/>
                    <a:pt x="209" y="0"/>
                  </a:cubicBezTo>
                  <a:cubicBezTo>
                    <a:pt x="214" y="32"/>
                    <a:pt x="214" y="32"/>
                    <a:pt x="214" y="32"/>
                  </a:cubicBezTo>
                  <a:cubicBezTo>
                    <a:pt x="216" y="32"/>
                    <a:pt x="218" y="32"/>
                    <a:pt x="220" y="32"/>
                  </a:cubicBezTo>
                  <a:cubicBezTo>
                    <a:pt x="242" y="8"/>
                    <a:pt x="242" y="8"/>
                    <a:pt x="242" y="8"/>
                  </a:cubicBezTo>
                  <a:cubicBezTo>
                    <a:pt x="293" y="39"/>
                    <a:pt x="293" y="39"/>
                    <a:pt x="293" y="39"/>
                  </a:cubicBezTo>
                  <a:cubicBezTo>
                    <a:pt x="284" y="68"/>
                    <a:pt x="284" y="68"/>
                    <a:pt x="284" y="68"/>
                  </a:cubicBezTo>
                  <a:cubicBezTo>
                    <a:pt x="286" y="68"/>
                    <a:pt x="288" y="70"/>
                    <a:pt x="288" y="72"/>
                  </a:cubicBezTo>
                  <a:cubicBezTo>
                    <a:pt x="319" y="63"/>
                    <a:pt x="319" y="63"/>
                    <a:pt x="319" y="63"/>
                  </a:cubicBezTo>
                  <a:cubicBezTo>
                    <a:pt x="349" y="115"/>
                    <a:pt x="349" y="115"/>
                    <a:pt x="349" y="115"/>
                  </a:cubicBezTo>
                  <a:cubicBezTo>
                    <a:pt x="328" y="135"/>
                    <a:pt x="328" y="135"/>
                    <a:pt x="328" y="135"/>
                  </a:cubicBezTo>
                  <a:cubicBezTo>
                    <a:pt x="328" y="137"/>
                    <a:pt x="328" y="138"/>
                    <a:pt x="330" y="140"/>
                  </a:cubicBezTo>
                  <a:cubicBezTo>
                    <a:pt x="360" y="148"/>
                    <a:pt x="360" y="148"/>
                    <a:pt x="360" y="148"/>
                  </a:cubicBezTo>
                  <a:cubicBezTo>
                    <a:pt x="360" y="208"/>
                    <a:pt x="360" y="208"/>
                    <a:pt x="360" y="208"/>
                  </a:cubicBezTo>
                  <a:cubicBezTo>
                    <a:pt x="332" y="214"/>
                    <a:pt x="332" y="214"/>
                    <a:pt x="332" y="214"/>
                  </a:cubicBezTo>
                  <a:cubicBezTo>
                    <a:pt x="332" y="218"/>
                    <a:pt x="332" y="220"/>
                    <a:pt x="330" y="223"/>
                  </a:cubicBezTo>
                  <a:cubicBezTo>
                    <a:pt x="350" y="242"/>
                    <a:pt x="350" y="242"/>
                    <a:pt x="350" y="242"/>
                  </a:cubicBezTo>
                  <a:cubicBezTo>
                    <a:pt x="321" y="295"/>
                    <a:pt x="321" y="295"/>
                    <a:pt x="321" y="295"/>
                  </a:cubicBezTo>
                  <a:cubicBezTo>
                    <a:pt x="297" y="288"/>
                    <a:pt x="297" y="288"/>
                    <a:pt x="297" y="288"/>
                  </a:cubicBezTo>
                  <a:cubicBezTo>
                    <a:pt x="295" y="290"/>
                    <a:pt x="293" y="293"/>
                    <a:pt x="290" y="295"/>
                  </a:cubicBezTo>
                  <a:cubicBezTo>
                    <a:pt x="297" y="319"/>
                    <a:pt x="297" y="319"/>
                    <a:pt x="297" y="319"/>
                  </a:cubicBezTo>
                  <a:cubicBezTo>
                    <a:pt x="244" y="350"/>
                    <a:pt x="244" y="350"/>
                    <a:pt x="244" y="350"/>
                  </a:cubicBezTo>
                  <a:cubicBezTo>
                    <a:pt x="231" y="334"/>
                    <a:pt x="231" y="334"/>
                    <a:pt x="231" y="334"/>
                  </a:cubicBezTo>
                  <a:cubicBezTo>
                    <a:pt x="225" y="336"/>
                    <a:pt x="221" y="337"/>
                    <a:pt x="216" y="337"/>
                  </a:cubicBezTo>
                  <a:lnTo>
                    <a:pt x="212" y="360"/>
                  </a:lnTo>
                  <a:close/>
                </a:path>
              </a:pathLst>
            </a:custGeom>
            <a:grpFill/>
            <a:ln>
              <a:noFill/>
            </a:ln>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grpSp>
      <p:grpSp>
        <p:nvGrpSpPr>
          <p:cNvPr id="30" name="Group 29">
            <a:extLst>
              <a:ext uri="{FF2B5EF4-FFF2-40B4-BE49-F238E27FC236}">
                <a16:creationId xmlns:a16="http://schemas.microsoft.com/office/drawing/2014/main" id="{2D3BD1BD-488F-4235-8272-0616AFF7C903}"/>
              </a:ext>
            </a:extLst>
          </p:cNvPr>
          <p:cNvGrpSpPr>
            <a:grpSpLocks noChangeAspect="1"/>
          </p:cNvGrpSpPr>
          <p:nvPr/>
        </p:nvGrpSpPr>
        <p:grpSpPr>
          <a:xfrm>
            <a:off x="3319323" y="3857958"/>
            <a:ext cx="722210" cy="674986"/>
            <a:chOff x="2314575" y="4575176"/>
            <a:chExt cx="995363" cy="930275"/>
          </a:xfrm>
          <a:solidFill>
            <a:schemeClr val="bg1"/>
          </a:solidFill>
        </p:grpSpPr>
        <p:sp>
          <p:nvSpPr>
            <p:cNvPr id="31" name="Freeform 5">
              <a:extLst>
                <a:ext uri="{FF2B5EF4-FFF2-40B4-BE49-F238E27FC236}">
                  <a16:creationId xmlns:a16="http://schemas.microsoft.com/office/drawing/2014/main" id="{B7C0DC51-F54C-4267-9DD6-C223F9F68AD1}"/>
                </a:ext>
              </a:extLst>
            </p:cNvPr>
            <p:cNvSpPr>
              <a:spLocks noEditPoints="1"/>
            </p:cNvSpPr>
            <p:nvPr/>
          </p:nvSpPr>
          <p:spPr bwMode="auto">
            <a:xfrm>
              <a:off x="2319338" y="4579938"/>
              <a:ext cx="984250" cy="919163"/>
            </a:xfrm>
            <a:custGeom>
              <a:avLst/>
              <a:gdLst>
                <a:gd name="T0" fmla="*/ 342 w 366"/>
                <a:gd name="T1" fmla="*/ 259 h 340"/>
                <a:gd name="T2" fmla="*/ 216 w 366"/>
                <a:gd name="T3" fmla="*/ 259 h 340"/>
                <a:gd name="T4" fmla="*/ 151 w 366"/>
                <a:gd name="T5" fmla="*/ 259 h 340"/>
                <a:gd name="T6" fmla="*/ 151 w 366"/>
                <a:gd name="T7" fmla="*/ 259 h 340"/>
                <a:gd name="T8" fmla="*/ 24 w 366"/>
                <a:gd name="T9" fmla="*/ 259 h 340"/>
                <a:gd name="T10" fmla="*/ 7 w 366"/>
                <a:gd name="T11" fmla="*/ 242 h 340"/>
                <a:gd name="T12" fmla="*/ 7 w 366"/>
                <a:gd name="T13" fmla="*/ 216 h 340"/>
                <a:gd name="T14" fmla="*/ 359 w 366"/>
                <a:gd name="T15" fmla="*/ 216 h 340"/>
                <a:gd name="T16" fmla="*/ 359 w 366"/>
                <a:gd name="T17" fmla="*/ 242 h 340"/>
                <a:gd name="T18" fmla="*/ 342 w 366"/>
                <a:gd name="T19" fmla="*/ 259 h 340"/>
                <a:gd name="T20" fmla="*/ 221 w 366"/>
                <a:gd name="T21" fmla="*/ 308 h 340"/>
                <a:gd name="T22" fmla="*/ 184 w 366"/>
                <a:gd name="T23" fmla="*/ 308 h 340"/>
                <a:gd name="T24" fmla="*/ 146 w 366"/>
                <a:gd name="T25" fmla="*/ 308 h 340"/>
                <a:gd name="T26" fmla="*/ 155 w 366"/>
                <a:gd name="T27" fmla="*/ 267 h 340"/>
                <a:gd name="T28" fmla="*/ 213 w 366"/>
                <a:gd name="T29" fmla="*/ 267 h 340"/>
                <a:gd name="T30" fmla="*/ 221 w 366"/>
                <a:gd name="T31" fmla="*/ 308 h 340"/>
                <a:gd name="T32" fmla="*/ 253 w 366"/>
                <a:gd name="T33" fmla="*/ 333 h 340"/>
                <a:gd name="T34" fmla="*/ 113 w 366"/>
                <a:gd name="T35" fmla="*/ 333 h 340"/>
                <a:gd name="T36" fmla="*/ 116 w 366"/>
                <a:gd name="T37" fmla="*/ 326 h 340"/>
                <a:gd name="T38" fmla="*/ 133 w 366"/>
                <a:gd name="T39" fmla="*/ 315 h 340"/>
                <a:gd name="T40" fmla="*/ 233 w 366"/>
                <a:gd name="T41" fmla="*/ 315 h 340"/>
                <a:gd name="T42" fmla="*/ 253 w 366"/>
                <a:gd name="T43" fmla="*/ 333 h 340"/>
                <a:gd name="T44" fmla="*/ 24 w 366"/>
                <a:gd name="T45" fmla="*/ 8 h 340"/>
                <a:gd name="T46" fmla="*/ 342 w 366"/>
                <a:gd name="T47" fmla="*/ 8 h 340"/>
                <a:gd name="T48" fmla="*/ 359 w 366"/>
                <a:gd name="T49" fmla="*/ 24 h 340"/>
                <a:gd name="T50" fmla="*/ 359 w 366"/>
                <a:gd name="T51" fmla="*/ 208 h 340"/>
                <a:gd name="T52" fmla="*/ 7 w 366"/>
                <a:gd name="T53" fmla="*/ 208 h 340"/>
                <a:gd name="T54" fmla="*/ 7 w 366"/>
                <a:gd name="T55" fmla="*/ 24 h 340"/>
                <a:gd name="T56" fmla="*/ 24 w 366"/>
                <a:gd name="T57" fmla="*/ 8 h 340"/>
                <a:gd name="T58" fmla="*/ 342 w 366"/>
                <a:gd name="T59" fmla="*/ 0 h 340"/>
                <a:gd name="T60" fmla="*/ 24 w 366"/>
                <a:gd name="T61" fmla="*/ 0 h 340"/>
                <a:gd name="T62" fmla="*/ 0 w 366"/>
                <a:gd name="T63" fmla="*/ 24 h 340"/>
                <a:gd name="T64" fmla="*/ 0 w 366"/>
                <a:gd name="T65" fmla="*/ 242 h 340"/>
                <a:gd name="T66" fmla="*/ 24 w 366"/>
                <a:gd name="T67" fmla="*/ 267 h 340"/>
                <a:gd name="T68" fmla="*/ 147 w 366"/>
                <a:gd name="T69" fmla="*/ 267 h 340"/>
                <a:gd name="T70" fmla="*/ 138 w 366"/>
                <a:gd name="T71" fmla="*/ 308 h 340"/>
                <a:gd name="T72" fmla="*/ 133 w 366"/>
                <a:gd name="T73" fmla="*/ 308 h 340"/>
                <a:gd name="T74" fmla="*/ 104 w 366"/>
                <a:gd name="T75" fmla="*/ 336 h 340"/>
                <a:gd name="T76" fmla="*/ 105 w 366"/>
                <a:gd name="T77" fmla="*/ 339 h 340"/>
                <a:gd name="T78" fmla="*/ 108 w 366"/>
                <a:gd name="T79" fmla="*/ 340 h 340"/>
                <a:gd name="T80" fmla="*/ 108 w 366"/>
                <a:gd name="T81" fmla="*/ 340 h 340"/>
                <a:gd name="T82" fmla="*/ 258 w 366"/>
                <a:gd name="T83" fmla="*/ 340 h 340"/>
                <a:gd name="T84" fmla="*/ 261 w 366"/>
                <a:gd name="T85" fmla="*/ 339 h 340"/>
                <a:gd name="T86" fmla="*/ 262 w 366"/>
                <a:gd name="T87" fmla="*/ 336 h 340"/>
                <a:gd name="T88" fmla="*/ 233 w 366"/>
                <a:gd name="T89" fmla="*/ 308 h 340"/>
                <a:gd name="T90" fmla="*/ 229 w 366"/>
                <a:gd name="T91" fmla="*/ 308 h 340"/>
                <a:gd name="T92" fmla="*/ 220 w 366"/>
                <a:gd name="T93" fmla="*/ 267 h 340"/>
                <a:gd name="T94" fmla="*/ 342 w 366"/>
                <a:gd name="T95" fmla="*/ 267 h 340"/>
                <a:gd name="T96" fmla="*/ 366 w 366"/>
                <a:gd name="T97" fmla="*/ 242 h 340"/>
                <a:gd name="T98" fmla="*/ 366 w 366"/>
                <a:gd name="T99" fmla="*/ 24 h 340"/>
                <a:gd name="T100" fmla="*/ 342 w 366"/>
                <a:gd name="T101" fmla="*/ 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66" h="340">
                  <a:moveTo>
                    <a:pt x="342" y="259"/>
                  </a:moveTo>
                  <a:cubicBezTo>
                    <a:pt x="216" y="259"/>
                    <a:pt x="216" y="259"/>
                    <a:pt x="216" y="259"/>
                  </a:cubicBezTo>
                  <a:cubicBezTo>
                    <a:pt x="151" y="259"/>
                    <a:pt x="151" y="259"/>
                    <a:pt x="151" y="259"/>
                  </a:cubicBezTo>
                  <a:cubicBezTo>
                    <a:pt x="151" y="259"/>
                    <a:pt x="151" y="259"/>
                    <a:pt x="151" y="259"/>
                  </a:cubicBezTo>
                  <a:cubicBezTo>
                    <a:pt x="24" y="259"/>
                    <a:pt x="24" y="259"/>
                    <a:pt x="24" y="259"/>
                  </a:cubicBezTo>
                  <a:cubicBezTo>
                    <a:pt x="15" y="259"/>
                    <a:pt x="7" y="252"/>
                    <a:pt x="7" y="242"/>
                  </a:cubicBezTo>
                  <a:cubicBezTo>
                    <a:pt x="7" y="216"/>
                    <a:pt x="7" y="216"/>
                    <a:pt x="7" y="216"/>
                  </a:cubicBezTo>
                  <a:cubicBezTo>
                    <a:pt x="359" y="216"/>
                    <a:pt x="359" y="216"/>
                    <a:pt x="359" y="216"/>
                  </a:cubicBezTo>
                  <a:cubicBezTo>
                    <a:pt x="359" y="242"/>
                    <a:pt x="359" y="242"/>
                    <a:pt x="359" y="242"/>
                  </a:cubicBezTo>
                  <a:cubicBezTo>
                    <a:pt x="359" y="252"/>
                    <a:pt x="351" y="259"/>
                    <a:pt x="342" y="259"/>
                  </a:cubicBezTo>
                  <a:moveTo>
                    <a:pt x="221" y="308"/>
                  </a:moveTo>
                  <a:cubicBezTo>
                    <a:pt x="184" y="308"/>
                    <a:pt x="184" y="308"/>
                    <a:pt x="184" y="308"/>
                  </a:cubicBezTo>
                  <a:cubicBezTo>
                    <a:pt x="146" y="308"/>
                    <a:pt x="146" y="308"/>
                    <a:pt x="146" y="308"/>
                  </a:cubicBezTo>
                  <a:cubicBezTo>
                    <a:pt x="155" y="267"/>
                    <a:pt x="155" y="267"/>
                    <a:pt x="155" y="267"/>
                  </a:cubicBezTo>
                  <a:cubicBezTo>
                    <a:pt x="213" y="267"/>
                    <a:pt x="213" y="267"/>
                    <a:pt x="213" y="267"/>
                  </a:cubicBezTo>
                  <a:lnTo>
                    <a:pt x="221" y="308"/>
                  </a:lnTo>
                  <a:close/>
                  <a:moveTo>
                    <a:pt x="253" y="333"/>
                  </a:moveTo>
                  <a:cubicBezTo>
                    <a:pt x="113" y="333"/>
                    <a:pt x="113" y="333"/>
                    <a:pt x="113" y="333"/>
                  </a:cubicBezTo>
                  <a:cubicBezTo>
                    <a:pt x="113" y="331"/>
                    <a:pt x="114" y="328"/>
                    <a:pt x="116" y="326"/>
                  </a:cubicBezTo>
                  <a:cubicBezTo>
                    <a:pt x="120" y="319"/>
                    <a:pt x="126" y="315"/>
                    <a:pt x="133" y="315"/>
                  </a:cubicBezTo>
                  <a:cubicBezTo>
                    <a:pt x="233" y="315"/>
                    <a:pt x="233" y="315"/>
                    <a:pt x="233" y="315"/>
                  </a:cubicBezTo>
                  <a:cubicBezTo>
                    <a:pt x="246" y="315"/>
                    <a:pt x="251" y="326"/>
                    <a:pt x="253" y="333"/>
                  </a:cubicBezTo>
                  <a:moveTo>
                    <a:pt x="24" y="8"/>
                  </a:moveTo>
                  <a:cubicBezTo>
                    <a:pt x="342" y="8"/>
                    <a:pt x="342" y="8"/>
                    <a:pt x="342" y="8"/>
                  </a:cubicBezTo>
                  <a:cubicBezTo>
                    <a:pt x="351" y="8"/>
                    <a:pt x="359" y="15"/>
                    <a:pt x="359" y="24"/>
                  </a:cubicBezTo>
                  <a:cubicBezTo>
                    <a:pt x="359" y="208"/>
                    <a:pt x="359" y="208"/>
                    <a:pt x="359" y="208"/>
                  </a:cubicBezTo>
                  <a:cubicBezTo>
                    <a:pt x="7" y="208"/>
                    <a:pt x="7" y="208"/>
                    <a:pt x="7" y="208"/>
                  </a:cubicBezTo>
                  <a:cubicBezTo>
                    <a:pt x="7" y="24"/>
                    <a:pt x="7" y="24"/>
                    <a:pt x="7" y="24"/>
                  </a:cubicBezTo>
                  <a:cubicBezTo>
                    <a:pt x="7" y="15"/>
                    <a:pt x="15" y="8"/>
                    <a:pt x="24" y="8"/>
                  </a:cubicBezTo>
                  <a:moveTo>
                    <a:pt x="342" y="0"/>
                  </a:moveTo>
                  <a:cubicBezTo>
                    <a:pt x="24" y="0"/>
                    <a:pt x="24" y="0"/>
                    <a:pt x="24" y="0"/>
                  </a:cubicBezTo>
                  <a:cubicBezTo>
                    <a:pt x="11" y="0"/>
                    <a:pt x="0" y="11"/>
                    <a:pt x="0" y="24"/>
                  </a:cubicBezTo>
                  <a:cubicBezTo>
                    <a:pt x="0" y="242"/>
                    <a:pt x="0" y="242"/>
                    <a:pt x="0" y="242"/>
                  </a:cubicBezTo>
                  <a:cubicBezTo>
                    <a:pt x="0" y="256"/>
                    <a:pt x="11" y="267"/>
                    <a:pt x="24" y="267"/>
                  </a:cubicBezTo>
                  <a:cubicBezTo>
                    <a:pt x="147" y="267"/>
                    <a:pt x="147" y="267"/>
                    <a:pt x="147" y="267"/>
                  </a:cubicBezTo>
                  <a:cubicBezTo>
                    <a:pt x="138" y="308"/>
                    <a:pt x="138" y="308"/>
                    <a:pt x="138" y="308"/>
                  </a:cubicBezTo>
                  <a:cubicBezTo>
                    <a:pt x="133" y="308"/>
                    <a:pt x="133" y="308"/>
                    <a:pt x="133" y="308"/>
                  </a:cubicBezTo>
                  <a:cubicBezTo>
                    <a:pt x="114" y="308"/>
                    <a:pt x="106" y="326"/>
                    <a:pt x="104" y="336"/>
                  </a:cubicBezTo>
                  <a:cubicBezTo>
                    <a:pt x="104" y="337"/>
                    <a:pt x="104" y="338"/>
                    <a:pt x="105" y="339"/>
                  </a:cubicBezTo>
                  <a:cubicBezTo>
                    <a:pt x="105" y="340"/>
                    <a:pt x="107" y="340"/>
                    <a:pt x="108" y="340"/>
                  </a:cubicBezTo>
                  <a:cubicBezTo>
                    <a:pt x="108" y="340"/>
                    <a:pt x="108" y="340"/>
                    <a:pt x="108" y="340"/>
                  </a:cubicBezTo>
                  <a:cubicBezTo>
                    <a:pt x="258" y="340"/>
                    <a:pt x="258" y="340"/>
                    <a:pt x="258" y="340"/>
                  </a:cubicBezTo>
                  <a:cubicBezTo>
                    <a:pt x="260" y="340"/>
                    <a:pt x="261" y="340"/>
                    <a:pt x="261" y="339"/>
                  </a:cubicBezTo>
                  <a:cubicBezTo>
                    <a:pt x="262" y="338"/>
                    <a:pt x="262" y="337"/>
                    <a:pt x="262" y="336"/>
                  </a:cubicBezTo>
                  <a:cubicBezTo>
                    <a:pt x="260" y="326"/>
                    <a:pt x="252" y="308"/>
                    <a:pt x="233" y="308"/>
                  </a:cubicBezTo>
                  <a:cubicBezTo>
                    <a:pt x="229" y="308"/>
                    <a:pt x="229" y="308"/>
                    <a:pt x="229" y="308"/>
                  </a:cubicBezTo>
                  <a:cubicBezTo>
                    <a:pt x="220" y="267"/>
                    <a:pt x="220" y="267"/>
                    <a:pt x="220" y="267"/>
                  </a:cubicBezTo>
                  <a:cubicBezTo>
                    <a:pt x="342" y="267"/>
                    <a:pt x="342" y="267"/>
                    <a:pt x="342" y="267"/>
                  </a:cubicBezTo>
                  <a:cubicBezTo>
                    <a:pt x="355" y="267"/>
                    <a:pt x="366" y="256"/>
                    <a:pt x="366" y="242"/>
                  </a:cubicBezTo>
                  <a:cubicBezTo>
                    <a:pt x="366" y="24"/>
                    <a:pt x="366" y="24"/>
                    <a:pt x="366" y="24"/>
                  </a:cubicBezTo>
                  <a:cubicBezTo>
                    <a:pt x="366" y="11"/>
                    <a:pt x="355" y="0"/>
                    <a:pt x="34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32" name="Freeform 6">
              <a:extLst>
                <a:ext uri="{FF2B5EF4-FFF2-40B4-BE49-F238E27FC236}">
                  <a16:creationId xmlns:a16="http://schemas.microsoft.com/office/drawing/2014/main" id="{C8C791F1-A055-46E8-BB53-F7D2D9E6CC59}"/>
                </a:ext>
              </a:extLst>
            </p:cNvPr>
            <p:cNvSpPr>
              <a:spLocks noEditPoints="1"/>
            </p:cNvSpPr>
            <p:nvPr/>
          </p:nvSpPr>
          <p:spPr bwMode="auto">
            <a:xfrm>
              <a:off x="2314575" y="4575176"/>
              <a:ext cx="995363" cy="930275"/>
            </a:xfrm>
            <a:custGeom>
              <a:avLst/>
              <a:gdLst>
                <a:gd name="T0" fmla="*/ 110 w 370"/>
                <a:gd name="T1" fmla="*/ 344 h 344"/>
                <a:gd name="T2" fmla="*/ 104 w 370"/>
                <a:gd name="T3" fmla="*/ 338 h 344"/>
                <a:gd name="T4" fmla="*/ 139 w 370"/>
                <a:gd name="T5" fmla="*/ 308 h 344"/>
                <a:gd name="T6" fmla="*/ 26 w 370"/>
                <a:gd name="T7" fmla="*/ 271 h 344"/>
                <a:gd name="T8" fmla="*/ 0 w 370"/>
                <a:gd name="T9" fmla="*/ 26 h 344"/>
                <a:gd name="T10" fmla="*/ 344 w 370"/>
                <a:gd name="T11" fmla="*/ 0 h 344"/>
                <a:gd name="T12" fmla="*/ 370 w 370"/>
                <a:gd name="T13" fmla="*/ 244 h 344"/>
                <a:gd name="T14" fmla="*/ 225 w 370"/>
                <a:gd name="T15" fmla="*/ 271 h 344"/>
                <a:gd name="T16" fmla="*/ 235 w 370"/>
                <a:gd name="T17" fmla="*/ 308 h 344"/>
                <a:gd name="T18" fmla="*/ 265 w 370"/>
                <a:gd name="T19" fmla="*/ 342 h 344"/>
                <a:gd name="T20" fmla="*/ 135 w 370"/>
                <a:gd name="T21" fmla="*/ 312 h 344"/>
                <a:gd name="T22" fmla="*/ 108 w 370"/>
                <a:gd name="T23" fmla="*/ 340 h 344"/>
                <a:gd name="T24" fmla="*/ 260 w 370"/>
                <a:gd name="T25" fmla="*/ 340 h 344"/>
                <a:gd name="T26" fmla="*/ 262 w 370"/>
                <a:gd name="T27" fmla="*/ 338 h 344"/>
                <a:gd name="T28" fmla="*/ 231 w 370"/>
                <a:gd name="T29" fmla="*/ 312 h 344"/>
                <a:gd name="T30" fmla="*/ 220 w 370"/>
                <a:gd name="T31" fmla="*/ 269 h 344"/>
                <a:gd name="T32" fmla="*/ 222 w 370"/>
                <a:gd name="T33" fmla="*/ 267 h 344"/>
                <a:gd name="T34" fmla="*/ 366 w 370"/>
                <a:gd name="T35" fmla="*/ 244 h 344"/>
                <a:gd name="T36" fmla="*/ 344 w 370"/>
                <a:gd name="T37" fmla="*/ 4 h 344"/>
                <a:gd name="T38" fmla="*/ 4 w 370"/>
                <a:gd name="T39" fmla="*/ 26 h 344"/>
                <a:gd name="T40" fmla="*/ 26 w 370"/>
                <a:gd name="T41" fmla="*/ 267 h 344"/>
                <a:gd name="T42" fmla="*/ 150 w 370"/>
                <a:gd name="T43" fmla="*/ 268 h 344"/>
                <a:gd name="T44" fmla="*/ 142 w 370"/>
                <a:gd name="T45" fmla="*/ 310 h 344"/>
                <a:gd name="T46" fmla="*/ 135 w 370"/>
                <a:gd name="T47" fmla="*/ 312 h 344"/>
                <a:gd name="T48" fmla="*/ 115 w 370"/>
                <a:gd name="T49" fmla="*/ 337 h 344"/>
                <a:gd name="T50" fmla="*/ 113 w 370"/>
                <a:gd name="T51" fmla="*/ 334 h 344"/>
                <a:gd name="T52" fmla="*/ 135 w 370"/>
                <a:gd name="T53" fmla="*/ 315 h 344"/>
                <a:gd name="T54" fmla="*/ 257 w 370"/>
                <a:gd name="T55" fmla="*/ 334 h 344"/>
                <a:gd name="T56" fmla="*/ 255 w 370"/>
                <a:gd name="T57" fmla="*/ 337 h 344"/>
                <a:gd name="T58" fmla="*/ 253 w 370"/>
                <a:gd name="T59" fmla="*/ 333 h 344"/>
                <a:gd name="T60" fmla="*/ 135 w 370"/>
                <a:gd name="T61" fmla="*/ 319 h 344"/>
                <a:gd name="T62" fmla="*/ 117 w 370"/>
                <a:gd name="T63" fmla="*/ 333 h 344"/>
                <a:gd name="T64" fmla="*/ 148 w 370"/>
                <a:gd name="T65" fmla="*/ 312 h 344"/>
                <a:gd name="T66" fmla="*/ 146 w 370"/>
                <a:gd name="T67" fmla="*/ 309 h 344"/>
                <a:gd name="T68" fmla="*/ 157 w 370"/>
                <a:gd name="T69" fmla="*/ 267 h 344"/>
                <a:gd name="T70" fmla="*/ 216 w 370"/>
                <a:gd name="T71" fmla="*/ 268 h 344"/>
                <a:gd name="T72" fmla="*/ 225 w 370"/>
                <a:gd name="T73" fmla="*/ 311 h 344"/>
                <a:gd name="T74" fmla="*/ 151 w 370"/>
                <a:gd name="T75" fmla="*/ 308 h 344"/>
                <a:gd name="T76" fmla="*/ 213 w 370"/>
                <a:gd name="T77" fmla="*/ 271 h 344"/>
                <a:gd name="T78" fmla="*/ 151 w 370"/>
                <a:gd name="T79" fmla="*/ 308 h 344"/>
                <a:gd name="T80" fmla="*/ 26 w 370"/>
                <a:gd name="T81" fmla="*/ 263 h 344"/>
                <a:gd name="T82" fmla="*/ 7 w 370"/>
                <a:gd name="T83" fmla="*/ 218 h 344"/>
                <a:gd name="T84" fmla="*/ 361 w 370"/>
                <a:gd name="T85" fmla="*/ 216 h 344"/>
                <a:gd name="T86" fmla="*/ 363 w 370"/>
                <a:gd name="T87" fmla="*/ 244 h 344"/>
                <a:gd name="T88" fmla="*/ 11 w 370"/>
                <a:gd name="T89" fmla="*/ 220 h 344"/>
                <a:gd name="T90" fmla="*/ 26 w 370"/>
                <a:gd name="T91" fmla="*/ 259 h 344"/>
                <a:gd name="T92" fmla="*/ 359 w 370"/>
                <a:gd name="T93" fmla="*/ 244 h 344"/>
                <a:gd name="T94" fmla="*/ 11 w 370"/>
                <a:gd name="T95" fmla="*/ 220 h 344"/>
                <a:gd name="T96" fmla="*/ 9 w 370"/>
                <a:gd name="T97" fmla="*/ 212 h 344"/>
                <a:gd name="T98" fmla="*/ 7 w 370"/>
                <a:gd name="T99" fmla="*/ 26 h 344"/>
                <a:gd name="T100" fmla="*/ 344 w 370"/>
                <a:gd name="T101" fmla="*/ 8 h 344"/>
                <a:gd name="T102" fmla="*/ 363 w 370"/>
                <a:gd name="T103" fmla="*/ 210 h 344"/>
                <a:gd name="T104" fmla="*/ 11 w 370"/>
                <a:gd name="T105" fmla="*/ 208 h 344"/>
                <a:gd name="T106" fmla="*/ 359 w 370"/>
                <a:gd name="T107" fmla="*/ 26 h 344"/>
                <a:gd name="T108" fmla="*/ 26 w 370"/>
                <a:gd name="T109" fmla="*/ 11 h 344"/>
                <a:gd name="T110" fmla="*/ 11 w 370"/>
                <a:gd name="T111" fmla="*/ 20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70" h="344">
                  <a:moveTo>
                    <a:pt x="260" y="344"/>
                  </a:moveTo>
                  <a:cubicBezTo>
                    <a:pt x="110" y="344"/>
                    <a:pt x="110" y="344"/>
                    <a:pt x="110" y="344"/>
                  </a:cubicBezTo>
                  <a:cubicBezTo>
                    <a:pt x="108" y="344"/>
                    <a:pt x="106" y="344"/>
                    <a:pt x="105" y="342"/>
                  </a:cubicBezTo>
                  <a:cubicBezTo>
                    <a:pt x="104" y="341"/>
                    <a:pt x="104" y="339"/>
                    <a:pt x="104" y="338"/>
                  </a:cubicBezTo>
                  <a:cubicBezTo>
                    <a:pt x="106" y="327"/>
                    <a:pt x="115" y="308"/>
                    <a:pt x="135" y="308"/>
                  </a:cubicBezTo>
                  <a:cubicBezTo>
                    <a:pt x="139" y="308"/>
                    <a:pt x="139" y="308"/>
                    <a:pt x="139" y="308"/>
                  </a:cubicBezTo>
                  <a:cubicBezTo>
                    <a:pt x="146" y="271"/>
                    <a:pt x="146" y="271"/>
                    <a:pt x="146" y="271"/>
                  </a:cubicBezTo>
                  <a:cubicBezTo>
                    <a:pt x="26" y="271"/>
                    <a:pt x="26" y="271"/>
                    <a:pt x="26" y="271"/>
                  </a:cubicBezTo>
                  <a:cubicBezTo>
                    <a:pt x="11" y="271"/>
                    <a:pt x="0" y="259"/>
                    <a:pt x="0" y="244"/>
                  </a:cubicBezTo>
                  <a:cubicBezTo>
                    <a:pt x="0" y="26"/>
                    <a:pt x="0" y="26"/>
                    <a:pt x="0" y="26"/>
                  </a:cubicBezTo>
                  <a:cubicBezTo>
                    <a:pt x="0" y="12"/>
                    <a:pt x="11" y="0"/>
                    <a:pt x="26" y="0"/>
                  </a:cubicBezTo>
                  <a:cubicBezTo>
                    <a:pt x="344" y="0"/>
                    <a:pt x="344" y="0"/>
                    <a:pt x="344" y="0"/>
                  </a:cubicBezTo>
                  <a:cubicBezTo>
                    <a:pt x="358" y="0"/>
                    <a:pt x="370" y="12"/>
                    <a:pt x="370" y="26"/>
                  </a:cubicBezTo>
                  <a:cubicBezTo>
                    <a:pt x="370" y="244"/>
                    <a:pt x="370" y="244"/>
                    <a:pt x="370" y="244"/>
                  </a:cubicBezTo>
                  <a:cubicBezTo>
                    <a:pt x="370" y="259"/>
                    <a:pt x="358" y="271"/>
                    <a:pt x="344" y="271"/>
                  </a:cubicBezTo>
                  <a:cubicBezTo>
                    <a:pt x="225" y="271"/>
                    <a:pt x="225" y="271"/>
                    <a:pt x="225" y="271"/>
                  </a:cubicBezTo>
                  <a:cubicBezTo>
                    <a:pt x="233" y="308"/>
                    <a:pt x="233" y="308"/>
                    <a:pt x="233" y="308"/>
                  </a:cubicBezTo>
                  <a:cubicBezTo>
                    <a:pt x="235" y="308"/>
                    <a:pt x="235" y="308"/>
                    <a:pt x="235" y="308"/>
                  </a:cubicBezTo>
                  <a:cubicBezTo>
                    <a:pt x="255" y="308"/>
                    <a:pt x="264" y="327"/>
                    <a:pt x="266" y="338"/>
                  </a:cubicBezTo>
                  <a:cubicBezTo>
                    <a:pt x="266" y="339"/>
                    <a:pt x="266" y="341"/>
                    <a:pt x="265" y="342"/>
                  </a:cubicBezTo>
                  <a:cubicBezTo>
                    <a:pt x="264" y="344"/>
                    <a:pt x="262" y="344"/>
                    <a:pt x="260" y="344"/>
                  </a:cubicBezTo>
                  <a:close/>
                  <a:moveTo>
                    <a:pt x="135" y="312"/>
                  </a:moveTo>
                  <a:cubicBezTo>
                    <a:pt x="117" y="312"/>
                    <a:pt x="109" y="329"/>
                    <a:pt x="108" y="338"/>
                  </a:cubicBezTo>
                  <a:cubicBezTo>
                    <a:pt x="108" y="339"/>
                    <a:pt x="108" y="339"/>
                    <a:pt x="108" y="340"/>
                  </a:cubicBezTo>
                  <a:cubicBezTo>
                    <a:pt x="109" y="340"/>
                    <a:pt x="109" y="340"/>
                    <a:pt x="110" y="340"/>
                  </a:cubicBezTo>
                  <a:cubicBezTo>
                    <a:pt x="260" y="340"/>
                    <a:pt x="260" y="340"/>
                    <a:pt x="260" y="340"/>
                  </a:cubicBezTo>
                  <a:cubicBezTo>
                    <a:pt x="261" y="340"/>
                    <a:pt x="261" y="340"/>
                    <a:pt x="262" y="340"/>
                  </a:cubicBezTo>
                  <a:cubicBezTo>
                    <a:pt x="262" y="339"/>
                    <a:pt x="262" y="339"/>
                    <a:pt x="262" y="338"/>
                  </a:cubicBezTo>
                  <a:cubicBezTo>
                    <a:pt x="261" y="329"/>
                    <a:pt x="253" y="312"/>
                    <a:pt x="235" y="312"/>
                  </a:cubicBezTo>
                  <a:cubicBezTo>
                    <a:pt x="231" y="312"/>
                    <a:pt x="231" y="312"/>
                    <a:pt x="231" y="312"/>
                  </a:cubicBezTo>
                  <a:cubicBezTo>
                    <a:pt x="230" y="312"/>
                    <a:pt x="230" y="311"/>
                    <a:pt x="229" y="310"/>
                  </a:cubicBezTo>
                  <a:cubicBezTo>
                    <a:pt x="220" y="269"/>
                    <a:pt x="220" y="269"/>
                    <a:pt x="220" y="269"/>
                  </a:cubicBezTo>
                  <a:cubicBezTo>
                    <a:pt x="220" y="269"/>
                    <a:pt x="220" y="268"/>
                    <a:pt x="221" y="268"/>
                  </a:cubicBezTo>
                  <a:cubicBezTo>
                    <a:pt x="221" y="267"/>
                    <a:pt x="222" y="267"/>
                    <a:pt x="222" y="267"/>
                  </a:cubicBezTo>
                  <a:cubicBezTo>
                    <a:pt x="344" y="267"/>
                    <a:pt x="344" y="267"/>
                    <a:pt x="344" y="267"/>
                  </a:cubicBezTo>
                  <a:cubicBezTo>
                    <a:pt x="356" y="267"/>
                    <a:pt x="366" y="257"/>
                    <a:pt x="366" y="244"/>
                  </a:cubicBezTo>
                  <a:cubicBezTo>
                    <a:pt x="366" y="26"/>
                    <a:pt x="366" y="26"/>
                    <a:pt x="366" y="26"/>
                  </a:cubicBezTo>
                  <a:cubicBezTo>
                    <a:pt x="366" y="14"/>
                    <a:pt x="356" y="4"/>
                    <a:pt x="344" y="4"/>
                  </a:cubicBezTo>
                  <a:cubicBezTo>
                    <a:pt x="26" y="4"/>
                    <a:pt x="26" y="4"/>
                    <a:pt x="26" y="4"/>
                  </a:cubicBezTo>
                  <a:cubicBezTo>
                    <a:pt x="14" y="4"/>
                    <a:pt x="4" y="14"/>
                    <a:pt x="4" y="26"/>
                  </a:cubicBezTo>
                  <a:cubicBezTo>
                    <a:pt x="4" y="244"/>
                    <a:pt x="4" y="244"/>
                    <a:pt x="4" y="244"/>
                  </a:cubicBezTo>
                  <a:cubicBezTo>
                    <a:pt x="4" y="257"/>
                    <a:pt x="14" y="267"/>
                    <a:pt x="26" y="267"/>
                  </a:cubicBezTo>
                  <a:cubicBezTo>
                    <a:pt x="149" y="267"/>
                    <a:pt x="149" y="267"/>
                    <a:pt x="149" y="267"/>
                  </a:cubicBezTo>
                  <a:cubicBezTo>
                    <a:pt x="149" y="267"/>
                    <a:pt x="150" y="267"/>
                    <a:pt x="150" y="268"/>
                  </a:cubicBezTo>
                  <a:cubicBezTo>
                    <a:pt x="151" y="268"/>
                    <a:pt x="151" y="269"/>
                    <a:pt x="151" y="269"/>
                  </a:cubicBezTo>
                  <a:cubicBezTo>
                    <a:pt x="142" y="310"/>
                    <a:pt x="142" y="310"/>
                    <a:pt x="142" y="310"/>
                  </a:cubicBezTo>
                  <a:cubicBezTo>
                    <a:pt x="142" y="311"/>
                    <a:pt x="141" y="312"/>
                    <a:pt x="140" y="312"/>
                  </a:cubicBezTo>
                  <a:lnTo>
                    <a:pt x="135" y="312"/>
                  </a:lnTo>
                  <a:close/>
                  <a:moveTo>
                    <a:pt x="255" y="337"/>
                  </a:moveTo>
                  <a:cubicBezTo>
                    <a:pt x="115" y="337"/>
                    <a:pt x="115" y="337"/>
                    <a:pt x="115" y="337"/>
                  </a:cubicBezTo>
                  <a:cubicBezTo>
                    <a:pt x="114" y="337"/>
                    <a:pt x="113" y="336"/>
                    <a:pt x="113" y="336"/>
                  </a:cubicBezTo>
                  <a:cubicBezTo>
                    <a:pt x="113" y="335"/>
                    <a:pt x="113" y="335"/>
                    <a:pt x="113" y="334"/>
                  </a:cubicBezTo>
                  <a:cubicBezTo>
                    <a:pt x="113" y="332"/>
                    <a:pt x="114" y="330"/>
                    <a:pt x="116" y="327"/>
                  </a:cubicBezTo>
                  <a:cubicBezTo>
                    <a:pt x="121" y="319"/>
                    <a:pt x="127" y="315"/>
                    <a:pt x="135" y="315"/>
                  </a:cubicBezTo>
                  <a:cubicBezTo>
                    <a:pt x="235" y="315"/>
                    <a:pt x="235" y="315"/>
                    <a:pt x="235" y="315"/>
                  </a:cubicBezTo>
                  <a:cubicBezTo>
                    <a:pt x="249" y="315"/>
                    <a:pt x="255" y="327"/>
                    <a:pt x="257" y="334"/>
                  </a:cubicBezTo>
                  <a:cubicBezTo>
                    <a:pt x="257" y="335"/>
                    <a:pt x="257" y="335"/>
                    <a:pt x="257" y="336"/>
                  </a:cubicBezTo>
                  <a:cubicBezTo>
                    <a:pt x="257" y="336"/>
                    <a:pt x="256" y="337"/>
                    <a:pt x="255" y="337"/>
                  </a:cubicBezTo>
                  <a:close/>
                  <a:moveTo>
                    <a:pt x="117" y="333"/>
                  </a:moveTo>
                  <a:cubicBezTo>
                    <a:pt x="253" y="333"/>
                    <a:pt x="253" y="333"/>
                    <a:pt x="253" y="333"/>
                  </a:cubicBezTo>
                  <a:cubicBezTo>
                    <a:pt x="250" y="327"/>
                    <a:pt x="245" y="319"/>
                    <a:pt x="235" y="319"/>
                  </a:cubicBezTo>
                  <a:cubicBezTo>
                    <a:pt x="135" y="319"/>
                    <a:pt x="135" y="319"/>
                    <a:pt x="135" y="319"/>
                  </a:cubicBezTo>
                  <a:cubicBezTo>
                    <a:pt x="129" y="319"/>
                    <a:pt x="123" y="322"/>
                    <a:pt x="119" y="329"/>
                  </a:cubicBezTo>
                  <a:cubicBezTo>
                    <a:pt x="119" y="330"/>
                    <a:pt x="118" y="332"/>
                    <a:pt x="117" y="333"/>
                  </a:cubicBezTo>
                  <a:close/>
                  <a:moveTo>
                    <a:pt x="223" y="312"/>
                  </a:moveTo>
                  <a:cubicBezTo>
                    <a:pt x="148" y="312"/>
                    <a:pt x="148" y="312"/>
                    <a:pt x="148" y="312"/>
                  </a:cubicBezTo>
                  <a:cubicBezTo>
                    <a:pt x="148" y="312"/>
                    <a:pt x="147" y="311"/>
                    <a:pt x="147" y="311"/>
                  </a:cubicBezTo>
                  <a:cubicBezTo>
                    <a:pt x="146" y="310"/>
                    <a:pt x="146" y="310"/>
                    <a:pt x="146" y="309"/>
                  </a:cubicBezTo>
                  <a:cubicBezTo>
                    <a:pt x="155" y="268"/>
                    <a:pt x="155" y="268"/>
                    <a:pt x="155" y="268"/>
                  </a:cubicBezTo>
                  <a:cubicBezTo>
                    <a:pt x="155" y="268"/>
                    <a:pt x="156" y="267"/>
                    <a:pt x="157" y="267"/>
                  </a:cubicBezTo>
                  <a:cubicBezTo>
                    <a:pt x="215" y="267"/>
                    <a:pt x="215" y="267"/>
                    <a:pt x="215" y="267"/>
                  </a:cubicBezTo>
                  <a:cubicBezTo>
                    <a:pt x="216" y="267"/>
                    <a:pt x="216" y="268"/>
                    <a:pt x="216" y="268"/>
                  </a:cubicBezTo>
                  <a:cubicBezTo>
                    <a:pt x="225" y="309"/>
                    <a:pt x="225" y="309"/>
                    <a:pt x="225" y="309"/>
                  </a:cubicBezTo>
                  <a:cubicBezTo>
                    <a:pt x="225" y="310"/>
                    <a:pt x="225" y="310"/>
                    <a:pt x="225" y="311"/>
                  </a:cubicBezTo>
                  <a:cubicBezTo>
                    <a:pt x="225" y="311"/>
                    <a:pt x="224" y="312"/>
                    <a:pt x="223" y="312"/>
                  </a:cubicBezTo>
                  <a:close/>
                  <a:moveTo>
                    <a:pt x="151" y="308"/>
                  </a:moveTo>
                  <a:cubicBezTo>
                    <a:pt x="221" y="308"/>
                    <a:pt x="221" y="308"/>
                    <a:pt x="221" y="308"/>
                  </a:cubicBezTo>
                  <a:cubicBezTo>
                    <a:pt x="213" y="271"/>
                    <a:pt x="213" y="271"/>
                    <a:pt x="213" y="271"/>
                  </a:cubicBezTo>
                  <a:cubicBezTo>
                    <a:pt x="158" y="271"/>
                    <a:pt x="158" y="271"/>
                    <a:pt x="158" y="271"/>
                  </a:cubicBezTo>
                  <a:lnTo>
                    <a:pt x="151" y="308"/>
                  </a:lnTo>
                  <a:close/>
                  <a:moveTo>
                    <a:pt x="344" y="263"/>
                  </a:moveTo>
                  <a:cubicBezTo>
                    <a:pt x="26" y="263"/>
                    <a:pt x="26" y="263"/>
                    <a:pt x="26" y="263"/>
                  </a:cubicBezTo>
                  <a:cubicBezTo>
                    <a:pt x="16" y="263"/>
                    <a:pt x="7" y="255"/>
                    <a:pt x="7" y="244"/>
                  </a:cubicBezTo>
                  <a:cubicBezTo>
                    <a:pt x="7" y="218"/>
                    <a:pt x="7" y="218"/>
                    <a:pt x="7" y="218"/>
                  </a:cubicBezTo>
                  <a:cubicBezTo>
                    <a:pt x="7" y="217"/>
                    <a:pt x="8" y="216"/>
                    <a:pt x="9" y="216"/>
                  </a:cubicBezTo>
                  <a:cubicBezTo>
                    <a:pt x="361" y="216"/>
                    <a:pt x="361" y="216"/>
                    <a:pt x="361" y="216"/>
                  </a:cubicBezTo>
                  <a:cubicBezTo>
                    <a:pt x="362" y="216"/>
                    <a:pt x="363" y="217"/>
                    <a:pt x="363" y="218"/>
                  </a:cubicBezTo>
                  <a:cubicBezTo>
                    <a:pt x="363" y="244"/>
                    <a:pt x="363" y="244"/>
                    <a:pt x="363" y="244"/>
                  </a:cubicBezTo>
                  <a:cubicBezTo>
                    <a:pt x="363" y="255"/>
                    <a:pt x="354" y="263"/>
                    <a:pt x="344" y="263"/>
                  </a:cubicBezTo>
                  <a:close/>
                  <a:moveTo>
                    <a:pt x="11" y="220"/>
                  </a:moveTo>
                  <a:cubicBezTo>
                    <a:pt x="11" y="244"/>
                    <a:pt x="11" y="244"/>
                    <a:pt x="11" y="244"/>
                  </a:cubicBezTo>
                  <a:cubicBezTo>
                    <a:pt x="11" y="253"/>
                    <a:pt x="18" y="259"/>
                    <a:pt x="26" y="259"/>
                  </a:cubicBezTo>
                  <a:cubicBezTo>
                    <a:pt x="344" y="259"/>
                    <a:pt x="344" y="259"/>
                    <a:pt x="344" y="259"/>
                  </a:cubicBezTo>
                  <a:cubicBezTo>
                    <a:pt x="352" y="259"/>
                    <a:pt x="359" y="253"/>
                    <a:pt x="359" y="244"/>
                  </a:cubicBezTo>
                  <a:cubicBezTo>
                    <a:pt x="359" y="220"/>
                    <a:pt x="359" y="220"/>
                    <a:pt x="359" y="220"/>
                  </a:cubicBezTo>
                  <a:lnTo>
                    <a:pt x="11" y="220"/>
                  </a:lnTo>
                  <a:close/>
                  <a:moveTo>
                    <a:pt x="361" y="212"/>
                  </a:moveTo>
                  <a:cubicBezTo>
                    <a:pt x="9" y="212"/>
                    <a:pt x="9" y="212"/>
                    <a:pt x="9" y="212"/>
                  </a:cubicBezTo>
                  <a:cubicBezTo>
                    <a:pt x="8" y="212"/>
                    <a:pt x="7" y="211"/>
                    <a:pt x="7" y="210"/>
                  </a:cubicBezTo>
                  <a:cubicBezTo>
                    <a:pt x="7" y="26"/>
                    <a:pt x="7" y="26"/>
                    <a:pt x="7" y="26"/>
                  </a:cubicBezTo>
                  <a:cubicBezTo>
                    <a:pt x="7" y="16"/>
                    <a:pt x="16" y="8"/>
                    <a:pt x="26" y="8"/>
                  </a:cubicBezTo>
                  <a:cubicBezTo>
                    <a:pt x="344" y="8"/>
                    <a:pt x="344" y="8"/>
                    <a:pt x="344" y="8"/>
                  </a:cubicBezTo>
                  <a:cubicBezTo>
                    <a:pt x="354" y="8"/>
                    <a:pt x="363" y="16"/>
                    <a:pt x="363" y="26"/>
                  </a:cubicBezTo>
                  <a:cubicBezTo>
                    <a:pt x="363" y="210"/>
                    <a:pt x="363" y="210"/>
                    <a:pt x="363" y="210"/>
                  </a:cubicBezTo>
                  <a:cubicBezTo>
                    <a:pt x="363" y="211"/>
                    <a:pt x="362" y="212"/>
                    <a:pt x="361" y="212"/>
                  </a:cubicBezTo>
                  <a:close/>
                  <a:moveTo>
                    <a:pt x="11" y="208"/>
                  </a:moveTo>
                  <a:cubicBezTo>
                    <a:pt x="359" y="208"/>
                    <a:pt x="359" y="208"/>
                    <a:pt x="359" y="208"/>
                  </a:cubicBezTo>
                  <a:cubicBezTo>
                    <a:pt x="359" y="26"/>
                    <a:pt x="359" y="26"/>
                    <a:pt x="359" y="26"/>
                  </a:cubicBezTo>
                  <a:cubicBezTo>
                    <a:pt x="359" y="18"/>
                    <a:pt x="352" y="11"/>
                    <a:pt x="344" y="11"/>
                  </a:cubicBezTo>
                  <a:cubicBezTo>
                    <a:pt x="26" y="11"/>
                    <a:pt x="26" y="11"/>
                    <a:pt x="26" y="11"/>
                  </a:cubicBezTo>
                  <a:cubicBezTo>
                    <a:pt x="18" y="11"/>
                    <a:pt x="11" y="18"/>
                    <a:pt x="11" y="26"/>
                  </a:cubicBezTo>
                  <a:lnTo>
                    <a:pt x="11" y="2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33" name="Freeform 7">
              <a:extLst>
                <a:ext uri="{FF2B5EF4-FFF2-40B4-BE49-F238E27FC236}">
                  <a16:creationId xmlns:a16="http://schemas.microsoft.com/office/drawing/2014/main" id="{39651ECE-C420-4770-8049-8B4A214D11D2}"/>
                </a:ext>
              </a:extLst>
            </p:cNvPr>
            <p:cNvSpPr>
              <a:spLocks noEditPoints="1"/>
            </p:cNvSpPr>
            <p:nvPr/>
          </p:nvSpPr>
          <p:spPr bwMode="auto">
            <a:xfrm>
              <a:off x="2860675" y="4989513"/>
              <a:ext cx="55563" cy="109538"/>
            </a:xfrm>
            <a:custGeom>
              <a:avLst/>
              <a:gdLst>
                <a:gd name="T0" fmla="*/ 7 w 21"/>
                <a:gd name="T1" fmla="*/ 10 h 41"/>
                <a:gd name="T2" fmla="*/ 10 w 21"/>
                <a:gd name="T3" fmla="*/ 7 h 41"/>
                <a:gd name="T4" fmla="*/ 13 w 21"/>
                <a:gd name="T5" fmla="*/ 10 h 41"/>
                <a:gd name="T6" fmla="*/ 13 w 21"/>
                <a:gd name="T7" fmla="*/ 31 h 41"/>
                <a:gd name="T8" fmla="*/ 10 w 21"/>
                <a:gd name="T9" fmla="*/ 34 h 41"/>
                <a:gd name="T10" fmla="*/ 7 w 21"/>
                <a:gd name="T11" fmla="*/ 31 h 41"/>
                <a:gd name="T12" fmla="*/ 7 w 21"/>
                <a:gd name="T13" fmla="*/ 10 h 41"/>
                <a:gd name="T14" fmla="*/ 10 w 21"/>
                <a:gd name="T15" fmla="*/ 41 h 41"/>
                <a:gd name="T16" fmla="*/ 21 w 21"/>
                <a:gd name="T17" fmla="*/ 31 h 41"/>
                <a:gd name="T18" fmla="*/ 21 w 21"/>
                <a:gd name="T19" fmla="*/ 10 h 41"/>
                <a:gd name="T20" fmla="*/ 10 w 21"/>
                <a:gd name="T21" fmla="*/ 0 h 41"/>
                <a:gd name="T22" fmla="*/ 0 w 21"/>
                <a:gd name="T23" fmla="*/ 10 h 41"/>
                <a:gd name="T24" fmla="*/ 0 w 21"/>
                <a:gd name="T25" fmla="*/ 31 h 41"/>
                <a:gd name="T26" fmla="*/ 10 w 21"/>
                <a:gd name="T2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 h="41">
                  <a:moveTo>
                    <a:pt x="7" y="10"/>
                  </a:moveTo>
                  <a:cubicBezTo>
                    <a:pt x="7" y="9"/>
                    <a:pt x="9" y="7"/>
                    <a:pt x="10" y="7"/>
                  </a:cubicBezTo>
                  <a:cubicBezTo>
                    <a:pt x="12" y="7"/>
                    <a:pt x="13" y="9"/>
                    <a:pt x="13" y="10"/>
                  </a:cubicBezTo>
                  <a:cubicBezTo>
                    <a:pt x="13" y="31"/>
                    <a:pt x="13" y="31"/>
                    <a:pt x="13" y="31"/>
                  </a:cubicBezTo>
                  <a:cubicBezTo>
                    <a:pt x="13" y="32"/>
                    <a:pt x="12" y="34"/>
                    <a:pt x="10" y="34"/>
                  </a:cubicBezTo>
                  <a:cubicBezTo>
                    <a:pt x="9" y="34"/>
                    <a:pt x="7" y="32"/>
                    <a:pt x="7" y="31"/>
                  </a:cubicBezTo>
                  <a:lnTo>
                    <a:pt x="7" y="10"/>
                  </a:lnTo>
                  <a:close/>
                  <a:moveTo>
                    <a:pt x="10" y="41"/>
                  </a:moveTo>
                  <a:cubicBezTo>
                    <a:pt x="16" y="41"/>
                    <a:pt x="21" y="37"/>
                    <a:pt x="21" y="31"/>
                  </a:cubicBezTo>
                  <a:cubicBezTo>
                    <a:pt x="21" y="10"/>
                    <a:pt x="21" y="10"/>
                    <a:pt x="21" y="10"/>
                  </a:cubicBezTo>
                  <a:cubicBezTo>
                    <a:pt x="21" y="4"/>
                    <a:pt x="16" y="0"/>
                    <a:pt x="10" y="0"/>
                  </a:cubicBezTo>
                  <a:cubicBezTo>
                    <a:pt x="5" y="0"/>
                    <a:pt x="0" y="4"/>
                    <a:pt x="0" y="10"/>
                  </a:cubicBezTo>
                  <a:cubicBezTo>
                    <a:pt x="0" y="31"/>
                    <a:pt x="0" y="31"/>
                    <a:pt x="0" y="31"/>
                  </a:cubicBezTo>
                  <a:cubicBezTo>
                    <a:pt x="0" y="37"/>
                    <a:pt x="5" y="41"/>
                    <a:pt x="10" y="4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34" name="Freeform 8">
              <a:extLst>
                <a:ext uri="{FF2B5EF4-FFF2-40B4-BE49-F238E27FC236}">
                  <a16:creationId xmlns:a16="http://schemas.microsoft.com/office/drawing/2014/main" id="{C09BB715-E59E-4CB3-BF81-CD04E689C511}"/>
                </a:ext>
              </a:extLst>
            </p:cNvPr>
            <p:cNvSpPr>
              <a:spLocks noEditPoints="1"/>
            </p:cNvSpPr>
            <p:nvPr/>
          </p:nvSpPr>
          <p:spPr bwMode="auto">
            <a:xfrm>
              <a:off x="2860675" y="4986338"/>
              <a:ext cx="55563" cy="115888"/>
            </a:xfrm>
            <a:custGeom>
              <a:avLst/>
              <a:gdLst>
                <a:gd name="T0" fmla="*/ 10 w 21"/>
                <a:gd name="T1" fmla="*/ 43 h 43"/>
                <a:gd name="T2" fmla="*/ 0 w 21"/>
                <a:gd name="T3" fmla="*/ 32 h 43"/>
                <a:gd name="T4" fmla="*/ 0 w 21"/>
                <a:gd name="T5" fmla="*/ 11 h 43"/>
                <a:gd name="T6" fmla="*/ 10 w 21"/>
                <a:gd name="T7" fmla="*/ 0 h 43"/>
                <a:gd name="T8" fmla="*/ 21 w 21"/>
                <a:gd name="T9" fmla="*/ 11 h 43"/>
                <a:gd name="T10" fmla="*/ 21 w 21"/>
                <a:gd name="T11" fmla="*/ 32 h 43"/>
                <a:gd name="T12" fmla="*/ 10 w 21"/>
                <a:gd name="T13" fmla="*/ 43 h 43"/>
                <a:gd name="T14" fmla="*/ 10 w 21"/>
                <a:gd name="T15" fmla="*/ 1 h 43"/>
                <a:gd name="T16" fmla="*/ 0 w 21"/>
                <a:gd name="T17" fmla="*/ 11 h 43"/>
                <a:gd name="T18" fmla="*/ 0 w 21"/>
                <a:gd name="T19" fmla="*/ 32 h 43"/>
                <a:gd name="T20" fmla="*/ 10 w 21"/>
                <a:gd name="T21" fmla="*/ 42 h 43"/>
                <a:gd name="T22" fmla="*/ 21 w 21"/>
                <a:gd name="T23" fmla="*/ 32 h 43"/>
                <a:gd name="T24" fmla="*/ 21 w 21"/>
                <a:gd name="T25" fmla="*/ 11 h 43"/>
                <a:gd name="T26" fmla="*/ 10 w 21"/>
                <a:gd name="T27" fmla="*/ 1 h 43"/>
                <a:gd name="T28" fmla="*/ 10 w 21"/>
                <a:gd name="T29" fmla="*/ 35 h 43"/>
                <a:gd name="T30" fmla="*/ 7 w 21"/>
                <a:gd name="T31" fmla="*/ 32 h 43"/>
                <a:gd name="T32" fmla="*/ 7 w 21"/>
                <a:gd name="T33" fmla="*/ 11 h 43"/>
                <a:gd name="T34" fmla="*/ 10 w 21"/>
                <a:gd name="T35" fmla="*/ 8 h 43"/>
                <a:gd name="T36" fmla="*/ 14 w 21"/>
                <a:gd name="T37" fmla="*/ 11 h 43"/>
                <a:gd name="T38" fmla="*/ 14 w 21"/>
                <a:gd name="T39" fmla="*/ 32 h 43"/>
                <a:gd name="T40" fmla="*/ 10 w 21"/>
                <a:gd name="T41" fmla="*/ 35 h 43"/>
                <a:gd name="T42" fmla="*/ 10 w 21"/>
                <a:gd name="T43" fmla="*/ 8 h 43"/>
                <a:gd name="T44" fmla="*/ 7 w 21"/>
                <a:gd name="T45" fmla="*/ 11 h 43"/>
                <a:gd name="T46" fmla="*/ 7 w 21"/>
                <a:gd name="T47" fmla="*/ 32 h 43"/>
                <a:gd name="T48" fmla="*/ 10 w 21"/>
                <a:gd name="T49" fmla="*/ 35 h 43"/>
                <a:gd name="T50" fmla="*/ 13 w 21"/>
                <a:gd name="T51" fmla="*/ 32 h 43"/>
                <a:gd name="T52" fmla="*/ 13 w 21"/>
                <a:gd name="T53" fmla="*/ 11 h 43"/>
                <a:gd name="T54" fmla="*/ 10 w 21"/>
                <a:gd name="T55" fmla="*/ 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 h="43">
                  <a:moveTo>
                    <a:pt x="10" y="43"/>
                  </a:moveTo>
                  <a:cubicBezTo>
                    <a:pt x="4" y="43"/>
                    <a:pt x="0" y="38"/>
                    <a:pt x="0" y="32"/>
                  </a:cubicBezTo>
                  <a:cubicBezTo>
                    <a:pt x="0" y="11"/>
                    <a:pt x="0" y="11"/>
                    <a:pt x="0" y="11"/>
                  </a:cubicBezTo>
                  <a:cubicBezTo>
                    <a:pt x="0" y="5"/>
                    <a:pt x="4" y="0"/>
                    <a:pt x="10" y="0"/>
                  </a:cubicBezTo>
                  <a:cubicBezTo>
                    <a:pt x="16" y="0"/>
                    <a:pt x="21" y="5"/>
                    <a:pt x="21" y="11"/>
                  </a:cubicBezTo>
                  <a:cubicBezTo>
                    <a:pt x="21" y="32"/>
                    <a:pt x="21" y="32"/>
                    <a:pt x="21" y="32"/>
                  </a:cubicBezTo>
                  <a:cubicBezTo>
                    <a:pt x="21" y="38"/>
                    <a:pt x="16" y="43"/>
                    <a:pt x="10" y="43"/>
                  </a:cubicBezTo>
                  <a:close/>
                  <a:moveTo>
                    <a:pt x="10" y="1"/>
                  </a:moveTo>
                  <a:cubicBezTo>
                    <a:pt x="5" y="1"/>
                    <a:pt x="0" y="6"/>
                    <a:pt x="0" y="11"/>
                  </a:cubicBezTo>
                  <a:cubicBezTo>
                    <a:pt x="0" y="32"/>
                    <a:pt x="0" y="32"/>
                    <a:pt x="0" y="32"/>
                  </a:cubicBezTo>
                  <a:cubicBezTo>
                    <a:pt x="0" y="38"/>
                    <a:pt x="5" y="42"/>
                    <a:pt x="10" y="42"/>
                  </a:cubicBezTo>
                  <a:cubicBezTo>
                    <a:pt x="16" y="42"/>
                    <a:pt x="21" y="38"/>
                    <a:pt x="21" y="32"/>
                  </a:cubicBezTo>
                  <a:cubicBezTo>
                    <a:pt x="21" y="11"/>
                    <a:pt x="21" y="11"/>
                    <a:pt x="21" y="11"/>
                  </a:cubicBezTo>
                  <a:cubicBezTo>
                    <a:pt x="21" y="6"/>
                    <a:pt x="16" y="1"/>
                    <a:pt x="10" y="1"/>
                  </a:cubicBezTo>
                  <a:close/>
                  <a:moveTo>
                    <a:pt x="10" y="35"/>
                  </a:moveTo>
                  <a:cubicBezTo>
                    <a:pt x="9" y="35"/>
                    <a:pt x="7" y="34"/>
                    <a:pt x="7" y="32"/>
                  </a:cubicBezTo>
                  <a:cubicBezTo>
                    <a:pt x="7" y="11"/>
                    <a:pt x="7" y="11"/>
                    <a:pt x="7" y="11"/>
                  </a:cubicBezTo>
                  <a:cubicBezTo>
                    <a:pt x="7" y="10"/>
                    <a:pt x="9" y="8"/>
                    <a:pt x="10" y="8"/>
                  </a:cubicBezTo>
                  <a:cubicBezTo>
                    <a:pt x="12" y="8"/>
                    <a:pt x="14" y="10"/>
                    <a:pt x="14" y="11"/>
                  </a:cubicBezTo>
                  <a:cubicBezTo>
                    <a:pt x="14" y="32"/>
                    <a:pt x="14" y="32"/>
                    <a:pt x="14" y="32"/>
                  </a:cubicBezTo>
                  <a:cubicBezTo>
                    <a:pt x="14" y="34"/>
                    <a:pt x="12" y="35"/>
                    <a:pt x="10" y="35"/>
                  </a:cubicBezTo>
                  <a:close/>
                  <a:moveTo>
                    <a:pt x="10" y="8"/>
                  </a:moveTo>
                  <a:cubicBezTo>
                    <a:pt x="9" y="8"/>
                    <a:pt x="7" y="10"/>
                    <a:pt x="7" y="11"/>
                  </a:cubicBezTo>
                  <a:cubicBezTo>
                    <a:pt x="7" y="32"/>
                    <a:pt x="7" y="32"/>
                    <a:pt x="7" y="32"/>
                  </a:cubicBezTo>
                  <a:cubicBezTo>
                    <a:pt x="7" y="33"/>
                    <a:pt x="9" y="35"/>
                    <a:pt x="10" y="35"/>
                  </a:cubicBezTo>
                  <a:cubicBezTo>
                    <a:pt x="12" y="35"/>
                    <a:pt x="13" y="33"/>
                    <a:pt x="13" y="32"/>
                  </a:cubicBezTo>
                  <a:cubicBezTo>
                    <a:pt x="13" y="11"/>
                    <a:pt x="13" y="11"/>
                    <a:pt x="13" y="11"/>
                  </a:cubicBezTo>
                  <a:cubicBezTo>
                    <a:pt x="13" y="10"/>
                    <a:pt x="12" y="8"/>
                    <a:pt x="1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35" name="Freeform 9">
              <a:extLst>
                <a:ext uri="{FF2B5EF4-FFF2-40B4-BE49-F238E27FC236}">
                  <a16:creationId xmlns:a16="http://schemas.microsoft.com/office/drawing/2014/main" id="{71A3E880-B219-48CA-929A-76CB4443EC86}"/>
                </a:ext>
              </a:extLst>
            </p:cNvPr>
            <p:cNvSpPr>
              <a:spLocks noEditPoints="1"/>
            </p:cNvSpPr>
            <p:nvPr/>
          </p:nvSpPr>
          <p:spPr bwMode="auto">
            <a:xfrm>
              <a:off x="2922588" y="4924426"/>
              <a:ext cx="55563" cy="174625"/>
            </a:xfrm>
            <a:custGeom>
              <a:avLst/>
              <a:gdLst>
                <a:gd name="T0" fmla="*/ 13 w 21"/>
                <a:gd name="T1" fmla="*/ 55 h 65"/>
                <a:gd name="T2" fmla="*/ 10 w 21"/>
                <a:gd name="T3" fmla="*/ 58 h 65"/>
                <a:gd name="T4" fmla="*/ 7 w 21"/>
                <a:gd name="T5" fmla="*/ 55 h 65"/>
                <a:gd name="T6" fmla="*/ 7 w 21"/>
                <a:gd name="T7" fmla="*/ 11 h 65"/>
                <a:gd name="T8" fmla="*/ 10 w 21"/>
                <a:gd name="T9" fmla="*/ 8 h 65"/>
                <a:gd name="T10" fmla="*/ 13 w 21"/>
                <a:gd name="T11" fmla="*/ 11 h 65"/>
                <a:gd name="T12" fmla="*/ 13 w 21"/>
                <a:gd name="T13" fmla="*/ 55 h 65"/>
                <a:gd name="T14" fmla="*/ 10 w 21"/>
                <a:gd name="T15" fmla="*/ 0 h 65"/>
                <a:gd name="T16" fmla="*/ 0 w 21"/>
                <a:gd name="T17" fmla="*/ 11 h 65"/>
                <a:gd name="T18" fmla="*/ 0 w 21"/>
                <a:gd name="T19" fmla="*/ 55 h 65"/>
                <a:gd name="T20" fmla="*/ 10 w 21"/>
                <a:gd name="T21" fmla="*/ 65 h 65"/>
                <a:gd name="T22" fmla="*/ 21 w 21"/>
                <a:gd name="T23" fmla="*/ 55 h 65"/>
                <a:gd name="T24" fmla="*/ 21 w 21"/>
                <a:gd name="T25" fmla="*/ 11 h 65"/>
                <a:gd name="T26" fmla="*/ 10 w 21"/>
                <a:gd name="T27"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 h="65">
                  <a:moveTo>
                    <a:pt x="13" y="55"/>
                  </a:moveTo>
                  <a:cubicBezTo>
                    <a:pt x="13" y="56"/>
                    <a:pt x="12" y="58"/>
                    <a:pt x="10" y="58"/>
                  </a:cubicBezTo>
                  <a:cubicBezTo>
                    <a:pt x="8" y="58"/>
                    <a:pt x="7" y="56"/>
                    <a:pt x="7" y="55"/>
                  </a:cubicBezTo>
                  <a:cubicBezTo>
                    <a:pt x="7" y="11"/>
                    <a:pt x="7" y="11"/>
                    <a:pt x="7" y="11"/>
                  </a:cubicBezTo>
                  <a:cubicBezTo>
                    <a:pt x="7" y="9"/>
                    <a:pt x="8" y="8"/>
                    <a:pt x="10" y="8"/>
                  </a:cubicBezTo>
                  <a:cubicBezTo>
                    <a:pt x="12" y="8"/>
                    <a:pt x="13" y="9"/>
                    <a:pt x="13" y="11"/>
                  </a:cubicBezTo>
                  <a:lnTo>
                    <a:pt x="13" y="55"/>
                  </a:lnTo>
                  <a:close/>
                  <a:moveTo>
                    <a:pt x="10" y="0"/>
                  </a:moveTo>
                  <a:cubicBezTo>
                    <a:pt x="4" y="0"/>
                    <a:pt x="0" y="5"/>
                    <a:pt x="0" y="11"/>
                  </a:cubicBezTo>
                  <a:cubicBezTo>
                    <a:pt x="0" y="55"/>
                    <a:pt x="0" y="55"/>
                    <a:pt x="0" y="55"/>
                  </a:cubicBezTo>
                  <a:cubicBezTo>
                    <a:pt x="0" y="61"/>
                    <a:pt x="4" y="65"/>
                    <a:pt x="10" y="65"/>
                  </a:cubicBezTo>
                  <a:cubicBezTo>
                    <a:pt x="16" y="65"/>
                    <a:pt x="21" y="61"/>
                    <a:pt x="21" y="55"/>
                  </a:cubicBezTo>
                  <a:cubicBezTo>
                    <a:pt x="21" y="11"/>
                    <a:pt x="21" y="11"/>
                    <a:pt x="21" y="11"/>
                  </a:cubicBezTo>
                  <a:cubicBezTo>
                    <a:pt x="21" y="5"/>
                    <a:pt x="16"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36" name="Freeform 10">
              <a:extLst>
                <a:ext uri="{FF2B5EF4-FFF2-40B4-BE49-F238E27FC236}">
                  <a16:creationId xmlns:a16="http://schemas.microsoft.com/office/drawing/2014/main" id="{4D2722B9-7F20-473D-87F5-832990697F76}"/>
                </a:ext>
              </a:extLst>
            </p:cNvPr>
            <p:cNvSpPr>
              <a:spLocks noEditPoints="1"/>
            </p:cNvSpPr>
            <p:nvPr/>
          </p:nvSpPr>
          <p:spPr bwMode="auto">
            <a:xfrm>
              <a:off x="2919413" y="4924426"/>
              <a:ext cx="58738" cy="177800"/>
            </a:xfrm>
            <a:custGeom>
              <a:avLst/>
              <a:gdLst>
                <a:gd name="T0" fmla="*/ 11 w 22"/>
                <a:gd name="T1" fmla="*/ 66 h 66"/>
                <a:gd name="T2" fmla="*/ 0 w 22"/>
                <a:gd name="T3" fmla="*/ 55 h 66"/>
                <a:gd name="T4" fmla="*/ 0 w 22"/>
                <a:gd name="T5" fmla="*/ 11 h 66"/>
                <a:gd name="T6" fmla="*/ 11 w 22"/>
                <a:gd name="T7" fmla="*/ 0 h 66"/>
                <a:gd name="T8" fmla="*/ 22 w 22"/>
                <a:gd name="T9" fmla="*/ 11 h 66"/>
                <a:gd name="T10" fmla="*/ 22 w 22"/>
                <a:gd name="T11" fmla="*/ 55 h 66"/>
                <a:gd name="T12" fmla="*/ 11 w 22"/>
                <a:gd name="T13" fmla="*/ 66 h 66"/>
                <a:gd name="T14" fmla="*/ 11 w 22"/>
                <a:gd name="T15" fmla="*/ 0 h 66"/>
                <a:gd name="T16" fmla="*/ 1 w 22"/>
                <a:gd name="T17" fmla="*/ 11 h 66"/>
                <a:gd name="T18" fmla="*/ 1 w 22"/>
                <a:gd name="T19" fmla="*/ 55 h 66"/>
                <a:gd name="T20" fmla="*/ 11 w 22"/>
                <a:gd name="T21" fmla="*/ 65 h 66"/>
                <a:gd name="T22" fmla="*/ 21 w 22"/>
                <a:gd name="T23" fmla="*/ 55 h 66"/>
                <a:gd name="T24" fmla="*/ 21 w 22"/>
                <a:gd name="T25" fmla="*/ 11 h 66"/>
                <a:gd name="T26" fmla="*/ 11 w 22"/>
                <a:gd name="T27" fmla="*/ 0 h 66"/>
                <a:gd name="T28" fmla="*/ 11 w 22"/>
                <a:gd name="T29" fmla="*/ 58 h 66"/>
                <a:gd name="T30" fmla="*/ 8 w 22"/>
                <a:gd name="T31" fmla="*/ 55 h 66"/>
                <a:gd name="T32" fmla="*/ 8 w 22"/>
                <a:gd name="T33" fmla="*/ 11 h 66"/>
                <a:gd name="T34" fmla="*/ 11 w 22"/>
                <a:gd name="T35" fmla="*/ 8 h 66"/>
                <a:gd name="T36" fmla="*/ 14 w 22"/>
                <a:gd name="T37" fmla="*/ 11 h 66"/>
                <a:gd name="T38" fmla="*/ 14 w 22"/>
                <a:gd name="T39" fmla="*/ 55 h 66"/>
                <a:gd name="T40" fmla="*/ 11 w 22"/>
                <a:gd name="T41" fmla="*/ 58 h 66"/>
                <a:gd name="T42" fmla="*/ 11 w 22"/>
                <a:gd name="T43" fmla="*/ 8 h 66"/>
                <a:gd name="T44" fmla="*/ 8 w 22"/>
                <a:gd name="T45" fmla="*/ 11 h 66"/>
                <a:gd name="T46" fmla="*/ 8 w 22"/>
                <a:gd name="T47" fmla="*/ 55 h 66"/>
                <a:gd name="T48" fmla="*/ 11 w 22"/>
                <a:gd name="T49" fmla="*/ 58 h 66"/>
                <a:gd name="T50" fmla="*/ 14 w 22"/>
                <a:gd name="T51" fmla="*/ 55 h 66"/>
                <a:gd name="T52" fmla="*/ 14 w 22"/>
                <a:gd name="T53" fmla="*/ 11 h 66"/>
                <a:gd name="T54" fmla="*/ 11 w 22"/>
                <a:gd name="T55" fmla="*/ 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 h="66">
                  <a:moveTo>
                    <a:pt x="11" y="66"/>
                  </a:moveTo>
                  <a:cubicBezTo>
                    <a:pt x="5" y="66"/>
                    <a:pt x="0" y="61"/>
                    <a:pt x="0" y="55"/>
                  </a:cubicBezTo>
                  <a:cubicBezTo>
                    <a:pt x="0" y="11"/>
                    <a:pt x="0" y="11"/>
                    <a:pt x="0" y="11"/>
                  </a:cubicBezTo>
                  <a:cubicBezTo>
                    <a:pt x="0" y="5"/>
                    <a:pt x="5" y="0"/>
                    <a:pt x="11" y="0"/>
                  </a:cubicBezTo>
                  <a:cubicBezTo>
                    <a:pt x="17" y="0"/>
                    <a:pt x="22" y="5"/>
                    <a:pt x="22" y="11"/>
                  </a:cubicBezTo>
                  <a:cubicBezTo>
                    <a:pt x="22" y="55"/>
                    <a:pt x="22" y="55"/>
                    <a:pt x="22" y="55"/>
                  </a:cubicBezTo>
                  <a:cubicBezTo>
                    <a:pt x="22" y="61"/>
                    <a:pt x="17" y="66"/>
                    <a:pt x="11" y="66"/>
                  </a:cubicBezTo>
                  <a:close/>
                  <a:moveTo>
                    <a:pt x="11" y="0"/>
                  </a:moveTo>
                  <a:cubicBezTo>
                    <a:pt x="5" y="0"/>
                    <a:pt x="1" y="5"/>
                    <a:pt x="1" y="11"/>
                  </a:cubicBezTo>
                  <a:cubicBezTo>
                    <a:pt x="1" y="55"/>
                    <a:pt x="1" y="55"/>
                    <a:pt x="1" y="55"/>
                  </a:cubicBezTo>
                  <a:cubicBezTo>
                    <a:pt x="1" y="61"/>
                    <a:pt x="5" y="65"/>
                    <a:pt x="11" y="65"/>
                  </a:cubicBezTo>
                  <a:cubicBezTo>
                    <a:pt x="17" y="65"/>
                    <a:pt x="21" y="61"/>
                    <a:pt x="21" y="55"/>
                  </a:cubicBezTo>
                  <a:cubicBezTo>
                    <a:pt x="21" y="11"/>
                    <a:pt x="21" y="11"/>
                    <a:pt x="21" y="11"/>
                  </a:cubicBezTo>
                  <a:cubicBezTo>
                    <a:pt x="21" y="5"/>
                    <a:pt x="17" y="0"/>
                    <a:pt x="11" y="0"/>
                  </a:cubicBezTo>
                  <a:close/>
                  <a:moveTo>
                    <a:pt x="11" y="58"/>
                  </a:moveTo>
                  <a:cubicBezTo>
                    <a:pt x="9" y="58"/>
                    <a:pt x="8" y="57"/>
                    <a:pt x="8" y="55"/>
                  </a:cubicBezTo>
                  <a:cubicBezTo>
                    <a:pt x="8" y="11"/>
                    <a:pt x="8" y="11"/>
                    <a:pt x="8" y="11"/>
                  </a:cubicBezTo>
                  <a:cubicBezTo>
                    <a:pt x="8" y="9"/>
                    <a:pt x="9" y="8"/>
                    <a:pt x="11" y="8"/>
                  </a:cubicBezTo>
                  <a:cubicBezTo>
                    <a:pt x="13" y="8"/>
                    <a:pt x="14" y="9"/>
                    <a:pt x="14" y="11"/>
                  </a:cubicBezTo>
                  <a:cubicBezTo>
                    <a:pt x="14" y="55"/>
                    <a:pt x="14" y="55"/>
                    <a:pt x="14" y="55"/>
                  </a:cubicBezTo>
                  <a:cubicBezTo>
                    <a:pt x="14" y="57"/>
                    <a:pt x="13" y="58"/>
                    <a:pt x="11" y="58"/>
                  </a:cubicBezTo>
                  <a:close/>
                  <a:moveTo>
                    <a:pt x="11" y="8"/>
                  </a:moveTo>
                  <a:cubicBezTo>
                    <a:pt x="9" y="8"/>
                    <a:pt x="8" y="9"/>
                    <a:pt x="8" y="11"/>
                  </a:cubicBezTo>
                  <a:cubicBezTo>
                    <a:pt x="8" y="55"/>
                    <a:pt x="8" y="55"/>
                    <a:pt x="8" y="55"/>
                  </a:cubicBezTo>
                  <a:cubicBezTo>
                    <a:pt x="8" y="56"/>
                    <a:pt x="9" y="58"/>
                    <a:pt x="11" y="58"/>
                  </a:cubicBezTo>
                  <a:cubicBezTo>
                    <a:pt x="13" y="58"/>
                    <a:pt x="14" y="56"/>
                    <a:pt x="14" y="55"/>
                  </a:cubicBezTo>
                  <a:cubicBezTo>
                    <a:pt x="14" y="11"/>
                    <a:pt x="14" y="11"/>
                    <a:pt x="14" y="11"/>
                  </a:cubicBezTo>
                  <a:cubicBezTo>
                    <a:pt x="14" y="9"/>
                    <a:pt x="13" y="8"/>
                    <a:pt x="1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37" name="Freeform 11">
              <a:extLst>
                <a:ext uri="{FF2B5EF4-FFF2-40B4-BE49-F238E27FC236}">
                  <a16:creationId xmlns:a16="http://schemas.microsoft.com/office/drawing/2014/main" id="{C8C86F05-C3F5-4C12-9E49-93F6067E4B7E}"/>
                </a:ext>
              </a:extLst>
            </p:cNvPr>
            <p:cNvSpPr>
              <a:spLocks noEditPoints="1"/>
            </p:cNvSpPr>
            <p:nvPr/>
          </p:nvSpPr>
          <p:spPr bwMode="auto">
            <a:xfrm>
              <a:off x="2989263" y="4956176"/>
              <a:ext cx="57150" cy="146050"/>
            </a:xfrm>
            <a:custGeom>
              <a:avLst/>
              <a:gdLst>
                <a:gd name="T0" fmla="*/ 14 w 21"/>
                <a:gd name="T1" fmla="*/ 43 h 54"/>
                <a:gd name="T2" fmla="*/ 11 w 21"/>
                <a:gd name="T3" fmla="*/ 46 h 54"/>
                <a:gd name="T4" fmla="*/ 8 w 21"/>
                <a:gd name="T5" fmla="*/ 43 h 54"/>
                <a:gd name="T6" fmla="*/ 8 w 21"/>
                <a:gd name="T7" fmla="*/ 11 h 54"/>
                <a:gd name="T8" fmla="*/ 11 w 21"/>
                <a:gd name="T9" fmla="*/ 8 h 54"/>
                <a:gd name="T10" fmla="*/ 14 w 21"/>
                <a:gd name="T11" fmla="*/ 11 h 54"/>
                <a:gd name="T12" fmla="*/ 14 w 21"/>
                <a:gd name="T13" fmla="*/ 43 h 54"/>
                <a:gd name="T14" fmla="*/ 11 w 21"/>
                <a:gd name="T15" fmla="*/ 0 h 54"/>
                <a:gd name="T16" fmla="*/ 0 w 21"/>
                <a:gd name="T17" fmla="*/ 11 h 54"/>
                <a:gd name="T18" fmla="*/ 0 w 21"/>
                <a:gd name="T19" fmla="*/ 43 h 54"/>
                <a:gd name="T20" fmla="*/ 11 w 21"/>
                <a:gd name="T21" fmla="*/ 54 h 54"/>
                <a:gd name="T22" fmla="*/ 21 w 21"/>
                <a:gd name="T23" fmla="*/ 43 h 54"/>
                <a:gd name="T24" fmla="*/ 21 w 21"/>
                <a:gd name="T25" fmla="*/ 11 h 54"/>
                <a:gd name="T26" fmla="*/ 11 w 21"/>
                <a:gd name="T2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 h="54">
                  <a:moveTo>
                    <a:pt x="14" y="43"/>
                  </a:moveTo>
                  <a:cubicBezTo>
                    <a:pt x="14" y="45"/>
                    <a:pt x="13" y="46"/>
                    <a:pt x="11" y="46"/>
                  </a:cubicBezTo>
                  <a:cubicBezTo>
                    <a:pt x="9" y="46"/>
                    <a:pt x="8" y="45"/>
                    <a:pt x="8" y="43"/>
                  </a:cubicBezTo>
                  <a:cubicBezTo>
                    <a:pt x="8" y="11"/>
                    <a:pt x="8" y="11"/>
                    <a:pt x="8" y="11"/>
                  </a:cubicBezTo>
                  <a:cubicBezTo>
                    <a:pt x="8" y="9"/>
                    <a:pt x="9" y="8"/>
                    <a:pt x="11" y="8"/>
                  </a:cubicBezTo>
                  <a:cubicBezTo>
                    <a:pt x="13" y="8"/>
                    <a:pt x="14" y="9"/>
                    <a:pt x="14" y="11"/>
                  </a:cubicBezTo>
                  <a:lnTo>
                    <a:pt x="14" y="43"/>
                  </a:lnTo>
                  <a:close/>
                  <a:moveTo>
                    <a:pt x="11" y="0"/>
                  </a:moveTo>
                  <a:cubicBezTo>
                    <a:pt x="5" y="0"/>
                    <a:pt x="0" y="5"/>
                    <a:pt x="0" y="11"/>
                  </a:cubicBezTo>
                  <a:cubicBezTo>
                    <a:pt x="0" y="43"/>
                    <a:pt x="0" y="43"/>
                    <a:pt x="0" y="43"/>
                  </a:cubicBezTo>
                  <a:cubicBezTo>
                    <a:pt x="0" y="49"/>
                    <a:pt x="5" y="54"/>
                    <a:pt x="11" y="54"/>
                  </a:cubicBezTo>
                  <a:cubicBezTo>
                    <a:pt x="17" y="54"/>
                    <a:pt x="21" y="49"/>
                    <a:pt x="21" y="43"/>
                  </a:cubicBezTo>
                  <a:cubicBezTo>
                    <a:pt x="21" y="11"/>
                    <a:pt x="21" y="11"/>
                    <a:pt x="21" y="11"/>
                  </a:cubicBezTo>
                  <a:cubicBezTo>
                    <a:pt x="21" y="5"/>
                    <a:pt x="17" y="0"/>
                    <a:pt x="1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38" name="Freeform 12">
              <a:extLst>
                <a:ext uri="{FF2B5EF4-FFF2-40B4-BE49-F238E27FC236}">
                  <a16:creationId xmlns:a16="http://schemas.microsoft.com/office/drawing/2014/main" id="{A4830197-B34D-4032-87CD-39CBF484D735}"/>
                </a:ext>
              </a:extLst>
            </p:cNvPr>
            <p:cNvSpPr>
              <a:spLocks noEditPoints="1"/>
            </p:cNvSpPr>
            <p:nvPr/>
          </p:nvSpPr>
          <p:spPr bwMode="auto">
            <a:xfrm>
              <a:off x="2989263" y="4956176"/>
              <a:ext cx="58738" cy="146050"/>
            </a:xfrm>
            <a:custGeom>
              <a:avLst/>
              <a:gdLst>
                <a:gd name="T0" fmla="*/ 11 w 22"/>
                <a:gd name="T1" fmla="*/ 54 h 54"/>
                <a:gd name="T2" fmla="*/ 0 w 22"/>
                <a:gd name="T3" fmla="*/ 43 h 54"/>
                <a:gd name="T4" fmla="*/ 0 w 22"/>
                <a:gd name="T5" fmla="*/ 11 h 54"/>
                <a:gd name="T6" fmla="*/ 11 w 22"/>
                <a:gd name="T7" fmla="*/ 0 h 54"/>
                <a:gd name="T8" fmla="*/ 22 w 22"/>
                <a:gd name="T9" fmla="*/ 11 h 54"/>
                <a:gd name="T10" fmla="*/ 22 w 22"/>
                <a:gd name="T11" fmla="*/ 43 h 54"/>
                <a:gd name="T12" fmla="*/ 11 w 22"/>
                <a:gd name="T13" fmla="*/ 54 h 54"/>
                <a:gd name="T14" fmla="*/ 11 w 22"/>
                <a:gd name="T15" fmla="*/ 1 h 54"/>
                <a:gd name="T16" fmla="*/ 1 w 22"/>
                <a:gd name="T17" fmla="*/ 11 h 54"/>
                <a:gd name="T18" fmla="*/ 1 w 22"/>
                <a:gd name="T19" fmla="*/ 43 h 54"/>
                <a:gd name="T20" fmla="*/ 11 w 22"/>
                <a:gd name="T21" fmla="*/ 54 h 54"/>
                <a:gd name="T22" fmla="*/ 21 w 22"/>
                <a:gd name="T23" fmla="*/ 43 h 54"/>
                <a:gd name="T24" fmla="*/ 21 w 22"/>
                <a:gd name="T25" fmla="*/ 11 h 54"/>
                <a:gd name="T26" fmla="*/ 11 w 22"/>
                <a:gd name="T27" fmla="*/ 1 h 54"/>
                <a:gd name="T28" fmla="*/ 11 w 22"/>
                <a:gd name="T29" fmla="*/ 46 h 54"/>
                <a:gd name="T30" fmla="*/ 8 w 22"/>
                <a:gd name="T31" fmla="*/ 43 h 54"/>
                <a:gd name="T32" fmla="*/ 8 w 22"/>
                <a:gd name="T33" fmla="*/ 11 h 54"/>
                <a:gd name="T34" fmla="*/ 11 w 22"/>
                <a:gd name="T35" fmla="*/ 8 h 54"/>
                <a:gd name="T36" fmla="*/ 14 w 22"/>
                <a:gd name="T37" fmla="*/ 11 h 54"/>
                <a:gd name="T38" fmla="*/ 14 w 22"/>
                <a:gd name="T39" fmla="*/ 43 h 54"/>
                <a:gd name="T40" fmla="*/ 11 w 22"/>
                <a:gd name="T41" fmla="*/ 46 h 54"/>
                <a:gd name="T42" fmla="*/ 11 w 22"/>
                <a:gd name="T43" fmla="*/ 8 h 54"/>
                <a:gd name="T44" fmla="*/ 8 w 22"/>
                <a:gd name="T45" fmla="*/ 11 h 54"/>
                <a:gd name="T46" fmla="*/ 8 w 22"/>
                <a:gd name="T47" fmla="*/ 43 h 54"/>
                <a:gd name="T48" fmla="*/ 11 w 22"/>
                <a:gd name="T49" fmla="*/ 46 h 54"/>
                <a:gd name="T50" fmla="*/ 14 w 22"/>
                <a:gd name="T51" fmla="*/ 43 h 54"/>
                <a:gd name="T52" fmla="*/ 14 w 22"/>
                <a:gd name="T53" fmla="*/ 11 h 54"/>
                <a:gd name="T54" fmla="*/ 11 w 22"/>
                <a:gd name="T55" fmla="*/ 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 h="54">
                  <a:moveTo>
                    <a:pt x="11" y="54"/>
                  </a:moveTo>
                  <a:cubicBezTo>
                    <a:pt x="5" y="54"/>
                    <a:pt x="0" y="49"/>
                    <a:pt x="0" y="43"/>
                  </a:cubicBezTo>
                  <a:cubicBezTo>
                    <a:pt x="0" y="11"/>
                    <a:pt x="0" y="11"/>
                    <a:pt x="0" y="11"/>
                  </a:cubicBezTo>
                  <a:cubicBezTo>
                    <a:pt x="0" y="5"/>
                    <a:pt x="5" y="0"/>
                    <a:pt x="11" y="0"/>
                  </a:cubicBezTo>
                  <a:cubicBezTo>
                    <a:pt x="17" y="0"/>
                    <a:pt x="22" y="5"/>
                    <a:pt x="22" y="11"/>
                  </a:cubicBezTo>
                  <a:cubicBezTo>
                    <a:pt x="22" y="43"/>
                    <a:pt x="22" y="43"/>
                    <a:pt x="22" y="43"/>
                  </a:cubicBezTo>
                  <a:cubicBezTo>
                    <a:pt x="22" y="49"/>
                    <a:pt x="17" y="54"/>
                    <a:pt x="11" y="54"/>
                  </a:cubicBezTo>
                  <a:close/>
                  <a:moveTo>
                    <a:pt x="11" y="1"/>
                  </a:moveTo>
                  <a:cubicBezTo>
                    <a:pt x="5" y="1"/>
                    <a:pt x="1" y="5"/>
                    <a:pt x="1" y="11"/>
                  </a:cubicBezTo>
                  <a:cubicBezTo>
                    <a:pt x="1" y="43"/>
                    <a:pt x="1" y="43"/>
                    <a:pt x="1" y="43"/>
                  </a:cubicBezTo>
                  <a:cubicBezTo>
                    <a:pt x="1" y="49"/>
                    <a:pt x="5" y="54"/>
                    <a:pt x="11" y="54"/>
                  </a:cubicBezTo>
                  <a:cubicBezTo>
                    <a:pt x="17" y="54"/>
                    <a:pt x="21" y="49"/>
                    <a:pt x="21" y="43"/>
                  </a:cubicBezTo>
                  <a:cubicBezTo>
                    <a:pt x="21" y="11"/>
                    <a:pt x="21" y="11"/>
                    <a:pt x="21" y="11"/>
                  </a:cubicBezTo>
                  <a:cubicBezTo>
                    <a:pt x="21" y="5"/>
                    <a:pt x="17" y="1"/>
                    <a:pt x="11" y="1"/>
                  </a:cubicBezTo>
                  <a:close/>
                  <a:moveTo>
                    <a:pt x="11" y="46"/>
                  </a:moveTo>
                  <a:cubicBezTo>
                    <a:pt x="9" y="46"/>
                    <a:pt x="8" y="45"/>
                    <a:pt x="8" y="43"/>
                  </a:cubicBezTo>
                  <a:cubicBezTo>
                    <a:pt x="8" y="11"/>
                    <a:pt x="8" y="11"/>
                    <a:pt x="8" y="11"/>
                  </a:cubicBezTo>
                  <a:cubicBezTo>
                    <a:pt x="8" y="9"/>
                    <a:pt x="9" y="8"/>
                    <a:pt x="11" y="8"/>
                  </a:cubicBezTo>
                  <a:cubicBezTo>
                    <a:pt x="13" y="8"/>
                    <a:pt x="14" y="9"/>
                    <a:pt x="14" y="11"/>
                  </a:cubicBezTo>
                  <a:cubicBezTo>
                    <a:pt x="14" y="43"/>
                    <a:pt x="14" y="43"/>
                    <a:pt x="14" y="43"/>
                  </a:cubicBezTo>
                  <a:cubicBezTo>
                    <a:pt x="14" y="45"/>
                    <a:pt x="13" y="46"/>
                    <a:pt x="11" y="46"/>
                  </a:cubicBezTo>
                  <a:close/>
                  <a:moveTo>
                    <a:pt x="11" y="8"/>
                  </a:moveTo>
                  <a:cubicBezTo>
                    <a:pt x="9" y="8"/>
                    <a:pt x="8" y="9"/>
                    <a:pt x="8" y="11"/>
                  </a:cubicBezTo>
                  <a:cubicBezTo>
                    <a:pt x="8" y="43"/>
                    <a:pt x="8" y="43"/>
                    <a:pt x="8" y="43"/>
                  </a:cubicBezTo>
                  <a:cubicBezTo>
                    <a:pt x="8" y="45"/>
                    <a:pt x="9" y="46"/>
                    <a:pt x="11" y="46"/>
                  </a:cubicBezTo>
                  <a:cubicBezTo>
                    <a:pt x="13" y="46"/>
                    <a:pt x="14" y="45"/>
                    <a:pt x="14" y="43"/>
                  </a:cubicBezTo>
                  <a:cubicBezTo>
                    <a:pt x="14" y="11"/>
                    <a:pt x="14" y="11"/>
                    <a:pt x="14" y="11"/>
                  </a:cubicBezTo>
                  <a:cubicBezTo>
                    <a:pt x="14" y="9"/>
                    <a:pt x="13" y="8"/>
                    <a:pt x="1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39" name="Freeform 13">
              <a:extLst>
                <a:ext uri="{FF2B5EF4-FFF2-40B4-BE49-F238E27FC236}">
                  <a16:creationId xmlns:a16="http://schemas.microsoft.com/office/drawing/2014/main" id="{B7B00840-B4B6-476B-BB73-CC67BFAB2B91}"/>
                </a:ext>
              </a:extLst>
            </p:cNvPr>
            <p:cNvSpPr>
              <a:spLocks noEditPoints="1"/>
            </p:cNvSpPr>
            <p:nvPr/>
          </p:nvSpPr>
          <p:spPr bwMode="auto">
            <a:xfrm>
              <a:off x="3054350" y="4843463"/>
              <a:ext cx="55563" cy="258763"/>
            </a:xfrm>
            <a:custGeom>
              <a:avLst/>
              <a:gdLst>
                <a:gd name="T0" fmla="*/ 14 w 21"/>
                <a:gd name="T1" fmla="*/ 85 h 96"/>
                <a:gd name="T2" fmla="*/ 11 w 21"/>
                <a:gd name="T3" fmla="*/ 88 h 96"/>
                <a:gd name="T4" fmla="*/ 8 w 21"/>
                <a:gd name="T5" fmla="*/ 85 h 96"/>
                <a:gd name="T6" fmla="*/ 8 w 21"/>
                <a:gd name="T7" fmla="*/ 10 h 96"/>
                <a:gd name="T8" fmla="*/ 11 w 21"/>
                <a:gd name="T9" fmla="*/ 7 h 96"/>
                <a:gd name="T10" fmla="*/ 14 w 21"/>
                <a:gd name="T11" fmla="*/ 10 h 96"/>
                <a:gd name="T12" fmla="*/ 14 w 21"/>
                <a:gd name="T13" fmla="*/ 85 h 96"/>
                <a:gd name="T14" fmla="*/ 11 w 21"/>
                <a:gd name="T15" fmla="*/ 0 h 96"/>
                <a:gd name="T16" fmla="*/ 0 w 21"/>
                <a:gd name="T17" fmla="*/ 10 h 96"/>
                <a:gd name="T18" fmla="*/ 0 w 21"/>
                <a:gd name="T19" fmla="*/ 85 h 96"/>
                <a:gd name="T20" fmla="*/ 11 w 21"/>
                <a:gd name="T21" fmla="*/ 96 h 96"/>
                <a:gd name="T22" fmla="*/ 21 w 21"/>
                <a:gd name="T23" fmla="*/ 85 h 96"/>
                <a:gd name="T24" fmla="*/ 21 w 21"/>
                <a:gd name="T25" fmla="*/ 10 h 96"/>
                <a:gd name="T26" fmla="*/ 11 w 21"/>
                <a:gd name="T27"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 h="96">
                  <a:moveTo>
                    <a:pt x="14" y="85"/>
                  </a:moveTo>
                  <a:cubicBezTo>
                    <a:pt x="14" y="87"/>
                    <a:pt x="12" y="88"/>
                    <a:pt x="11" y="88"/>
                  </a:cubicBezTo>
                  <a:cubicBezTo>
                    <a:pt x="9" y="88"/>
                    <a:pt x="8" y="87"/>
                    <a:pt x="8" y="85"/>
                  </a:cubicBezTo>
                  <a:cubicBezTo>
                    <a:pt x="8" y="10"/>
                    <a:pt x="8" y="10"/>
                    <a:pt x="8" y="10"/>
                  </a:cubicBezTo>
                  <a:cubicBezTo>
                    <a:pt x="8" y="9"/>
                    <a:pt x="9" y="7"/>
                    <a:pt x="11" y="7"/>
                  </a:cubicBezTo>
                  <a:cubicBezTo>
                    <a:pt x="12" y="7"/>
                    <a:pt x="14" y="9"/>
                    <a:pt x="14" y="10"/>
                  </a:cubicBezTo>
                  <a:lnTo>
                    <a:pt x="14" y="85"/>
                  </a:lnTo>
                  <a:close/>
                  <a:moveTo>
                    <a:pt x="11" y="0"/>
                  </a:moveTo>
                  <a:cubicBezTo>
                    <a:pt x="5" y="0"/>
                    <a:pt x="0" y="4"/>
                    <a:pt x="0" y="10"/>
                  </a:cubicBezTo>
                  <a:cubicBezTo>
                    <a:pt x="0" y="85"/>
                    <a:pt x="0" y="85"/>
                    <a:pt x="0" y="85"/>
                  </a:cubicBezTo>
                  <a:cubicBezTo>
                    <a:pt x="0" y="91"/>
                    <a:pt x="5" y="96"/>
                    <a:pt x="11" y="96"/>
                  </a:cubicBezTo>
                  <a:cubicBezTo>
                    <a:pt x="16" y="96"/>
                    <a:pt x="21" y="91"/>
                    <a:pt x="21" y="85"/>
                  </a:cubicBezTo>
                  <a:cubicBezTo>
                    <a:pt x="21" y="10"/>
                    <a:pt x="21" y="10"/>
                    <a:pt x="21" y="10"/>
                  </a:cubicBezTo>
                  <a:cubicBezTo>
                    <a:pt x="21" y="4"/>
                    <a:pt x="16" y="0"/>
                    <a:pt x="1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40" name="Freeform 14">
              <a:extLst>
                <a:ext uri="{FF2B5EF4-FFF2-40B4-BE49-F238E27FC236}">
                  <a16:creationId xmlns:a16="http://schemas.microsoft.com/office/drawing/2014/main" id="{01316EBF-589A-40E7-A155-800F84351BAA}"/>
                </a:ext>
              </a:extLst>
            </p:cNvPr>
            <p:cNvSpPr>
              <a:spLocks noEditPoints="1"/>
            </p:cNvSpPr>
            <p:nvPr/>
          </p:nvSpPr>
          <p:spPr bwMode="auto">
            <a:xfrm>
              <a:off x="3054350" y="4840288"/>
              <a:ext cx="55563" cy="261938"/>
            </a:xfrm>
            <a:custGeom>
              <a:avLst/>
              <a:gdLst>
                <a:gd name="T0" fmla="*/ 11 w 21"/>
                <a:gd name="T1" fmla="*/ 97 h 97"/>
                <a:gd name="T2" fmla="*/ 0 w 21"/>
                <a:gd name="T3" fmla="*/ 86 h 97"/>
                <a:gd name="T4" fmla="*/ 0 w 21"/>
                <a:gd name="T5" fmla="*/ 11 h 97"/>
                <a:gd name="T6" fmla="*/ 11 w 21"/>
                <a:gd name="T7" fmla="*/ 0 h 97"/>
                <a:gd name="T8" fmla="*/ 21 w 21"/>
                <a:gd name="T9" fmla="*/ 11 h 97"/>
                <a:gd name="T10" fmla="*/ 21 w 21"/>
                <a:gd name="T11" fmla="*/ 86 h 97"/>
                <a:gd name="T12" fmla="*/ 11 w 21"/>
                <a:gd name="T13" fmla="*/ 97 h 97"/>
                <a:gd name="T14" fmla="*/ 11 w 21"/>
                <a:gd name="T15" fmla="*/ 1 h 97"/>
                <a:gd name="T16" fmla="*/ 0 w 21"/>
                <a:gd name="T17" fmla="*/ 11 h 97"/>
                <a:gd name="T18" fmla="*/ 0 w 21"/>
                <a:gd name="T19" fmla="*/ 86 h 97"/>
                <a:gd name="T20" fmla="*/ 11 w 21"/>
                <a:gd name="T21" fmla="*/ 97 h 97"/>
                <a:gd name="T22" fmla="*/ 21 w 21"/>
                <a:gd name="T23" fmla="*/ 86 h 97"/>
                <a:gd name="T24" fmla="*/ 21 w 21"/>
                <a:gd name="T25" fmla="*/ 11 h 97"/>
                <a:gd name="T26" fmla="*/ 11 w 21"/>
                <a:gd name="T27" fmla="*/ 1 h 97"/>
                <a:gd name="T28" fmla="*/ 11 w 21"/>
                <a:gd name="T29" fmla="*/ 89 h 97"/>
                <a:gd name="T30" fmla="*/ 7 w 21"/>
                <a:gd name="T31" fmla="*/ 86 h 97"/>
                <a:gd name="T32" fmla="*/ 7 w 21"/>
                <a:gd name="T33" fmla="*/ 11 h 97"/>
                <a:gd name="T34" fmla="*/ 11 w 21"/>
                <a:gd name="T35" fmla="*/ 8 h 97"/>
                <a:gd name="T36" fmla="*/ 14 w 21"/>
                <a:gd name="T37" fmla="*/ 11 h 97"/>
                <a:gd name="T38" fmla="*/ 14 w 21"/>
                <a:gd name="T39" fmla="*/ 86 h 97"/>
                <a:gd name="T40" fmla="*/ 11 w 21"/>
                <a:gd name="T41" fmla="*/ 89 h 97"/>
                <a:gd name="T42" fmla="*/ 11 w 21"/>
                <a:gd name="T43" fmla="*/ 8 h 97"/>
                <a:gd name="T44" fmla="*/ 8 w 21"/>
                <a:gd name="T45" fmla="*/ 11 h 97"/>
                <a:gd name="T46" fmla="*/ 8 w 21"/>
                <a:gd name="T47" fmla="*/ 86 h 97"/>
                <a:gd name="T48" fmla="*/ 11 w 21"/>
                <a:gd name="T49" fmla="*/ 89 h 97"/>
                <a:gd name="T50" fmla="*/ 14 w 21"/>
                <a:gd name="T51" fmla="*/ 86 h 97"/>
                <a:gd name="T52" fmla="*/ 14 w 21"/>
                <a:gd name="T53" fmla="*/ 11 h 97"/>
                <a:gd name="T54" fmla="*/ 11 w 21"/>
                <a:gd name="T55" fmla="*/ 8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 h="97">
                  <a:moveTo>
                    <a:pt x="11" y="97"/>
                  </a:moveTo>
                  <a:cubicBezTo>
                    <a:pt x="5" y="97"/>
                    <a:pt x="0" y="92"/>
                    <a:pt x="0" y="86"/>
                  </a:cubicBezTo>
                  <a:cubicBezTo>
                    <a:pt x="0" y="11"/>
                    <a:pt x="0" y="11"/>
                    <a:pt x="0" y="11"/>
                  </a:cubicBezTo>
                  <a:cubicBezTo>
                    <a:pt x="0" y="5"/>
                    <a:pt x="5" y="0"/>
                    <a:pt x="11" y="0"/>
                  </a:cubicBezTo>
                  <a:cubicBezTo>
                    <a:pt x="17" y="0"/>
                    <a:pt x="21" y="5"/>
                    <a:pt x="21" y="11"/>
                  </a:cubicBezTo>
                  <a:cubicBezTo>
                    <a:pt x="21" y="86"/>
                    <a:pt x="21" y="86"/>
                    <a:pt x="21" y="86"/>
                  </a:cubicBezTo>
                  <a:cubicBezTo>
                    <a:pt x="21" y="92"/>
                    <a:pt x="17" y="97"/>
                    <a:pt x="11" y="97"/>
                  </a:cubicBezTo>
                  <a:close/>
                  <a:moveTo>
                    <a:pt x="11" y="1"/>
                  </a:moveTo>
                  <a:cubicBezTo>
                    <a:pt x="5" y="1"/>
                    <a:pt x="0" y="6"/>
                    <a:pt x="0" y="11"/>
                  </a:cubicBezTo>
                  <a:cubicBezTo>
                    <a:pt x="0" y="86"/>
                    <a:pt x="0" y="86"/>
                    <a:pt x="0" y="86"/>
                  </a:cubicBezTo>
                  <a:cubicBezTo>
                    <a:pt x="0" y="92"/>
                    <a:pt x="5" y="97"/>
                    <a:pt x="11" y="97"/>
                  </a:cubicBezTo>
                  <a:cubicBezTo>
                    <a:pt x="16" y="97"/>
                    <a:pt x="21" y="92"/>
                    <a:pt x="21" y="86"/>
                  </a:cubicBezTo>
                  <a:cubicBezTo>
                    <a:pt x="21" y="11"/>
                    <a:pt x="21" y="11"/>
                    <a:pt x="21" y="11"/>
                  </a:cubicBezTo>
                  <a:cubicBezTo>
                    <a:pt x="21" y="6"/>
                    <a:pt x="16" y="1"/>
                    <a:pt x="11" y="1"/>
                  </a:cubicBezTo>
                  <a:close/>
                  <a:moveTo>
                    <a:pt x="11" y="89"/>
                  </a:moveTo>
                  <a:cubicBezTo>
                    <a:pt x="9" y="89"/>
                    <a:pt x="7" y="88"/>
                    <a:pt x="7" y="86"/>
                  </a:cubicBezTo>
                  <a:cubicBezTo>
                    <a:pt x="7" y="11"/>
                    <a:pt x="7" y="11"/>
                    <a:pt x="7" y="11"/>
                  </a:cubicBezTo>
                  <a:cubicBezTo>
                    <a:pt x="7" y="10"/>
                    <a:pt x="9" y="8"/>
                    <a:pt x="11" y="8"/>
                  </a:cubicBezTo>
                  <a:cubicBezTo>
                    <a:pt x="12" y="8"/>
                    <a:pt x="14" y="10"/>
                    <a:pt x="14" y="11"/>
                  </a:cubicBezTo>
                  <a:cubicBezTo>
                    <a:pt x="14" y="86"/>
                    <a:pt x="14" y="86"/>
                    <a:pt x="14" y="86"/>
                  </a:cubicBezTo>
                  <a:cubicBezTo>
                    <a:pt x="14" y="88"/>
                    <a:pt x="12" y="89"/>
                    <a:pt x="11" y="89"/>
                  </a:cubicBezTo>
                  <a:close/>
                  <a:moveTo>
                    <a:pt x="11" y="8"/>
                  </a:moveTo>
                  <a:cubicBezTo>
                    <a:pt x="9" y="8"/>
                    <a:pt x="8" y="10"/>
                    <a:pt x="8" y="11"/>
                  </a:cubicBezTo>
                  <a:cubicBezTo>
                    <a:pt x="8" y="86"/>
                    <a:pt x="8" y="86"/>
                    <a:pt x="8" y="86"/>
                  </a:cubicBezTo>
                  <a:cubicBezTo>
                    <a:pt x="8" y="88"/>
                    <a:pt x="9" y="89"/>
                    <a:pt x="11" y="89"/>
                  </a:cubicBezTo>
                  <a:cubicBezTo>
                    <a:pt x="12" y="89"/>
                    <a:pt x="14" y="88"/>
                    <a:pt x="14" y="86"/>
                  </a:cubicBezTo>
                  <a:cubicBezTo>
                    <a:pt x="14" y="11"/>
                    <a:pt x="14" y="11"/>
                    <a:pt x="14" y="11"/>
                  </a:cubicBezTo>
                  <a:cubicBezTo>
                    <a:pt x="14" y="10"/>
                    <a:pt x="12" y="8"/>
                    <a:pt x="1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41" name="Freeform 15">
              <a:extLst>
                <a:ext uri="{FF2B5EF4-FFF2-40B4-BE49-F238E27FC236}">
                  <a16:creationId xmlns:a16="http://schemas.microsoft.com/office/drawing/2014/main" id="{CEC7A465-674C-4AE0-8313-C911B3031E70}"/>
                </a:ext>
              </a:extLst>
            </p:cNvPr>
            <p:cNvSpPr>
              <a:spLocks noEditPoints="1"/>
            </p:cNvSpPr>
            <p:nvPr/>
          </p:nvSpPr>
          <p:spPr bwMode="auto">
            <a:xfrm>
              <a:off x="3117850" y="4910138"/>
              <a:ext cx="57150" cy="192088"/>
            </a:xfrm>
            <a:custGeom>
              <a:avLst/>
              <a:gdLst>
                <a:gd name="T0" fmla="*/ 14 w 21"/>
                <a:gd name="T1" fmla="*/ 60 h 71"/>
                <a:gd name="T2" fmla="*/ 11 w 21"/>
                <a:gd name="T3" fmla="*/ 63 h 71"/>
                <a:gd name="T4" fmla="*/ 8 w 21"/>
                <a:gd name="T5" fmla="*/ 60 h 71"/>
                <a:gd name="T6" fmla="*/ 8 w 21"/>
                <a:gd name="T7" fmla="*/ 10 h 71"/>
                <a:gd name="T8" fmla="*/ 11 w 21"/>
                <a:gd name="T9" fmla="*/ 7 h 71"/>
                <a:gd name="T10" fmla="*/ 14 w 21"/>
                <a:gd name="T11" fmla="*/ 10 h 71"/>
                <a:gd name="T12" fmla="*/ 14 w 21"/>
                <a:gd name="T13" fmla="*/ 60 h 71"/>
                <a:gd name="T14" fmla="*/ 11 w 21"/>
                <a:gd name="T15" fmla="*/ 0 h 71"/>
                <a:gd name="T16" fmla="*/ 0 w 21"/>
                <a:gd name="T17" fmla="*/ 10 h 71"/>
                <a:gd name="T18" fmla="*/ 0 w 21"/>
                <a:gd name="T19" fmla="*/ 60 h 71"/>
                <a:gd name="T20" fmla="*/ 11 w 21"/>
                <a:gd name="T21" fmla="*/ 71 h 71"/>
                <a:gd name="T22" fmla="*/ 21 w 21"/>
                <a:gd name="T23" fmla="*/ 60 h 71"/>
                <a:gd name="T24" fmla="*/ 21 w 21"/>
                <a:gd name="T25" fmla="*/ 10 h 71"/>
                <a:gd name="T26" fmla="*/ 11 w 21"/>
                <a:gd name="T2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 h="71">
                  <a:moveTo>
                    <a:pt x="14" y="60"/>
                  </a:moveTo>
                  <a:cubicBezTo>
                    <a:pt x="14" y="62"/>
                    <a:pt x="12" y="63"/>
                    <a:pt x="11" y="63"/>
                  </a:cubicBezTo>
                  <a:cubicBezTo>
                    <a:pt x="9" y="63"/>
                    <a:pt x="8" y="62"/>
                    <a:pt x="8" y="60"/>
                  </a:cubicBezTo>
                  <a:cubicBezTo>
                    <a:pt x="8" y="10"/>
                    <a:pt x="8" y="10"/>
                    <a:pt x="8" y="10"/>
                  </a:cubicBezTo>
                  <a:cubicBezTo>
                    <a:pt x="8" y="9"/>
                    <a:pt x="9" y="7"/>
                    <a:pt x="11" y="7"/>
                  </a:cubicBezTo>
                  <a:cubicBezTo>
                    <a:pt x="12" y="7"/>
                    <a:pt x="14" y="9"/>
                    <a:pt x="14" y="10"/>
                  </a:cubicBezTo>
                  <a:lnTo>
                    <a:pt x="14" y="60"/>
                  </a:lnTo>
                  <a:close/>
                  <a:moveTo>
                    <a:pt x="11" y="0"/>
                  </a:moveTo>
                  <a:cubicBezTo>
                    <a:pt x="5" y="0"/>
                    <a:pt x="0" y="4"/>
                    <a:pt x="0" y="10"/>
                  </a:cubicBezTo>
                  <a:cubicBezTo>
                    <a:pt x="0" y="60"/>
                    <a:pt x="0" y="60"/>
                    <a:pt x="0" y="60"/>
                  </a:cubicBezTo>
                  <a:cubicBezTo>
                    <a:pt x="0" y="66"/>
                    <a:pt x="5" y="71"/>
                    <a:pt x="11" y="71"/>
                  </a:cubicBezTo>
                  <a:cubicBezTo>
                    <a:pt x="16" y="71"/>
                    <a:pt x="21" y="66"/>
                    <a:pt x="21" y="60"/>
                  </a:cubicBezTo>
                  <a:cubicBezTo>
                    <a:pt x="21" y="10"/>
                    <a:pt x="21" y="10"/>
                    <a:pt x="21" y="10"/>
                  </a:cubicBezTo>
                  <a:cubicBezTo>
                    <a:pt x="21" y="4"/>
                    <a:pt x="16" y="0"/>
                    <a:pt x="1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42" name="Freeform 16">
              <a:extLst>
                <a:ext uri="{FF2B5EF4-FFF2-40B4-BE49-F238E27FC236}">
                  <a16:creationId xmlns:a16="http://schemas.microsoft.com/office/drawing/2014/main" id="{2D5D4A31-9672-4660-AC45-783A0D612BA2}"/>
                </a:ext>
              </a:extLst>
            </p:cNvPr>
            <p:cNvSpPr>
              <a:spLocks noEditPoints="1"/>
            </p:cNvSpPr>
            <p:nvPr/>
          </p:nvSpPr>
          <p:spPr bwMode="auto">
            <a:xfrm>
              <a:off x="3117850" y="4906963"/>
              <a:ext cx="57150" cy="195263"/>
            </a:xfrm>
            <a:custGeom>
              <a:avLst/>
              <a:gdLst>
                <a:gd name="T0" fmla="*/ 11 w 21"/>
                <a:gd name="T1" fmla="*/ 72 h 72"/>
                <a:gd name="T2" fmla="*/ 0 w 21"/>
                <a:gd name="T3" fmla="*/ 61 h 72"/>
                <a:gd name="T4" fmla="*/ 0 w 21"/>
                <a:gd name="T5" fmla="*/ 11 h 72"/>
                <a:gd name="T6" fmla="*/ 11 w 21"/>
                <a:gd name="T7" fmla="*/ 0 h 72"/>
                <a:gd name="T8" fmla="*/ 21 w 21"/>
                <a:gd name="T9" fmla="*/ 11 h 72"/>
                <a:gd name="T10" fmla="*/ 21 w 21"/>
                <a:gd name="T11" fmla="*/ 61 h 72"/>
                <a:gd name="T12" fmla="*/ 11 w 21"/>
                <a:gd name="T13" fmla="*/ 72 h 72"/>
                <a:gd name="T14" fmla="*/ 11 w 21"/>
                <a:gd name="T15" fmla="*/ 1 h 72"/>
                <a:gd name="T16" fmla="*/ 0 w 21"/>
                <a:gd name="T17" fmla="*/ 11 h 72"/>
                <a:gd name="T18" fmla="*/ 0 w 21"/>
                <a:gd name="T19" fmla="*/ 61 h 72"/>
                <a:gd name="T20" fmla="*/ 11 w 21"/>
                <a:gd name="T21" fmla="*/ 72 h 72"/>
                <a:gd name="T22" fmla="*/ 21 w 21"/>
                <a:gd name="T23" fmla="*/ 61 h 72"/>
                <a:gd name="T24" fmla="*/ 21 w 21"/>
                <a:gd name="T25" fmla="*/ 11 h 72"/>
                <a:gd name="T26" fmla="*/ 11 w 21"/>
                <a:gd name="T27" fmla="*/ 1 h 72"/>
                <a:gd name="T28" fmla="*/ 11 w 21"/>
                <a:gd name="T29" fmla="*/ 64 h 72"/>
                <a:gd name="T30" fmla="*/ 7 w 21"/>
                <a:gd name="T31" fmla="*/ 61 h 72"/>
                <a:gd name="T32" fmla="*/ 7 w 21"/>
                <a:gd name="T33" fmla="*/ 11 h 72"/>
                <a:gd name="T34" fmla="*/ 11 w 21"/>
                <a:gd name="T35" fmla="*/ 8 h 72"/>
                <a:gd name="T36" fmla="*/ 14 w 21"/>
                <a:gd name="T37" fmla="*/ 11 h 72"/>
                <a:gd name="T38" fmla="*/ 14 w 21"/>
                <a:gd name="T39" fmla="*/ 61 h 72"/>
                <a:gd name="T40" fmla="*/ 11 w 21"/>
                <a:gd name="T41" fmla="*/ 64 h 72"/>
                <a:gd name="T42" fmla="*/ 11 w 21"/>
                <a:gd name="T43" fmla="*/ 8 h 72"/>
                <a:gd name="T44" fmla="*/ 8 w 21"/>
                <a:gd name="T45" fmla="*/ 11 h 72"/>
                <a:gd name="T46" fmla="*/ 8 w 21"/>
                <a:gd name="T47" fmla="*/ 61 h 72"/>
                <a:gd name="T48" fmla="*/ 11 w 21"/>
                <a:gd name="T49" fmla="*/ 64 h 72"/>
                <a:gd name="T50" fmla="*/ 14 w 21"/>
                <a:gd name="T51" fmla="*/ 61 h 72"/>
                <a:gd name="T52" fmla="*/ 14 w 21"/>
                <a:gd name="T53" fmla="*/ 11 h 72"/>
                <a:gd name="T54" fmla="*/ 11 w 21"/>
                <a:gd name="T55" fmla="*/ 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 h="72">
                  <a:moveTo>
                    <a:pt x="11" y="72"/>
                  </a:moveTo>
                  <a:cubicBezTo>
                    <a:pt x="5" y="72"/>
                    <a:pt x="0" y="67"/>
                    <a:pt x="0" y="61"/>
                  </a:cubicBezTo>
                  <a:cubicBezTo>
                    <a:pt x="0" y="11"/>
                    <a:pt x="0" y="11"/>
                    <a:pt x="0" y="11"/>
                  </a:cubicBezTo>
                  <a:cubicBezTo>
                    <a:pt x="0" y="5"/>
                    <a:pt x="5" y="0"/>
                    <a:pt x="11" y="0"/>
                  </a:cubicBezTo>
                  <a:cubicBezTo>
                    <a:pt x="17" y="0"/>
                    <a:pt x="21" y="5"/>
                    <a:pt x="21" y="11"/>
                  </a:cubicBezTo>
                  <a:cubicBezTo>
                    <a:pt x="21" y="61"/>
                    <a:pt x="21" y="61"/>
                    <a:pt x="21" y="61"/>
                  </a:cubicBezTo>
                  <a:cubicBezTo>
                    <a:pt x="21" y="67"/>
                    <a:pt x="17" y="72"/>
                    <a:pt x="11" y="72"/>
                  </a:cubicBezTo>
                  <a:close/>
                  <a:moveTo>
                    <a:pt x="11" y="1"/>
                  </a:moveTo>
                  <a:cubicBezTo>
                    <a:pt x="5" y="1"/>
                    <a:pt x="0" y="5"/>
                    <a:pt x="0" y="11"/>
                  </a:cubicBezTo>
                  <a:cubicBezTo>
                    <a:pt x="0" y="61"/>
                    <a:pt x="0" y="61"/>
                    <a:pt x="0" y="61"/>
                  </a:cubicBezTo>
                  <a:cubicBezTo>
                    <a:pt x="0" y="67"/>
                    <a:pt x="5" y="72"/>
                    <a:pt x="11" y="72"/>
                  </a:cubicBezTo>
                  <a:cubicBezTo>
                    <a:pt x="16" y="72"/>
                    <a:pt x="21" y="67"/>
                    <a:pt x="21" y="61"/>
                  </a:cubicBezTo>
                  <a:cubicBezTo>
                    <a:pt x="21" y="11"/>
                    <a:pt x="21" y="11"/>
                    <a:pt x="21" y="11"/>
                  </a:cubicBezTo>
                  <a:cubicBezTo>
                    <a:pt x="21" y="5"/>
                    <a:pt x="16" y="1"/>
                    <a:pt x="11" y="1"/>
                  </a:cubicBezTo>
                  <a:close/>
                  <a:moveTo>
                    <a:pt x="11" y="64"/>
                  </a:moveTo>
                  <a:cubicBezTo>
                    <a:pt x="9" y="64"/>
                    <a:pt x="7" y="63"/>
                    <a:pt x="7" y="61"/>
                  </a:cubicBezTo>
                  <a:cubicBezTo>
                    <a:pt x="7" y="11"/>
                    <a:pt x="7" y="11"/>
                    <a:pt x="7" y="11"/>
                  </a:cubicBezTo>
                  <a:cubicBezTo>
                    <a:pt x="7" y="10"/>
                    <a:pt x="9" y="8"/>
                    <a:pt x="11" y="8"/>
                  </a:cubicBezTo>
                  <a:cubicBezTo>
                    <a:pt x="12" y="8"/>
                    <a:pt x="14" y="10"/>
                    <a:pt x="14" y="11"/>
                  </a:cubicBezTo>
                  <a:cubicBezTo>
                    <a:pt x="14" y="61"/>
                    <a:pt x="14" y="61"/>
                    <a:pt x="14" y="61"/>
                  </a:cubicBezTo>
                  <a:cubicBezTo>
                    <a:pt x="14" y="63"/>
                    <a:pt x="12" y="64"/>
                    <a:pt x="11" y="64"/>
                  </a:cubicBezTo>
                  <a:close/>
                  <a:moveTo>
                    <a:pt x="11" y="8"/>
                  </a:moveTo>
                  <a:cubicBezTo>
                    <a:pt x="9" y="8"/>
                    <a:pt x="8" y="10"/>
                    <a:pt x="8" y="11"/>
                  </a:cubicBezTo>
                  <a:cubicBezTo>
                    <a:pt x="8" y="61"/>
                    <a:pt x="8" y="61"/>
                    <a:pt x="8" y="61"/>
                  </a:cubicBezTo>
                  <a:cubicBezTo>
                    <a:pt x="8" y="63"/>
                    <a:pt x="9" y="64"/>
                    <a:pt x="11" y="64"/>
                  </a:cubicBezTo>
                  <a:cubicBezTo>
                    <a:pt x="12" y="64"/>
                    <a:pt x="14" y="63"/>
                    <a:pt x="14" y="61"/>
                  </a:cubicBezTo>
                  <a:cubicBezTo>
                    <a:pt x="14" y="11"/>
                    <a:pt x="14" y="11"/>
                    <a:pt x="14" y="11"/>
                  </a:cubicBezTo>
                  <a:cubicBezTo>
                    <a:pt x="14" y="10"/>
                    <a:pt x="12" y="8"/>
                    <a:pt x="1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43" name="Freeform 17">
              <a:extLst>
                <a:ext uri="{FF2B5EF4-FFF2-40B4-BE49-F238E27FC236}">
                  <a16:creationId xmlns:a16="http://schemas.microsoft.com/office/drawing/2014/main" id="{C9F3F386-8B98-46C9-9F86-820535526626}"/>
                </a:ext>
              </a:extLst>
            </p:cNvPr>
            <p:cNvSpPr>
              <a:spLocks noEditPoints="1"/>
            </p:cNvSpPr>
            <p:nvPr/>
          </p:nvSpPr>
          <p:spPr bwMode="auto">
            <a:xfrm>
              <a:off x="2908300" y="4733926"/>
              <a:ext cx="182563" cy="57150"/>
            </a:xfrm>
            <a:custGeom>
              <a:avLst/>
              <a:gdLst>
                <a:gd name="T0" fmla="*/ 61 w 68"/>
                <a:gd name="T1" fmla="*/ 10 h 21"/>
                <a:gd name="T2" fmla="*/ 58 w 68"/>
                <a:gd name="T3" fmla="*/ 14 h 21"/>
                <a:gd name="T4" fmla="*/ 10 w 68"/>
                <a:gd name="T5" fmla="*/ 14 h 21"/>
                <a:gd name="T6" fmla="*/ 7 w 68"/>
                <a:gd name="T7" fmla="*/ 10 h 21"/>
                <a:gd name="T8" fmla="*/ 10 w 68"/>
                <a:gd name="T9" fmla="*/ 7 h 21"/>
                <a:gd name="T10" fmla="*/ 58 w 68"/>
                <a:gd name="T11" fmla="*/ 7 h 21"/>
                <a:gd name="T12" fmla="*/ 61 w 68"/>
                <a:gd name="T13" fmla="*/ 10 h 21"/>
                <a:gd name="T14" fmla="*/ 0 w 68"/>
                <a:gd name="T15" fmla="*/ 10 h 21"/>
                <a:gd name="T16" fmla="*/ 10 w 68"/>
                <a:gd name="T17" fmla="*/ 21 h 21"/>
                <a:gd name="T18" fmla="*/ 58 w 68"/>
                <a:gd name="T19" fmla="*/ 21 h 21"/>
                <a:gd name="T20" fmla="*/ 68 w 68"/>
                <a:gd name="T21" fmla="*/ 10 h 21"/>
                <a:gd name="T22" fmla="*/ 58 w 68"/>
                <a:gd name="T23" fmla="*/ 0 h 21"/>
                <a:gd name="T24" fmla="*/ 10 w 68"/>
                <a:gd name="T25" fmla="*/ 0 h 21"/>
                <a:gd name="T26" fmla="*/ 0 w 68"/>
                <a:gd name="T27"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8" h="21">
                  <a:moveTo>
                    <a:pt x="61" y="10"/>
                  </a:moveTo>
                  <a:cubicBezTo>
                    <a:pt x="61" y="12"/>
                    <a:pt x="60" y="14"/>
                    <a:pt x="58" y="14"/>
                  </a:cubicBezTo>
                  <a:cubicBezTo>
                    <a:pt x="10" y="14"/>
                    <a:pt x="10" y="14"/>
                    <a:pt x="10" y="14"/>
                  </a:cubicBezTo>
                  <a:cubicBezTo>
                    <a:pt x="8" y="14"/>
                    <a:pt x="7" y="12"/>
                    <a:pt x="7" y="10"/>
                  </a:cubicBezTo>
                  <a:cubicBezTo>
                    <a:pt x="7" y="9"/>
                    <a:pt x="8" y="7"/>
                    <a:pt x="10" y="7"/>
                  </a:cubicBezTo>
                  <a:cubicBezTo>
                    <a:pt x="58" y="7"/>
                    <a:pt x="58" y="7"/>
                    <a:pt x="58" y="7"/>
                  </a:cubicBezTo>
                  <a:cubicBezTo>
                    <a:pt x="60" y="7"/>
                    <a:pt x="61" y="9"/>
                    <a:pt x="61" y="10"/>
                  </a:cubicBezTo>
                  <a:moveTo>
                    <a:pt x="0" y="10"/>
                  </a:moveTo>
                  <a:cubicBezTo>
                    <a:pt x="0" y="16"/>
                    <a:pt x="4" y="21"/>
                    <a:pt x="10" y="21"/>
                  </a:cubicBezTo>
                  <a:cubicBezTo>
                    <a:pt x="58" y="21"/>
                    <a:pt x="58" y="21"/>
                    <a:pt x="58" y="21"/>
                  </a:cubicBezTo>
                  <a:cubicBezTo>
                    <a:pt x="64" y="21"/>
                    <a:pt x="68" y="16"/>
                    <a:pt x="68" y="10"/>
                  </a:cubicBezTo>
                  <a:cubicBezTo>
                    <a:pt x="68" y="5"/>
                    <a:pt x="64" y="0"/>
                    <a:pt x="58" y="0"/>
                  </a:cubicBezTo>
                  <a:cubicBezTo>
                    <a:pt x="10" y="0"/>
                    <a:pt x="10" y="0"/>
                    <a:pt x="10" y="0"/>
                  </a:cubicBezTo>
                  <a:cubicBezTo>
                    <a:pt x="4" y="0"/>
                    <a:pt x="0" y="5"/>
                    <a:pt x="0" y="1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44" name="Freeform 18">
              <a:extLst>
                <a:ext uri="{FF2B5EF4-FFF2-40B4-BE49-F238E27FC236}">
                  <a16:creationId xmlns:a16="http://schemas.microsoft.com/office/drawing/2014/main" id="{EDC7BBDC-5A32-4037-9CAC-E1B7E0206AE9}"/>
                </a:ext>
              </a:extLst>
            </p:cNvPr>
            <p:cNvSpPr>
              <a:spLocks noEditPoints="1"/>
            </p:cNvSpPr>
            <p:nvPr/>
          </p:nvSpPr>
          <p:spPr bwMode="auto">
            <a:xfrm>
              <a:off x="2906713" y="4733926"/>
              <a:ext cx="187325" cy="57150"/>
            </a:xfrm>
            <a:custGeom>
              <a:avLst/>
              <a:gdLst>
                <a:gd name="T0" fmla="*/ 59 w 70"/>
                <a:gd name="T1" fmla="*/ 21 h 21"/>
                <a:gd name="T2" fmla="*/ 11 w 70"/>
                <a:gd name="T3" fmla="*/ 21 h 21"/>
                <a:gd name="T4" fmla="*/ 0 w 70"/>
                <a:gd name="T5" fmla="*/ 10 h 21"/>
                <a:gd name="T6" fmla="*/ 11 w 70"/>
                <a:gd name="T7" fmla="*/ 0 h 21"/>
                <a:gd name="T8" fmla="*/ 59 w 70"/>
                <a:gd name="T9" fmla="*/ 0 h 21"/>
                <a:gd name="T10" fmla="*/ 70 w 70"/>
                <a:gd name="T11" fmla="*/ 10 h 21"/>
                <a:gd name="T12" fmla="*/ 59 w 70"/>
                <a:gd name="T13" fmla="*/ 21 h 21"/>
                <a:gd name="T14" fmla="*/ 11 w 70"/>
                <a:gd name="T15" fmla="*/ 0 h 21"/>
                <a:gd name="T16" fmla="*/ 1 w 70"/>
                <a:gd name="T17" fmla="*/ 10 h 21"/>
                <a:gd name="T18" fmla="*/ 11 w 70"/>
                <a:gd name="T19" fmla="*/ 21 h 21"/>
                <a:gd name="T20" fmla="*/ 59 w 70"/>
                <a:gd name="T21" fmla="*/ 21 h 21"/>
                <a:gd name="T22" fmla="*/ 69 w 70"/>
                <a:gd name="T23" fmla="*/ 10 h 21"/>
                <a:gd name="T24" fmla="*/ 59 w 70"/>
                <a:gd name="T25" fmla="*/ 0 h 21"/>
                <a:gd name="T26" fmla="*/ 11 w 70"/>
                <a:gd name="T27" fmla="*/ 0 h 21"/>
                <a:gd name="T28" fmla="*/ 59 w 70"/>
                <a:gd name="T29" fmla="*/ 14 h 21"/>
                <a:gd name="T30" fmla="*/ 11 w 70"/>
                <a:gd name="T31" fmla="*/ 14 h 21"/>
                <a:gd name="T32" fmla="*/ 8 w 70"/>
                <a:gd name="T33" fmla="*/ 10 h 21"/>
                <a:gd name="T34" fmla="*/ 11 w 70"/>
                <a:gd name="T35" fmla="*/ 7 h 21"/>
                <a:gd name="T36" fmla="*/ 59 w 70"/>
                <a:gd name="T37" fmla="*/ 7 h 21"/>
                <a:gd name="T38" fmla="*/ 62 w 70"/>
                <a:gd name="T39" fmla="*/ 10 h 21"/>
                <a:gd name="T40" fmla="*/ 59 w 70"/>
                <a:gd name="T41" fmla="*/ 14 h 21"/>
                <a:gd name="T42" fmla="*/ 11 w 70"/>
                <a:gd name="T43" fmla="*/ 7 h 21"/>
                <a:gd name="T44" fmla="*/ 8 w 70"/>
                <a:gd name="T45" fmla="*/ 10 h 21"/>
                <a:gd name="T46" fmla="*/ 11 w 70"/>
                <a:gd name="T47" fmla="*/ 13 h 21"/>
                <a:gd name="T48" fmla="*/ 59 w 70"/>
                <a:gd name="T49" fmla="*/ 13 h 21"/>
                <a:gd name="T50" fmla="*/ 62 w 70"/>
                <a:gd name="T51" fmla="*/ 10 h 21"/>
                <a:gd name="T52" fmla="*/ 59 w 70"/>
                <a:gd name="T53" fmla="*/ 7 h 21"/>
                <a:gd name="T54" fmla="*/ 11 w 70"/>
                <a:gd name="T55"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0" h="21">
                  <a:moveTo>
                    <a:pt x="59" y="21"/>
                  </a:moveTo>
                  <a:cubicBezTo>
                    <a:pt x="11" y="21"/>
                    <a:pt x="11" y="21"/>
                    <a:pt x="11" y="21"/>
                  </a:cubicBezTo>
                  <a:cubicBezTo>
                    <a:pt x="5" y="21"/>
                    <a:pt x="0" y="16"/>
                    <a:pt x="0" y="10"/>
                  </a:cubicBezTo>
                  <a:cubicBezTo>
                    <a:pt x="0" y="4"/>
                    <a:pt x="5" y="0"/>
                    <a:pt x="11" y="0"/>
                  </a:cubicBezTo>
                  <a:cubicBezTo>
                    <a:pt x="59" y="0"/>
                    <a:pt x="59" y="0"/>
                    <a:pt x="59" y="0"/>
                  </a:cubicBezTo>
                  <a:cubicBezTo>
                    <a:pt x="65" y="0"/>
                    <a:pt x="70" y="4"/>
                    <a:pt x="70" y="10"/>
                  </a:cubicBezTo>
                  <a:cubicBezTo>
                    <a:pt x="70" y="16"/>
                    <a:pt x="65" y="21"/>
                    <a:pt x="59" y="21"/>
                  </a:cubicBezTo>
                  <a:close/>
                  <a:moveTo>
                    <a:pt x="11" y="0"/>
                  </a:moveTo>
                  <a:cubicBezTo>
                    <a:pt x="5" y="0"/>
                    <a:pt x="1" y="5"/>
                    <a:pt x="1" y="10"/>
                  </a:cubicBezTo>
                  <a:cubicBezTo>
                    <a:pt x="1" y="16"/>
                    <a:pt x="5" y="21"/>
                    <a:pt x="11" y="21"/>
                  </a:cubicBezTo>
                  <a:cubicBezTo>
                    <a:pt x="59" y="21"/>
                    <a:pt x="59" y="21"/>
                    <a:pt x="59" y="21"/>
                  </a:cubicBezTo>
                  <a:cubicBezTo>
                    <a:pt x="65" y="21"/>
                    <a:pt x="69" y="16"/>
                    <a:pt x="69" y="10"/>
                  </a:cubicBezTo>
                  <a:cubicBezTo>
                    <a:pt x="69" y="5"/>
                    <a:pt x="65" y="0"/>
                    <a:pt x="59" y="0"/>
                  </a:cubicBezTo>
                  <a:lnTo>
                    <a:pt x="11" y="0"/>
                  </a:lnTo>
                  <a:close/>
                  <a:moveTo>
                    <a:pt x="59" y="14"/>
                  </a:moveTo>
                  <a:cubicBezTo>
                    <a:pt x="11" y="14"/>
                    <a:pt x="11" y="14"/>
                    <a:pt x="11" y="14"/>
                  </a:cubicBezTo>
                  <a:cubicBezTo>
                    <a:pt x="9" y="14"/>
                    <a:pt x="8" y="12"/>
                    <a:pt x="8" y="10"/>
                  </a:cubicBezTo>
                  <a:cubicBezTo>
                    <a:pt x="8" y="9"/>
                    <a:pt x="9" y="7"/>
                    <a:pt x="11" y="7"/>
                  </a:cubicBezTo>
                  <a:cubicBezTo>
                    <a:pt x="59" y="7"/>
                    <a:pt x="59" y="7"/>
                    <a:pt x="59" y="7"/>
                  </a:cubicBezTo>
                  <a:cubicBezTo>
                    <a:pt x="61" y="7"/>
                    <a:pt x="62" y="9"/>
                    <a:pt x="62" y="10"/>
                  </a:cubicBezTo>
                  <a:cubicBezTo>
                    <a:pt x="62" y="12"/>
                    <a:pt x="61" y="14"/>
                    <a:pt x="59" y="14"/>
                  </a:cubicBezTo>
                  <a:close/>
                  <a:moveTo>
                    <a:pt x="11" y="7"/>
                  </a:moveTo>
                  <a:cubicBezTo>
                    <a:pt x="10" y="7"/>
                    <a:pt x="8" y="9"/>
                    <a:pt x="8" y="10"/>
                  </a:cubicBezTo>
                  <a:cubicBezTo>
                    <a:pt x="8" y="12"/>
                    <a:pt x="10" y="13"/>
                    <a:pt x="11" y="13"/>
                  </a:cubicBezTo>
                  <a:cubicBezTo>
                    <a:pt x="59" y="13"/>
                    <a:pt x="59" y="13"/>
                    <a:pt x="59" y="13"/>
                  </a:cubicBezTo>
                  <a:cubicBezTo>
                    <a:pt x="60" y="13"/>
                    <a:pt x="62" y="12"/>
                    <a:pt x="62" y="10"/>
                  </a:cubicBezTo>
                  <a:cubicBezTo>
                    <a:pt x="62" y="9"/>
                    <a:pt x="60" y="7"/>
                    <a:pt x="59" y="7"/>
                  </a:cubicBezTo>
                  <a:lnTo>
                    <a:pt x="11"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45" name="Freeform 19">
              <a:extLst>
                <a:ext uri="{FF2B5EF4-FFF2-40B4-BE49-F238E27FC236}">
                  <a16:creationId xmlns:a16="http://schemas.microsoft.com/office/drawing/2014/main" id="{EAB847C7-BDFD-4E54-952A-E7741DBD6E91}"/>
                </a:ext>
              </a:extLst>
            </p:cNvPr>
            <p:cNvSpPr>
              <a:spLocks noEditPoints="1"/>
            </p:cNvSpPr>
            <p:nvPr/>
          </p:nvSpPr>
          <p:spPr bwMode="auto">
            <a:xfrm>
              <a:off x="3117850" y="4733926"/>
              <a:ext cx="57150" cy="57150"/>
            </a:xfrm>
            <a:custGeom>
              <a:avLst/>
              <a:gdLst>
                <a:gd name="T0" fmla="*/ 11 w 21"/>
                <a:gd name="T1" fmla="*/ 14 h 21"/>
                <a:gd name="T2" fmla="*/ 8 w 21"/>
                <a:gd name="T3" fmla="*/ 10 h 21"/>
                <a:gd name="T4" fmla="*/ 11 w 21"/>
                <a:gd name="T5" fmla="*/ 7 h 21"/>
                <a:gd name="T6" fmla="*/ 14 w 21"/>
                <a:gd name="T7" fmla="*/ 10 h 21"/>
                <a:gd name="T8" fmla="*/ 11 w 21"/>
                <a:gd name="T9" fmla="*/ 14 h 21"/>
                <a:gd name="T10" fmla="*/ 11 w 21"/>
                <a:gd name="T11" fmla="*/ 0 h 21"/>
                <a:gd name="T12" fmla="*/ 0 w 21"/>
                <a:gd name="T13" fmla="*/ 10 h 21"/>
                <a:gd name="T14" fmla="*/ 11 w 21"/>
                <a:gd name="T15" fmla="*/ 21 h 21"/>
                <a:gd name="T16" fmla="*/ 21 w 21"/>
                <a:gd name="T17" fmla="*/ 10 h 21"/>
                <a:gd name="T18" fmla="*/ 11 w 21"/>
                <a:gd name="T1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1">
                  <a:moveTo>
                    <a:pt x="11" y="14"/>
                  </a:moveTo>
                  <a:cubicBezTo>
                    <a:pt x="9" y="14"/>
                    <a:pt x="8" y="12"/>
                    <a:pt x="8" y="10"/>
                  </a:cubicBezTo>
                  <a:cubicBezTo>
                    <a:pt x="8" y="9"/>
                    <a:pt x="9" y="7"/>
                    <a:pt x="11" y="7"/>
                  </a:cubicBezTo>
                  <a:cubicBezTo>
                    <a:pt x="12" y="7"/>
                    <a:pt x="14" y="9"/>
                    <a:pt x="14" y="10"/>
                  </a:cubicBezTo>
                  <a:cubicBezTo>
                    <a:pt x="14" y="12"/>
                    <a:pt x="12" y="14"/>
                    <a:pt x="11" y="14"/>
                  </a:cubicBezTo>
                  <a:moveTo>
                    <a:pt x="11" y="0"/>
                  </a:moveTo>
                  <a:cubicBezTo>
                    <a:pt x="5" y="0"/>
                    <a:pt x="0" y="5"/>
                    <a:pt x="0" y="10"/>
                  </a:cubicBezTo>
                  <a:cubicBezTo>
                    <a:pt x="0" y="16"/>
                    <a:pt x="5" y="21"/>
                    <a:pt x="11" y="21"/>
                  </a:cubicBezTo>
                  <a:cubicBezTo>
                    <a:pt x="16" y="21"/>
                    <a:pt x="21" y="16"/>
                    <a:pt x="21" y="10"/>
                  </a:cubicBezTo>
                  <a:cubicBezTo>
                    <a:pt x="21" y="5"/>
                    <a:pt x="16" y="0"/>
                    <a:pt x="1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46" name="Freeform 20">
              <a:extLst>
                <a:ext uri="{FF2B5EF4-FFF2-40B4-BE49-F238E27FC236}">
                  <a16:creationId xmlns:a16="http://schemas.microsoft.com/office/drawing/2014/main" id="{1B95EADF-584A-4B93-8E80-BC0A3B1ECA14}"/>
                </a:ext>
              </a:extLst>
            </p:cNvPr>
            <p:cNvSpPr>
              <a:spLocks noEditPoints="1"/>
            </p:cNvSpPr>
            <p:nvPr/>
          </p:nvSpPr>
          <p:spPr bwMode="auto">
            <a:xfrm>
              <a:off x="3117850" y="4733926"/>
              <a:ext cx="57150" cy="57150"/>
            </a:xfrm>
            <a:custGeom>
              <a:avLst/>
              <a:gdLst>
                <a:gd name="T0" fmla="*/ 11 w 21"/>
                <a:gd name="T1" fmla="*/ 21 h 21"/>
                <a:gd name="T2" fmla="*/ 0 w 21"/>
                <a:gd name="T3" fmla="*/ 10 h 21"/>
                <a:gd name="T4" fmla="*/ 11 w 21"/>
                <a:gd name="T5" fmla="*/ 0 h 21"/>
                <a:gd name="T6" fmla="*/ 21 w 21"/>
                <a:gd name="T7" fmla="*/ 10 h 21"/>
                <a:gd name="T8" fmla="*/ 11 w 21"/>
                <a:gd name="T9" fmla="*/ 21 h 21"/>
                <a:gd name="T10" fmla="*/ 11 w 21"/>
                <a:gd name="T11" fmla="*/ 0 h 21"/>
                <a:gd name="T12" fmla="*/ 0 w 21"/>
                <a:gd name="T13" fmla="*/ 10 h 21"/>
                <a:gd name="T14" fmla="*/ 11 w 21"/>
                <a:gd name="T15" fmla="*/ 21 h 21"/>
                <a:gd name="T16" fmla="*/ 21 w 21"/>
                <a:gd name="T17" fmla="*/ 10 h 21"/>
                <a:gd name="T18" fmla="*/ 11 w 21"/>
                <a:gd name="T19" fmla="*/ 0 h 21"/>
                <a:gd name="T20" fmla="*/ 11 w 21"/>
                <a:gd name="T21" fmla="*/ 14 h 21"/>
                <a:gd name="T22" fmla="*/ 7 w 21"/>
                <a:gd name="T23" fmla="*/ 10 h 21"/>
                <a:gd name="T24" fmla="*/ 11 w 21"/>
                <a:gd name="T25" fmla="*/ 7 h 21"/>
                <a:gd name="T26" fmla="*/ 14 w 21"/>
                <a:gd name="T27" fmla="*/ 10 h 21"/>
                <a:gd name="T28" fmla="*/ 11 w 21"/>
                <a:gd name="T29" fmla="*/ 14 h 21"/>
                <a:gd name="T30" fmla="*/ 11 w 21"/>
                <a:gd name="T31" fmla="*/ 7 h 21"/>
                <a:gd name="T32" fmla="*/ 8 w 21"/>
                <a:gd name="T33" fmla="*/ 10 h 21"/>
                <a:gd name="T34" fmla="*/ 11 w 21"/>
                <a:gd name="T35" fmla="*/ 13 h 21"/>
                <a:gd name="T36" fmla="*/ 14 w 21"/>
                <a:gd name="T37" fmla="*/ 10 h 21"/>
                <a:gd name="T38" fmla="*/ 11 w 21"/>
                <a:gd name="T3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 h="21">
                  <a:moveTo>
                    <a:pt x="11" y="21"/>
                  </a:moveTo>
                  <a:cubicBezTo>
                    <a:pt x="5" y="21"/>
                    <a:pt x="0" y="16"/>
                    <a:pt x="0" y="10"/>
                  </a:cubicBezTo>
                  <a:cubicBezTo>
                    <a:pt x="0" y="4"/>
                    <a:pt x="5" y="0"/>
                    <a:pt x="11" y="0"/>
                  </a:cubicBezTo>
                  <a:cubicBezTo>
                    <a:pt x="17" y="0"/>
                    <a:pt x="21" y="4"/>
                    <a:pt x="21" y="10"/>
                  </a:cubicBezTo>
                  <a:cubicBezTo>
                    <a:pt x="21" y="16"/>
                    <a:pt x="17" y="21"/>
                    <a:pt x="11" y="21"/>
                  </a:cubicBezTo>
                  <a:close/>
                  <a:moveTo>
                    <a:pt x="11" y="0"/>
                  </a:moveTo>
                  <a:cubicBezTo>
                    <a:pt x="5" y="0"/>
                    <a:pt x="0" y="5"/>
                    <a:pt x="0" y="10"/>
                  </a:cubicBezTo>
                  <a:cubicBezTo>
                    <a:pt x="0" y="16"/>
                    <a:pt x="5" y="21"/>
                    <a:pt x="11" y="21"/>
                  </a:cubicBezTo>
                  <a:cubicBezTo>
                    <a:pt x="16" y="21"/>
                    <a:pt x="21" y="16"/>
                    <a:pt x="21" y="10"/>
                  </a:cubicBezTo>
                  <a:cubicBezTo>
                    <a:pt x="21" y="5"/>
                    <a:pt x="16" y="0"/>
                    <a:pt x="11" y="0"/>
                  </a:cubicBezTo>
                  <a:close/>
                  <a:moveTo>
                    <a:pt x="11" y="14"/>
                  </a:moveTo>
                  <a:cubicBezTo>
                    <a:pt x="9" y="14"/>
                    <a:pt x="7" y="12"/>
                    <a:pt x="7" y="10"/>
                  </a:cubicBezTo>
                  <a:cubicBezTo>
                    <a:pt x="7" y="9"/>
                    <a:pt x="9" y="7"/>
                    <a:pt x="11" y="7"/>
                  </a:cubicBezTo>
                  <a:cubicBezTo>
                    <a:pt x="12" y="7"/>
                    <a:pt x="14" y="9"/>
                    <a:pt x="14" y="10"/>
                  </a:cubicBezTo>
                  <a:cubicBezTo>
                    <a:pt x="14" y="12"/>
                    <a:pt x="12" y="14"/>
                    <a:pt x="11" y="14"/>
                  </a:cubicBezTo>
                  <a:close/>
                  <a:moveTo>
                    <a:pt x="11" y="7"/>
                  </a:moveTo>
                  <a:cubicBezTo>
                    <a:pt x="9" y="7"/>
                    <a:pt x="8" y="9"/>
                    <a:pt x="8" y="10"/>
                  </a:cubicBezTo>
                  <a:cubicBezTo>
                    <a:pt x="8" y="12"/>
                    <a:pt x="9" y="13"/>
                    <a:pt x="11" y="13"/>
                  </a:cubicBezTo>
                  <a:cubicBezTo>
                    <a:pt x="12" y="13"/>
                    <a:pt x="14" y="12"/>
                    <a:pt x="14" y="10"/>
                  </a:cubicBezTo>
                  <a:cubicBezTo>
                    <a:pt x="14" y="9"/>
                    <a:pt x="12" y="7"/>
                    <a:pt x="1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47" name="Freeform 21">
              <a:extLst>
                <a:ext uri="{FF2B5EF4-FFF2-40B4-BE49-F238E27FC236}">
                  <a16:creationId xmlns:a16="http://schemas.microsoft.com/office/drawing/2014/main" id="{5C0E4A84-9014-4ABD-94B6-A8D36B998A4D}"/>
                </a:ext>
              </a:extLst>
            </p:cNvPr>
            <p:cNvSpPr>
              <a:spLocks noEditPoints="1"/>
            </p:cNvSpPr>
            <p:nvPr/>
          </p:nvSpPr>
          <p:spPr bwMode="auto">
            <a:xfrm>
              <a:off x="3005138" y="4651376"/>
              <a:ext cx="57150" cy="55563"/>
            </a:xfrm>
            <a:custGeom>
              <a:avLst/>
              <a:gdLst>
                <a:gd name="T0" fmla="*/ 10 w 21"/>
                <a:gd name="T1" fmla="*/ 7 h 21"/>
                <a:gd name="T2" fmla="*/ 13 w 21"/>
                <a:gd name="T3" fmla="*/ 11 h 21"/>
                <a:gd name="T4" fmla="*/ 10 w 21"/>
                <a:gd name="T5" fmla="*/ 14 h 21"/>
                <a:gd name="T6" fmla="*/ 7 w 21"/>
                <a:gd name="T7" fmla="*/ 11 h 21"/>
                <a:gd name="T8" fmla="*/ 10 w 21"/>
                <a:gd name="T9" fmla="*/ 7 h 21"/>
                <a:gd name="T10" fmla="*/ 10 w 21"/>
                <a:gd name="T11" fmla="*/ 21 h 21"/>
                <a:gd name="T12" fmla="*/ 21 w 21"/>
                <a:gd name="T13" fmla="*/ 11 h 21"/>
                <a:gd name="T14" fmla="*/ 10 w 21"/>
                <a:gd name="T15" fmla="*/ 0 h 21"/>
                <a:gd name="T16" fmla="*/ 0 w 21"/>
                <a:gd name="T17" fmla="*/ 11 h 21"/>
                <a:gd name="T18" fmla="*/ 10 w 21"/>
                <a:gd name="T1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1">
                  <a:moveTo>
                    <a:pt x="10" y="7"/>
                  </a:moveTo>
                  <a:cubicBezTo>
                    <a:pt x="12" y="7"/>
                    <a:pt x="13" y="9"/>
                    <a:pt x="13" y="11"/>
                  </a:cubicBezTo>
                  <a:cubicBezTo>
                    <a:pt x="13" y="12"/>
                    <a:pt x="12" y="14"/>
                    <a:pt x="10" y="14"/>
                  </a:cubicBezTo>
                  <a:cubicBezTo>
                    <a:pt x="9" y="14"/>
                    <a:pt x="7" y="12"/>
                    <a:pt x="7" y="11"/>
                  </a:cubicBezTo>
                  <a:cubicBezTo>
                    <a:pt x="7" y="9"/>
                    <a:pt x="9" y="7"/>
                    <a:pt x="10" y="7"/>
                  </a:cubicBezTo>
                  <a:moveTo>
                    <a:pt x="10" y="21"/>
                  </a:moveTo>
                  <a:cubicBezTo>
                    <a:pt x="16" y="21"/>
                    <a:pt x="21" y="16"/>
                    <a:pt x="21" y="11"/>
                  </a:cubicBezTo>
                  <a:cubicBezTo>
                    <a:pt x="21" y="5"/>
                    <a:pt x="16" y="0"/>
                    <a:pt x="10" y="0"/>
                  </a:cubicBezTo>
                  <a:cubicBezTo>
                    <a:pt x="4" y="0"/>
                    <a:pt x="0" y="5"/>
                    <a:pt x="0" y="11"/>
                  </a:cubicBezTo>
                  <a:cubicBezTo>
                    <a:pt x="0" y="16"/>
                    <a:pt x="4" y="21"/>
                    <a:pt x="10"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48" name="Freeform 22">
              <a:extLst>
                <a:ext uri="{FF2B5EF4-FFF2-40B4-BE49-F238E27FC236}">
                  <a16:creationId xmlns:a16="http://schemas.microsoft.com/office/drawing/2014/main" id="{C316238B-E6E5-423F-9FAD-1991C391C1AC}"/>
                </a:ext>
              </a:extLst>
            </p:cNvPr>
            <p:cNvSpPr>
              <a:spLocks noEditPoints="1"/>
            </p:cNvSpPr>
            <p:nvPr/>
          </p:nvSpPr>
          <p:spPr bwMode="auto">
            <a:xfrm>
              <a:off x="3005138" y="4651376"/>
              <a:ext cx="57150" cy="55563"/>
            </a:xfrm>
            <a:custGeom>
              <a:avLst/>
              <a:gdLst>
                <a:gd name="T0" fmla="*/ 10 w 21"/>
                <a:gd name="T1" fmla="*/ 21 h 21"/>
                <a:gd name="T2" fmla="*/ 0 w 21"/>
                <a:gd name="T3" fmla="*/ 11 h 21"/>
                <a:gd name="T4" fmla="*/ 10 w 21"/>
                <a:gd name="T5" fmla="*/ 0 h 21"/>
                <a:gd name="T6" fmla="*/ 21 w 21"/>
                <a:gd name="T7" fmla="*/ 11 h 21"/>
                <a:gd name="T8" fmla="*/ 10 w 21"/>
                <a:gd name="T9" fmla="*/ 21 h 21"/>
                <a:gd name="T10" fmla="*/ 10 w 21"/>
                <a:gd name="T11" fmla="*/ 0 h 21"/>
                <a:gd name="T12" fmla="*/ 0 w 21"/>
                <a:gd name="T13" fmla="*/ 11 h 21"/>
                <a:gd name="T14" fmla="*/ 10 w 21"/>
                <a:gd name="T15" fmla="*/ 21 h 21"/>
                <a:gd name="T16" fmla="*/ 21 w 21"/>
                <a:gd name="T17" fmla="*/ 11 h 21"/>
                <a:gd name="T18" fmla="*/ 10 w 21"/>
                <a:gd name="T19" fmla="*/ 0 h 21"/>
                <a:gd name="T20" fmla="*/ 10 w 21"/>
                <a:gd name="T21" fmla="*/ 14 h 21"/>
                <a:gd name="T22" fmla="*/ 7 w 21"/>
                <a:gd name="T23" fmla="*/ 11 h 21"/>
                <a:gd name="T24" fmla="*/ 10 w 21"/>
                <a:gd name="T25" fmla="*/ 7 h 21"/>
                <a:gd name="T26" fmla="*/ 13 w 21"/>
                <a:gd name="T27" fmla="*/ 11 h 21"/>
                <a:gd name="T28" fmla="*/ 10 w 21"/>
                <a:gd name="T29" fmla="*/ 14 h 21"/>
                <a:gd name="T30" fmla="*/ 10 w 21"/>
                <a:gd name="T31" fmla="*/ 8 h 21"/>
                <a:gd name="T32" fmla="*/ 7 w 21"/>
                <a:gd name="T33" fmla="*/ 11 h 21"/>
                <a:gd name="T34" fmla="*/ 10 w 21"/>
                <a:gd name="T35" fmla="*/ 14 h 21"/>
                <a:gd name="T36" fmla="*/ 13 w 21"/>
                <a:gd name="T37" fmla="*/ 11 h 21"/>
                <a:gd name="T38" fmla="*/ 10 w 21"/>
                <a:gd name="T39" fmla="*/ 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 h="21">
                  <a:moveTo>
                    <a:pt x="10" y="21"/>
                  </a:moveTo>
                  <a:cubicBezTo>
                    <a:pt x="4" y="21"/>
                    <a:pt x="0" y="17"/>
                    <a:pt x="0" y="11"/>
                  </a:cubicBezTo>
                  <a:cubicBezTo>
                    <a:pt x="0" y="5"/>
                    <a:pt x="4" y="0"/>
                    <a:pt x="10" y="0"/>
                  </a:cubicBezTo>
                  <a:cubicBezTo>
                    <a:pt x="16" y="0"/>
                    <a:pt x="21" y="5"/>
                    <a:pt x="21" y="11"/>
                  </a:cubicBezTo>
                  <a:cubicBezTo>
                    <a:pt x="21" y="17"/>
                    <a:pt x="16" y="21"/>
                    <a:pt x="10" y="21"/>
                  </a:cubicBezTo>
                  <a:close/>
                  <a:moveTo>
                    <a:pt x="10" y="0"/>
                  </a:moveTo>
                  <a:cubicBezTo>
                    <a:pt x="5" y="0"/>
                    <a:pt x="0" y="5"/>
                    <a:pt x="0" y="11"/>
                  </a:cubicBezTo>
                  <a:cubicBezTo>
                    <a:pt x="0" y="16"/>
                    <a:pt x="5" y="21"/>
                    <a:pt x="10" y="21"/>
                  </a:cubicBezTo>
                  <a:cubicBezTo>
                    <a:pt x="16" y="21"/>
                    <a:pt x="21" y="16"/>
                    <a:pt x="21" y="11"/>
                  </a:cubicBezTo>
                  <a:cubicBezTo>
                    <a:pt x="21" y="5"/>
                    <a:pt x="16" y="0"/>
                    <a:pt x="10" y="0"/>
                  </a:cubicBezTo>
                  <a:close/>
                  <a:moveTo>
                    <a:pt x="10" y="14"/>
                  </a:moveTo>
                  <a:cubicBezTo>
                    <a:pt x="8" y="14"/>
                    <a:pt x="7" y="12"/>
                    <a:pt x="7" y="11"/>
                  </a:cubicBezTo>
                  <a:cubicBezTo>
                    <a:pt x="7" y="9"/>
                    <a:pt x="8" y="7"/>
                    <a:pt x="10" y="7"/>
                  </a:cubicBezTo>
                  <a:cubicBezTo>
                    <a:pt x="12" y="7"/>
                    <a:pt x="13" y="9"/>
                    <a:pt x="13" y="11"/>
                  </a:cubicBezTo>
                  <a:cubicBezTo>
                    <a:pt x="13" y="12"/>
                    <a:pt x="12" y="14"/>
                    <a:pt x="10" y="14"/>
                  </a:cubicBezTo>
                  <a:close/>
                  <a:moveTo>
                    <a:pt x="10" y="8"/>
                  </a:moveTo>
                  <a:cubicBezTo>
                    <a:pt x="9" y="8"/>
                    <a:pt x="7" y="9"/>
                    <a:pt x="7" y="11"/>
                  </a:cubicBezTo>
                  <a:cubicBezTo>
                    <a:pt x="7" y="12"/>
                    <a:pt x="9" y="14"/>
                    <a:pt x="10" y="14"/>
                  </a:cubicBezTo>
                  <a:cubicBezTo>
                    <a:pt x="12" y="14"/>
                    <a:pt x="13" y="12"/>
                    <a:pt x="13" y="11"/>
                  </a:cubicBezTo>
                  <a:cubicBezTo>
                    <a:pt x="13" y="9"/>
                    <a:pt x="12" y="8"/>
                    <a:pt x="1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49" name="Freeform 23">
              <a:extLst>
                <a:ext uri="{FF2B5EF4-FFF2-40B4-BE49-F238E27FC236}">
                  <a16:creationId xmlns:a16="http://schemas.microsoft.com/office/drawing/2014/main" id="{93EE892A-314D-4B85-BBB5-6936C894721A}"/>
                </a:ext>
              </a:extLst>
            </p:cNvPr>
            <p:cNvSpPr>
              <a:spLocks noEditPoints="1"/>
            </p:cNvSpPr>
            <p:nvPr/>
          </p:nvSpPr>
          <p:spPr bwMode="auto">
            <a:xfrm>
              <a:off x="2903538" y="4651376"/>
              <a:ext cx="93663" cy="55563"/>
            </a:xfrm>
            <a:custGeom>
              <a:avLst/>
              <a:gdLst>
                <a:gd name="T0" fmla="*/ 10 w 35"/>
                <a:gd name="T1" fmla="*/ 7 h 21"/>
                <a:gd name="T2" fmla="*/ 25 w 35"/>
                <a:gd name="T3" fmla="*/ 7 h 21"/>
                <a:gd name="T4" fmla="*/ 28 w 35"/>
                <a:gd name="T5" fmla="*/ 11 h 21"/>
                <a:gd name="T6" fmla="*/ 25 w 35"/>
                <a:gd name="T7" fmla="*/ 14 h 21"/>
                <a:gd name="T8" fmla="*/ 10 w 35"/>
                <a:gd name="T9" fmla="*/ 14 h 21"/>
                <a:gd name="T10" fmla="*/ 7 w 35"/>
                <a:gd name="T11" fmla="*/ 11 h 21"/>
                <a:gd name="T12" fmla="*/ 10 w 35"/>
                <a:gd name="T13" fmla="*/ 7 h 21"/>
                <a:gd name="T14" fmla="*/ 10 w 35"/>
                <a:gd name="T15" fmla="*/ 21 h 21"/>
                <a:gd name="T16" fmla="*/ 25 w 35"/>
                <a:gd name="T17" fmla="*/ 21 h 21"/>
                <a:gd name="T18" fmla="*/ 35 w 35"/>
                <a:gd name="T19" fmla="*/ 11 h 21"/>
                <a:gd name="T20" fmla="*/ 25 w 35"/>
                <a:gd name="T21" fmla="*/ 0 h 21"/>
                <a:gd name="T22" fmla="*/ 10 w 35"/>
                <a:gd name="T23" fmla="*/ 0 h 21"/>
                <a:gd name="T24" fmla="*/ 0 w 35"/>
                <a:gd name="T25" fmla="*/ 11 h 21"/>
                <a:gd name="T26" fmla="*/ 10 w 35"/>
                <a:gd name="T2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21">
                  <a:moveTo>
                    <a:pt x="10" y="7"/>
                  </a:moveTo>
                  <a:cubicBezTo>
                    <a:pt x="25" y="7"/>
                    <a:pt x="25" y="7"/>
                    <a:pt x="25" y="7"/>
                  </a:cubicBezTo>
                  <a:cubicBezTo>
                    <a:pt x="26" y="7"/>
                    <a:pt x="28" y="9"/>
                    <a:pt x="28" y="11"/>
                  </a:cubicBezTo>
                  <a:cubicBezTo>
                    <a:pt x="28" y="12"/>
                    <a:pt x="26" y="14"/>
                    <a:pt x="25" y="14"/>
                  </a:cubicBezTo>
                  <a:cubicBezTo>
                    <a:pt x="10" y="14"/>
                    <a:pt x="10" y="14"/>
                    <a:pt x="10" y="14"/>
                  </a:cubicBezTo>
                  <a:cubicBezTo>
                    <a:pt x="9" y="14"/>
                    <a:pt x="7" y="12"/>
                    <a:pt x="7" y="11"/>
                  </a:cubicBezTo>
                  <a:cubicBezTo>
                    <a:pt x="7" y="9"/>
                    <a:pt x="9" y="7"/>
                    <a:pt x="10" y="7"/>
                  </a:cubicBezTo>
                  <a:moveTo>
                    <a:pt x="10" y="21"/>
                  </a:moveTo>
                  <a:cubicBezTo>
                    <a:pt x="25" y="21"/>
                    <a:pt x="25" y="21"/>
                    <a:pt x="25" y="21"/>
                  </a:cubicBezTo>
                  <a:cubicBezTo>
                    <a:pt x="30" y="21"/>
                    <a:pt x="35" y="16"/>
                    <a:pt x="35" y="11"/>
                  </a:cubicBezTo>
                  <a:cubicBezTo>
                    <a:pt x="35" y="5"/>
                    <a:pt x="30" y="0"/>
                    <a:pt x="25" y="0"/>
                  </a:cubicBezTo>
                  <a:cubicBezTo>
                    <a:pt x="10" y="0"/>
                    <a:pt x="10" y="0"/>
                    <a:pt x="10" y="0"/>
                  </a:cubicBezTo>
                  <a:cubicBezTo>
                    <a:pt x="4" y="0"/>
                    <a:pt x="0" y="5"/>
                    <a:pt x="0" y="11"/>
                  </a:cubicBezTo>
                  <a:cubicBezTo>
                    <a:pt x="0" y="16"/>
                    <a:pt x="4" y="21"/>
                    <a:pt x="10"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50" name="Freeform 24">
              <a:extLst>
                <a:ext uri="{FF2B5EF4-FFF2-40B4-BE49-F238E27FC236}">
                  <a16:creationId xmlns:a16="http://schemas.microsoft.com/office/drawing/2014/main" id="{99C3C7E9-5B27-4C98-963E-0ADDD761560A}"/>
                </a:ext>
              </a:extLst>
            </p:cNvPr>
            <p:cNvSpPr>
              <a:spLocks noEditPoints="1"/>
            </p:cNvSpPr>
            <p:nvPr/>
          </p:nvSpPr>
          <p:spPr bwMode="auto">
            <a:xfrm>
              <a:off x="2903538" y="4651376"/>
              <a:ext cx="93663" cy="55563"/>
            </a:xfrm>
            <a:custGeom>
              <a:avLst/>
              <a:gdLst>
                <a:gd name="T0" fmla="*/ 25 w 35"/>
                <a:gd name="T1" fmla="*/ 21 h 21"/>
                <a:gd name="T2" fmla="*/ 10 w 35"/>
                <a:gd name="T3" fmla="*/ 21 h 21"/>
                <a:gd name="T4" fmla="*/ 0 w 35"/>
                <a:gd name="T5" fmla="*/ 11 h 21"/>
                <a:gd name="T6" fmla="*/ 10 w 35"/>
                <a:gd name="T7" fmla="*/ 0 h 21"/>
                <a:gd name="T8" fmla="*/ 25 w 35"/>
                <a:gd name="T9" fmla="*/ 0 h 21"/>
                <a:gd name="T10" fmla="*/ 35 w 35"/>
                <a:gd name="T11" fmla="*/ 11 h 21"/>
                <a:gd name="T12" fmla="*/ 25 w 35"/>
                <a:gd name="T13" fmla="*/ 21 h 21"/>
                <a:gd name="T14" fmla="*/ 10 w 35"/>
                <a:gd name="T15" fmla="*/ 0 h 21"/>
                <a:gd name="T16" fmla="*/ 0 w 35"/>
                <a:gd name="T17" fmla="*/ 11 h 21"/>
                <a:gd name="T18" fmla="*/ 10 w 35"/>
                <a:gd name="T19" fmla="*/ 21 h 21"/>
                <a:gd name="T20" fmla="*/ 25 w 35"/>
                <a:gd name="T21" fmla="*/ 21 h 21"/>
                <a:gd name="T22" fmla="*/ 35 w 35"/>
                <a:gd name="T23" fmla="*/ 11 h 21"/>
                <a:gd name="T24" fmla="*/ 25 w 35"/>
                <a:gd name="T25" fmla="*/ 0 h 21"/>
                <a:gd name="T26" fmla="*/ 10 w 35"/>
                <a:gd name="T27" fmla="*/ 0 h 21"/>
                <a:gd name="T28" fmla="*/ 25 w 35"/>
                <a:gd name="T29" fmla="*/ 14 h 21"/>
                <a:gd name="T30" fmla="*/ 10 w 35"/>
                <a:gd name="T31" fmla="*/ 14 h 21"/>
                <a:gd name="T32" fmla="*/ 7 w 35"/>
                <a:gd name="T33" fmla="*/ 11 h 21"/>
                <a:gd name="T34" fmla="*/ 10 w 35"/>
                <a:gd name="T35" fmla="*/ 7 h 21"/>
                <a:gd name="T36" fmla="*/ 25 w 35"/>
                <a:gd name="T37" fmla="*/ 7 h 21"/>
                <a:gd name="T38" fmla="*/ 28 w 35"/>
                <a:gd name="T39" fmla="*/ 11 h 21"/>
                <a:gd name="T40" fmla="*/ 25 w 35"/>
                <a:gd name="T41" fmla="*/ 14 h 21"/>
                <a:gd name="T42" fmla="*/ 10 w 35"/>
                <a:gd name="T43" fmla="*/ 8 h 21"/>
                <a:gd name="T44" fmla="*/ 7 w 35"/>
                <a:gd name="T45" fmla="*/ 11 h 21"/>
                <a:gd name="T46" fmla="*/ 10 w 35"/>
                <a:gd name="T47" fmla="*/ 14 h 21"/>
                <a:gd name="T48" fmla="*/ 25 w 35"/>
                <a:gd name="T49" fmla="*/ 14 h 21"/>
                <a:gd name="T50" fmla="*/ 28 w 35"/>
                <a:gd name="T51" fmla="*/ 11 h 21"/>
                <a:gd name="T52" fmla="*/ 25 w 35"/>
                <a:gd name="T53" fmla="*/ 8 h 21"/>
                <a:gd name="T54" fmla="*/ 10 w 35"/>
                <a:gd name="T55" fmla="*/ 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 h="21">
                  <a:moveTo>
                    <a:pt x="25" y="21"/>
                  </a:moveTo>
                  <a:cubicBezTo>
                    <a:pt x="10" y="21"/>
                    <a:pt x="10" y="21"/>
                    <a:pt x="10" y="21"/>
                  </a:cubicBezTo>
                  <a:cubicBezTo>
                    <a:pt x="4" y="21"/>
                    <a:pt x="0" y="17"/>
                    <a:pt x="0" y="11"/>
                  </a:cubicBezTo>
                  <a:cubicBezTo>
                    <a:pt x="0" y="5"/>
                    <a:pt x="4" y="0"/>
                    <a:pt x="10" y="0"/>
                  </a:cubicBezTo>
                  <a:cubicBezTo>
                    <a:pt x="25" y="0"/>
                    <a:pt x="25" y="0"/>
                    <a:pt x="25" y="0"/>
                  </a:cubicBezTo>
                  <a:cubicBezTo>
                    <a:pt x="30" y="0"/>
                    <a:pt x="35" y="5"/>
                    <a:pt x="35" y="11"/>
                  </a:cubicBezTo>
                  <a:cubicBezTo>
                    <a:pt x="35" y="17"/>
                    <a:pt x="30" y="21"/>
                    <a:pt x="25" y="21"/>
                  </a:cubicBezTo>
                  <a:close/>
                  <a:moveTo>
                    <a:pt x="10" y="0"/>
                  </a:moveTo>
                  <a:cubicBezTo>
                    <a:pt x="5" y="0"/>
                    <a:pt x="0" y="5"/>
                    <a:pt x="0" y="11"/>
                  </a:cubicBezTo>
                  <a:cubicBezTo>
                    <a:pt x="0" y="16"/>
                    <a:pt x="5" y="21"/>
                    <a:pt x="10" y="21"/>
                  </a:cubicBezTo>
                  <a:cubicBezTo>
                    <a:pt x="25" y="21"/>
                    <a:pt x="25" y="21"/>
                    <a:pt x="25" y="21"/>
                  </a:cubicBezTo>
                  <a:cubicBezTo>
                    <a:pt x="30" y="21"/>
                    <a:pt x="35" y="16"/>
                    <a:pt x="35" y="11"/>
                  </a:cubicBezTo>
                  <a:cubicBezTo>
                    <a:pt x="35" y="5"/>
                    <a:pt x="30" y="0"/>
                    <a:pt x="25" y="0"/>
                  </a:cubicBezTo>
                  <a:lnTo>
                    <a:pt x="10" y="0"/>
                  </a:lnTo>
                  <a:close/>
                  <a:moveTo>
                    <a:pt x="25" y="14"/>
                  </a:moveTo>
                  <a:cubicBezTo>
                    <a:pt x="10" y="14"/>
                    <a:pt x="10" y="14"/>
                    <a:pt x="10" y="14"/>
                  </a:cubicBezTo>
                  <a:cubicBezTo>
                    <a:pt x="9" y="14"/>
                    <a:pt x="7" y="12"/>
                    <a:pt x="7" y="11"/>
                  </a:cubicBezTo>
                  <a:cubicBezTo>
                    <a:pt x="7" y="9"/>
                    <a:pt x="9" y="7"/>
                    <a:pt x="10" y="7"/>
                  </a:cubicBezTo>
                  <a:cubicBezTo>
                    <a:pt x="25" y="7"/>
                    <a:pt x="25" y="7"/>
                    <a:pt x="25" y="7"/>
                  </a:cubicBezTo>
                  <a:cubicBezTo>
                    <a:pt x="26" y="7"/>
                    <a:pt x="28" y="9"/>
                    <a:pt x="28" y="11"/>
                  </a:cubicBezTo>
                  <a:cubicBezTo>
                    <a:pt x="28" y="12"/>
                    <a:pt x="26" y="14"/>
                    <a:pt x="25" y="14"/>
                  </a:cubicBezTo>
                  <a:close/>
                  <a:moveTo>
                    <a:pt x="10" y="8"/>
                  </a:moveTo>
                  <a:cubicBezTo>
                    <a:pt x="9" y="8"/>
                    <a:pt x="7" y="9"/>
                    <a:pt x="7" y="11"/>
                  </a:cubicBezTo>
                  <a:cubicBezTo>
                    <a:pt x="7" y="12"/>
                    <a:pt x="9" y="14"/>
                    <a:pt x="10" y="14"/>
                  </a:cubicBezTo>
                  <a:cubicBezTo>
                    <a:pt x="25" y="14"/>
                    <a:pt x="25" y="14"/>
                    <a:pt x="25" y="14"/>
                  </a:cubicBezTo>
                  <a:cubicBezTo>
                    <a:pt x="26" y="14"/>
                    <a:pt x="28" y="12"/>
                    <a:pt x="28" y="11"/>
                  </a:cubicBezTo>
                  <a:cubicBezTo>
                    <a:pt x="28" y="9"/>
                    <a:pt x="26" y="8"/>
                    <a:pt x="25" y="8"/>
                  </a:cubicBezTo>
                  <a:lnTo>
                    <a:pt x="1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51" name="Freeform 25">
              <a:extLst>
                <a:ext uri="{FF2B5EF4-FFF2-40B4-BE49-F238E27FC236}">
                  <a16:creationId xmlns:a16="http://schemas.microsoft.com/office/drawing/2014/main" id="{DD24344A-1279-4079-B76A-0161639B779E}"/>
                </a:ext>
              </a:extLst>
            </p:cNvPr>
            <p:cNvSpPr>
              <a:spLocks noEditPoints="1"/>
            </p:cNvSpPr>
            <p:nvPr/>
          </p:nvSpPr>
          <p:spPr bwMode="auto">
            <a:xfrm>
              <a:off x="3073400" y="4651376"/>
              <a:ext cx="106363" cy="55563"/>
            </a:xfrm>
            <a:custGeom>
              <a:avLst/>
              <a:gdLst>
                <a:gd name="T0" fmla="*/ 10 w 40"/>
                <a:gd name="T1" fmla="*/ 7 h 21"/>
                <a:gd name="T2" fmla="*/ 29 w 40"/>
                <a:gd name="T3" fmla="*/ 7 h 21"/>
                <a:gd name="T4" fmla="*/ 32 w 40"/>
                <a:gd name="T5" fmla="*/ 11 h 21"/>
                <a:gd name="T6" fmla="*/ 29 w 40"/>
                <a:gd name="T7" fmla="*/ 14 h 21"/>
                <a:gd name="T8" fmla="*/ 10 w 40"/>
                <a:gd name="T9" fmla="*/ 14 h 21"/>
                <a:gd name="T10" fmla="*/ 7 w 40"/>
                <a:gd name="T11" fmla="*/ 11 h 21"/>
                <a:gd name="T12" fmla="*/ 10 w 40"/>
                <a:gd name="T13" fmla="*/ 7 h 21"/>
                <a:gd name="T14" fmla="*/ 10 w 40"/>
                <a:gd name="T15" fmla="*/ 21 h 21"/>
                <a:gd name="T16" fmla="*/ 29 w 40"/>
                <a:gd name="T17" fmla="*/ 21 h 21"/>
                <a:gd name="T18" fmla="*/ 40 w 40"/>
                <a:gd name="T19" fmla="*/ 11 h 21"/>
                <a:gd name="T20" fmla="*/ 29 w 40"/>
                <a:gd name="T21" fmla="*/ 0 h 21"/>
                <a:gd name="T22" fmla="*/ 10 w 40"/>
                <a:gd name="T23" fmla="*/ 0 h 21"/>
                <a:gd name="T24" fmla="*/ 0 w 40"/>
                <a:gd name="T25" fmla="*/ 11 h 21"/>
                <a:gd name="T26" fmla="*/ 10 w 40"/>
                <a:gd name="T2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21">
                  <a:moveTo>
                    <a:pt x="10" y="7"/>
                  </a:moveTo>
                  <a:cubicBezTo>
                    <a:pt x="29" y="7"/>
                    <a:pt x="29" y="7"/>
                    <a:pt x="29" y="7"/>
                  </a:cubicBezTo>
                  <a:cubicBezTo>
                    <a:pt x="31" y="7"/>
                    <a:pt x="32" y="9"/>
                    <a:pt x="32" y="11"/>
                  </a:cubicBezTo>
                  <a:cubicBezTo>
                    <a:pt x="32" y="12"/>
                    <a:pt x="31" y="14"/>
                    <a:pt x="29" y="14"/>
                  </a:cubicBezTo>
                  <a:cubicBezTo>
                    <a:pt x="10" y="14"/>
                    <a:pt x="10" y="14"/>
                    <a:pt x="10" y="14"/>
                  </a:cubicBezTo>
                  <a:cubicBezTo>
                    <a:pt x="9" y="14"/>
                    <a:pt x="7" y="12"/>
                    <a:pt x="7" y="11"/>
                  </a:cubicBezTo>
                  <a:cubicBezTo>
                    <a:pt x="7" y="9"/>
                    <a:pt x="9" y="7"/>
                    <a:pt x="10" y="7"/>
                  </a:cubicBezTo>
                  <a:moveTo>
                    <a:pt x="10" y="21"/>
                  </a:moveTo>
                  <a:cubicBezTo>
                    <a:pt x="29" y="21"/>
                    <a:pt x="29" y="21"/>
                    <a:pt x="29" y="21"/>
                  </a:cubicBezTo>
                  <a:cubicBezTo>
                    <a:pt x="35" y="21"/>
                    <a:pt x="40" y="16"/>
                    <a:pt x="40" y="11"/>
                  </a:cubicBezTo>
                  <a:cubicBezTo>
                    <a:pt x="40" y="5"/>
                    <a:pt x="35" y="0"/>
                    <a:pt x="29" y="0"/>
                  </a:cubicBezTo>
                  <a:cubicBezTo>
                    <a:pt x="10" y="0"/>
                    <a:pt x="10" y="0"/>
                    <a:pt x="10" y="0"/>
                  </a:cubicBezTo>
                  <a:cubicBezTo>
                    <a:pt x="5" y="0"/>
                    <a:pt x="0" y="5"/>
                    <a:pt x="0" y="11"/>
                  </a:cubicBezTo>
                  <a:cubicBezTo>
                    <a:pt x="0" y="16"/>
                    <a:pt x="5" y="21"/>
                    <a:pt x="10"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52" name="Freeform 26">
              <a:extLst>
                <a:ext uri="{FF2B5EF4-FFF2-40B4-BE49-F238E27FC236}">
                  <a16:creationId xmlns:a16="http://schemas.microsoft.com/office/drawing/2014/main" id="{51E07136-856D-4DBF-91CB-FD967FE4A749}"/>
                </a:ext>
              </a:extLst>
            </p:cNvPr>
            <p:cNvSpPr>
              <a:spLocks noEditPoints="1"/>
            </p:cNvSpPr>
            <p:nvPr/>
          </p:nvSpPr>
          <p:spPr bwMode="auto">
            <a:xfrm>
              <a:off x="3073400" y="4651376"/>
              <a:ext cx="106363" cy="55563"/>
            </a:xfrm>
            <a:custGeom>
              <a:avLst/>
              <a:gdLst>
                <a:gd name="T0" fmla="*/ 29 w 40"/>
                <a:gd name="T1" fmla="*/ 21 h 21"/>
                <a:gd name="T2" fmla="*/ 10 w 40"/>
                <a:gd name="T3" fmla="*/ 21 h 21"/>
                <a:gd name="T4" fmla="*/ 0 w 40"/>
                <a:gd name="T5" fmla="*/ 11 h 21"/>
                <a:gd name="T6" fmla="*/ 10 w 40"/>
                <a:gd name="T7" fmla="*/ 0 h 21"/>
                <a:gd name="T8" fmla="*/ 29 w 40"/>
                <a:gd name="T9" fmla="*/ 0 h 21"/>
                <a:gd name="T10" fmla="*/ 40 w 40"/>
                <a:gd name="T11" fmla="*/ 11 h 21"/>
                <a:gd name="T12" fmla="*/ 29 w 40"/>
                <a:gd name="T13" fmla="*/ 21 h 21"/>
                <a:gd name="T14" fmla="*/ 10 w 40"/>
                <a:gd name="T15" fmla="*/ 0 h 21"/>
                <a:gd name="T16" fmla="*/ 0 w 40"/>
                <a:gd name="T17" fmla="*/ 11 h 21"/>
                <a:gd name="T18" fmla="*/ 10 w 40"/>
                <a:gd name="T19" fmla="*/ 21 h 21"/>
                <a:gd name="T20" fmla="*/ 29 w 40"/>
                <a:gd name="T21" fmla="*/ 21 h 21"/>
                <a:gd name="T22" fmla="*/ 39 w 40"/>
                <a:gd name="T23" fmla="*/ 11 h 21"/>
                <a:gd name="T24" fmla="*/ 29 w 40"/>
                <a:gd name="T25" fmla="*/ 0 h 21"/>
                <a:gd name="T26" fmla="*/ 10 w 40"/>
                <a:gd name="T27" fmla="*/ 0 h 21"/>
                <a:gd name="T28" fmla="*/ 29 w 40"/>
                <a:gd name="T29" fmla="*/ 14 h 21"/>
                <a:gd name="T30" fmla="*/ 10 w 40"/>
                <a:gd name="T31" fmla="*/ 14 h 21"/>
                <a:gd name="T32" fmla="*/ 7 w 40"/>
                <a:gd name="T33" fmla="*/ 11 h 21"/>
                <a:gd name="T34" fmla="*/ 10 w 40"/>
                <a:gd name="T35" fmla="*/ 7 h 21"/>
                <a:gd name="T36" fmla="*/ 29 w 40"/>
                <a:gd name="T37" fmla="*/ 7 h 21"/>
                <a:gd name="T38" fmla="*/ 32 w 40"/>
                <a:gd name="T39" fmla="*/ 11 h 21"/>
                <a:gd name="T40" fmla="*/ 29 w 40"/>
                <a:gd name="T41" fmla="*/ 14 h 21"/>
                <a:gd name="T42" fmla="*/ 10 w 40"/>
                <a:gd name="T43" fmla="*/ 8 h 21"/>
                <a:gd name="T44" fmla="*/ 8 w 40"/>
                <a:gd name="T45" fmla="*/ 11 h 21"/>
                <a:gd name="T46" fmla="*/ 10 w 40"/>
                <a:gd name="T47" fmla="*/ 14 h 21"/>
                <a:gd name="T48" fmla="*/ 29 w 40"/>
                <a:gd name="T49" fmla="*/ 14 h 21"/>
                <a:gd name="T50" fmla="*/ 32 w 40"/>
                <a:gd name="T51" fmla="*/ 11 h 21"/>
                <a:gd name="T52" fmla="*/ 29 w 40"/>
                <a:gd name="T53" fmla="*/ 8 h 21"/>
                <a:gd name="T54" fmla="*/ 10 w 40"/>
                <a:gd name="T55" fmla="*/ 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 h="21">
                  <a:moveTo>
                    <a:pt x="29" y="21"/>
                  </a:moveTo>
                  <a:cubicBezTo>
                    <a:pt x="10" y="21"/>
                    <a:pt x="10" y="21"/>
                    <a:pt x="10" y="21"/>
                  </a:cubicBezTo>
                  <a:cubicBezTo>
                    <a:pt x="5" y="21"/>
                    <a:pt x="0" y="17"/>
                    <a:pt x="0" y="11"/>
                  </a:cubicBezTo>
                  <a:cubicBezTo>
                    <a:pt x="0" y="5"/>
                    <a:pt x="5" y="0"/>
                    <a:pt x="10" y="0"/>
                  </a:cubicBezTo>
                  <a:cubicBezTo>
                    <a:pt x="29" y="0"/>
                    <a:pt x="29" y="0"/>
                    <a:pt x="29" y="0"/>
                  </a:cubicBezTo>
                  <a:cubicBezTo>
                    <a:pt x="35" y="0"/>
                    <a:pt x="40" y="5"/>
                    <a:pt x="40" y="11"/>
                  </a:cubicBezTo>
                  <a:cubicBezTo>
                    <a:pt x="40" y="17"/>
                    <a:pt x="35" y="21"/>
                    <a:pt x="29" y="21"/>
                  </a:cubicBezTo>
                  <a:close/>
                  <a:moveTo>
                    <a:pt x="10" y="0"/>
                  </a:moveTo>
                  <a:cubicBezTo>
                    <a:pt x="5" y="0"/>
                    <a:pt x="0" y="5"/>
                    <a:pt x="0" y="11"/>
                  </a:cubicBezTo>
                  <a:cubicBezTo>
                    <a:pt x="0" y="16"/>
                    <a:pt x="5" y="21"/>
                    <a:pt x="10" y="21"/>
                  </a:cubicBezTo>
                  <a:cubicBezTo>
                    <a:pt x="29" y="21"/>
                    <a:pt x="29" y="21"/>
                    <a:pt x="29" y="21"/>
                  </a:cubicBezTo>
                  <a:cubicBezTo>
                    <a:pt x="35" y="21"/>
                    <a:pt x="39" y="16"/>
                    <a:pt x="39" y="11"/>
                  </a:cubicBezTo>
                  <a:cubicBezTo>
                    <a:pt x="39" y="5"/>
                    <a:pt x="35" y="0"/>
                    <a:pt x="29" y="0"/>
                  </a:cubicBezTo>
                  <a:lnTo>
                    <a:pt x="10" y="0"/>
                  </a:lnTo>
                  <a:close/>
                  <a:moveTo>
                    <a:pt x="29" y="14"/>
                  </a:moveTo>
                  <a:cubicBezTo>
                    <a:pt x="10" y="14"/>
                    <a:pt x="10" y="14"/>
                    <a:pt x="10" y="14"/>
                  </a:cubicBezTo>
                  <a:cubicBezTo>
                    <a:pt x="9" y="14"/>
                    <a:pt x="7" y="12"/>
                    <a:pt x="7" y="11"/>
                  </a:cubicBezTo>
                  <a:cubicBezTo>
                    <a:pt x="7" y="9"/>
                    <a:pt x="9" y="7"/>
                    <a:pt x="10" y="7"/>
                  </a:cubicBezTo>
                  <a:cubicBezTo>
                    <a:pt x="29" y="7"/>
                    <a:pt x="29" y="7"/>
                    <a:pt x="29" y="7"/>
                  </a:cubicBezTo>
                  <a:cubicBezTo>
                    <a:pt x="31" y="7"/>
                    <a:pt x="32" y="9"/>
                    <a:pt x="32" y="11"/>
                  </a:cubicBezTo>
                  <a:cubicBezTo>
                    <a:pt x="32" y="12"/>
                    <a:pt x="31" y="14"/>
                    <a:pt x="29" y="14"/>
                  </a:cubicBezTo>
                  <a:close/>
                  <a:moveTo>
                    <a:pt x="10" y="8"/>
                  </a:moveTo>
                  <a:cubicBezTo>
                    <a:pt x="9" y="8"/>
                    <a:pt x="8" y="9"/>
                    <a:pt x="8" y="11"/>
                  </a:cubicBezTo>
                  <a:cubicBezTo>
                    <a:pt x="8" y="12"/>
                    <a:pt x="9" y="14"/>
                    <a:pt x="10" y="14"/>
                  </a:cubicBezTo>
                  <a:cubicBezTo>
                    <a:pt x="29" y="14"/>
                    <a:pt x="29" y="14"/>
                    <a:pt x="29" y="14"/>
                  </a:cubicBezTo>
                  <a:cubicBezTo>
                    <a:pt x="31" y="14"/>
                    <a:pt x="32" y="12"/>
                    <a:pt x="32" y="11"/>
                  </a:cubicBezTo>
                  <a:cubicBezTo>
                    <a:pt x="32" y="9"/>
                    <a:pt x="31" y="8"/>
                    <a:pt x="29" y="8"/>
                  </a:cubicBezTo>
                  <a:lnTo>
                    <a:pt x="1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53" name="Freeform 27">
              <a:extLst>
                <a:ext uri="{FF2B5EF4-FFF2-40B4-BE49-F238E27FC236}">
                  <a16:creationId xmlns:a16="http://schemas.microsoft.com/office/drawing/2014/main" id="{47BC3B3C-4ECA-463F-82AA-E43BEB89F073}"/>
                </a:ext>
              </a:extLst>
            </p:cNvPr>
            <p:cNvSpPr>
              <a:spLocks noEditPoints="1"/>
            </p:cNvSpPr>
            <p:nvPr/>
          </p:nvSpPr>
          <p:spPr bwMode="auto">
            <a:xfrm>
              <a:off x="2438400" y="4660901"/>
              <a:ext cx="360363" cy="368300"/>
            </a:xfrm>
            <a:custGeom>
              <a:avLst/>
              <a:gdLst>
                <a:gd name="T0" fmla="*/ 64 w 134"/>
                <a:gd name="T1" fmla="*/ 7 h 136"/>
                <a:gd name="T2" fmla="*/ 64 w 134"/>
                <a:gd name="T3" fmla="*/ 70 h 136"/>
                <a:gd name="T4" fmla="*/ 67 w 134"/>
                <a:gd name="T5" fmla="*/ 74 h 136"/>
                <a:gd name="T6" fmla="*/ 126 w 134"/>
                <a:gd name="T7" fmla="*/ 74 h 136"/>
                <a:gd name="T8" fmla="*/ 67 w 134"/>
                <a:gd name="T9" fmla="*/ 129 h 136"/>
                <a:gd name="T10" fmla="*/ 8 w 134"/>
                <a:gd name="T11" fmla="*/ 68 h 136"/>
                <a:gd name="T12" fmla="*/ 64 w 134"/>
                <a:gd name="T13" fmla="*/ 7 h 136"/>
                <a:gd name="T14" fmla="*/ 127 w 134"/>
                <a:gd name="T15" fmla="*/ 67 h 136"/>
                <a:gd name="T16" fmla="*/ 71 w 134"/>
                <a:gd name="T17" fmla="*/ 67 h 136"/>
                <a:gd name="T18" fmla="*/ 71 w 134"/>
                <a:gd name="T19" fmla="*/ 7 h 136"/>
                <a:gd name="T20" fmla="*/ 127 w 134"/>
                <a:gd name="T21" fmla="*/ 67 h 136"/>
                <a:gd name="T22" fmla="*/ 67 w 134"/>
                <a:gd name="T23" fmla="*/ 136 h 136"/>
                <a:gd name="T24" fmla="*/ 134 w 134"/>
                <a:gd name="T25" fmla="*/ 71 h 136"/>
                <a:gd name="T26" fmla="*/ 134 w 134"/>
                <a:gd name="T27" fmla="*/ 70 h 136"/>
                <a:gd name="T28" fmla="*/ 134 w 134"/>
                <a:gd name="T29" fmla="*/ 70 h 136"/>
                <a:gd name="T30" fmla="*/ 134 w 134"/>
                <a:gd name="T31" fmla="*/ 68 h 136"/>
                <a:gd name="T32" fmla="*/ 67 w 134"/>
                <a:gd name="T33" fmla="*/ 0 h 136"/>
                <a:gd name="T34" fmla="*/ 0 w 134"/>
                <a:gd name="T35" fmla="*/ 68 h 136"/>
                <a:gd name="T36" fmla="*/ 67 w 134"/>
                <a:gd name="T37"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4" h="136">
                  <a:moveTo>
                    <a:pt x="64" y="7"/>
                  </a:moveTo>
                  <a:cubicBezTo>
                    <a:pt x="64" y="70"/>
                    <a:pt x="64" y="70"/>
                    <a:pt x="64" y="70"/>
                  </a:cubicBezTo>
                  <a:cubicBezTo>
                    <a:pt x="64" y="73"/>
                    <a:pt x="65" y="74"/>
                    <a:pt x="67" y="74"/>
                  </a:cubicBezTo>
                  <a:cubicBezTo>
                    <a:pt x="126" y="74"/>
                    <a:pt x="126" y="74"/>
                    <a:pt x="126" y="74"/>
                  </a:cubicBezTo>
                  <a:cubicBezTo>
                    <a:pt x="123" y="105"/>
                    <a:pt x="98" y="129"/>
                    <a:pt x="67" y="129"/>
                  </a:cubicBezTo>
                  <a:cubicBezTo>
                    <a:pt x="35" y="129"/>
                    <a:pt x="8" y="101"/>
                    <a:pt x="8" y="68"/>
                  </a:cubicBezTo>
                  <a:cubicBezTo>
                    <a:pt x="8" y="36"/>
                    <a:pt x="32" y="9"/>
                    <a:pt x="64" y="7"/>
                  </a:cubicBezTo>
                  <a:moveTo>
                    <a:pt x="127" y="67"/>
                  </a:moveTo>
                  <a:cubicBezTo>
                    <a:pt x="71" y="67"/>
                    <a:pt x="71" y="67"/>
                    <a:pt x="71" y="67"/>
                  </a:cubicBezTo>
                  <a:cubicBezTo>
                    <a:pt x="71" y="7"/>
                    <a:pt x="71" y="7"/>
                    <a:pt x="71" y="7"/>
                  </a:cubicBezTo>
                  <a:cubicBezTo>
                    <a:pt x="102" y="9"/>
                    <a:pt x="126" y="35"/>
                    <a:pt x="127" y="67"/>
                  </a:cubicBezTo>
                  <a:moveTo>
                    <a:pt x="67" y="136"/>
                  </a:moveTo>
                  <a:cubicBezTo>
                    <a:pt x="103" y="136"/>
                    <a:pt x="133" y="107"/>
                    <a:pt x="134" y="71"/>
                  </a:cubicBezTo>
                  <a:cubicBezTo>
                    <a:pt x="134" y="70"/>
                    <a:pt x="134" y="70"/>
                    <a:pt x="134" y="70"/>
                  </a:cubicBezTo>
                  <a:cubicBezTo>
                    <a:pt x="134" y="70"/>
                    <a:pt x="134" y="70"/>
                    <a:pt x="134" y="70"/>
                  </a:cubicBezTo>
                  <a:cubicBezTo>
                    <a:pt x="134" y="70"/>
                    <a:pt x="134" y="69"/>
                    <a:pt x="134" y="68"/>
                  </a:cubicBezTo>
                  <a:cubicBezTo>
                    <a:pt x="134" y="30"/>
                    <a:pt x="104" y="0"/>
                    <a:pt x="67" y="0"/>
                  </a:cubicBezTo>
                  <a:cubicBezTo>
                    <a:pt x="30" y="0"/>
                    <a:pt x="0" y="30"/>
                    <a:pt x="0" y="68"/>
                  </a:cubicBezTo>
                  <a:cubicBezTo>
                    <a:pt x="0" y="106"/>
                    <a:pt x="30" y="136"/>
                    <a:pt x="67" y="13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sp>
          <p:nvSpPr>
            <p:cNvPr id="54" name="Freeform 28">
              <a:extLst>
                <a:ext uri="{FF2B5EF4-FFF2-40B4-BE49-F238E27FC236}">
                  <a16:creationId xmlns:a16="http://schemas.microsoft.com/office/drawing/2014/main" id="{5AD7BB44-F52F-4388-8924-7695A176D9F8}"/>
                </a:ext>
              </a:extLst>
            </p:cNvPr>
            <p:cNvSpPr>
              <a:spLocks noEditPoints="1"/>
            </p:cNvSpPr>
            <p:nvPr/>
          </p:nvSpPr>
          <p:spPr bwMode="auto">
            <a:xfrm>
              <a:off x="2438400" y="4660901"/>
              <a:ext cx="360363" cy="368300"/>
            </a:xfrm>
            <a:custGeom>
              <a:avLst/>
              <a:gdLst>
                <a:gd name="T0" fmla="*/ 67 w 134"/>
                <a:gd name="T1" fmla="*/ 136 h 136"/>
                <a:gd name="T2" fmla="*/ 0 w 134"/>
                <a:gd name="T3" fmla="*/ 68 h 136"/>
                <a:gd name="T4" fmla="*/ 67 w 134"/>
                <a:gd name="T5" fmla="*/ 0 h 136"/>
                <a:gd name="T6" fmla="*/ 134 w 134"/>
                <a:gd name="T7" fmla="*/ 68 h 136"/>
                <a:gd name="T8" fmla="*/ 134 w 134"/>
                <a:gd name="T9" fmla="*/ 70 h 136"/>
                <a:gd name="T10" fmla="*/ 134 w 134"/>
                <a:gd name="T11" fmla="*/ 70 h 136"/>
                <a:gd name="T12" fmla="*/ 134 w 134"/>
                <a:gd name="T13" fmla="*/ 70 h 136"/>
                <a:gd name="T14" fmla="*/ 134 w 134"/>
                <a:gd name="T15" fmla="*/ 71 h 136"/>
                <a:gd name="T16" fmla="*/ 134 w 134"/>
                <a:gd name="T17" fmla="*/ 71 h 136"/>
                <a:gd name="T18" fmla="*/ 114 w 134"/>
                <a:gd name="T19" fmla="*/ 117 h 136"/>
                <a:gd name="T20" fmla="*/ 67 w 134"/>
                <a:gd name="T21" fmla="*/ 136 h 136"/>
                <a:gd name="T22" fmla="*/ 67 w 134"/>
                <a:gd name="T23" fmla="*/ 0 h 136"/>
                <a:gd name="T24" fmla="*/ 1 w 134"/>
                <a:gd name="T25" fmla="*/ 68 h 136"/>
                <a:gd name="T26" fmla="*/ 67 w 134"/>
                <a:gd name="T27" fmla="*/ 136 h 136"/>
                <a:gd name="T28" fmla="*/ 114 w 134"/>
                <a:gd name="T29" fmla="*/ 117 h 136"/>
                <a:gd name="T30" fmla="*/ 134 w 134"/>
                <a:gd name="T31" fmla="*/ 71 h 136"/>
                <a:gd name="T32" fmla="*/ 134 w 134"/>
                <a:gd name="T33" fmla="*/ 70 h 136"/>
                <a:gd name="T34" fmla="*/ 134 w 134"/>
                <a:gd name="T35" fmla="*/ 70 h 136"/>
                <a:gd name="T36" fmla="*/ 134 w 134"/>
                <a:gd name="T37" fmla="*/ 70 h 136"/>
                <a:gd name="T38" fmla="*/ 134 w 134"/>
                <a:gd name="T39" fmla="*/ 70 h 136"/>
                <a:gd name="T40" fmla="*/ 134 w 134"/>
                <a:gd name="T41" fmla="*/ 68 h 136"/>
                <a:gd name="T42" fmla="*/ 67 w 134"/>
                <a:gd name="T43" fmla="*/ 0 h 136"/>
                <a:gd name="T44" fmla="*/ 67 w 134"/>
                <a:gd name="T45" fmla="*/ 129 h 136"/>
                <a:gd name="T46" fmla="*/ 8 w 134"/>
                <a:gd name="T47" fmla="*/ 68 h 136"/>
                <a:gd name="T48" fmla="*/ 64 w 134"/>
                <a:gd name="T49" fmla="*/ 7 h 136"/>
                <a:gd name="T50" fmla="*/ 64 w 134"/>
                <a:gd name="T51" fmla="*/ 7 h 136"/>
                <a:gd name="T52" fmla="*/ 64 w 134"/>
                <a:gd name="T53" fmla="*/ 70 h 136"/>
                <a:gd name="T54" fmla="*/ 67 w 134"/>
                <a:gd name="T55" fmla="*/ 74 h 136"/>
                <a:gd name="T56" fmla="*/ 127 w 134"/>
                <a:gd name="T57" fmla="*/ 74 h 136"/>
                <a:gd name="T58" fmla="*/ 127 w 134"/>
                <a:gd name="T59" fmla="*/ 74 h 136"/>
                <a:gd name="T60" fmla="*/ 107 w 134"/>
                <a:gd name="T61" fmla="*/ 113 h 136"/>
                <a:gd name="T62" fmla="*/ 67 w 134"/>
                <a:gd name="T63" fmla="*/ 129 h 136"/>
                <a:gd name="T64" fmla="*/ 63 w 134"/>
                <a:gd name="T65" fmla="*/ 8 h 136"/>
                <a:gd name="T66" fmla="*/ 8 w 134"/>
                <a:gd name="T67" fmla="*/ 68 h 136"/>
                <a:gd name="T68" fmla="*/ 67 w 134"/>
                <a:gd name="T69" fmla="*/ 129 h 136"/>
                <a:gd name="T70" fmla="*/ 107 w 134"/>
                <a:gd name="T71" fmla="*/ 113 h 136"/>
                <a:gd name="T72" fmla="*/ 126 w 134"/>
                <a:gd name="T73" fmla="*/ 74 h 136"/>
                <a:gd name="T74" fmla="*/ 67 w 134"/>
                <a:gd name="T75" fmla="*/ 74 h 136"/>
                <a:gd name="T76" fmla="*/ 63 w 134"/>
                <a:gd name="T77" fmla="*/ 70 h 136"/>
                <a:gd name="T78" fmla="*/ 63 w 134"/>
                <a:gd name="T79" fmla="*/ 8 h 136"/>
                <a:gd name="T80" fmla="*/ 127 w 134"/>
                <a:gd name="T81" fmla="*/ 67 h 136"/>
                <a:gd name="T82" fmla="*/ 71 w 134"/>
                <a:gd name="T83" fmla="*/ 67 h 136"/>
                <a:gd name="T84" fmla="*/ 71 w 134"/>
                <a:gd name="T85" fmla="*/ 7 h 136"/>
                <a:gd name="T86" fmla="*/ 71 w 134"/>
                <a:gd name="T87" fmla="*/ 7 h 136"/>
                <a:gd name="T88" fmla="*/ 110 w 134"/>
                <a:gd name="T89" fmla="*/ 26 h 136"/>
                <a:gd name="T90" fmla="*/ 127 w 134"/>
                <a:gd name="T91" fmla="*/ 67 h 136"/>
                <a:gd name="T92" fmla="*/ 71 w 134"/>
                <a:gd name="T93" fmla="*/ 66 h 136"/>
                <a:gd name="T94" fmla="*/ 126 w 134"/>
                <a:gd name="T95" fmla="*/ 66 h 136"/>
                <a:gd name="T96" fmla="*/ 110 w 134"/>
                <a:gd name="T97" fmla="*/ 26 h 136"/>
                <a:gd name="T98" fmla="*/ 71 w 134"/>
                <a:gd name="T99" fmla="*/ 8 h 136"/>
                <a:gd name="T100" fmla="*/ 71 w 134"/>
                <a:gd name="T101" fmla="*/ 6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4" h="136">
                  <a:moveTo>
                    <a:pt x="67" y="136"/>
                  </a:moveTo>
                  <a:cubicBezTo>
                    <a:pt x="30" y="136"/>
                    <a:pt x="0" y="106"/>
                    <a:pt x="0" y="68"/>
                  </a:cubicBezTo>
                  <a:cubicBezTo>
                    <a:pt x="0" y="30"/>
                    <a:pt x="30" y="0"/>
                    <a:pt x="67" y="0"/>
                  </a:cubicBezTo>
                  <a:cubicBezTo>
                    <a:pt x="104" y="0"/>
                    <a:pt x="134" y="30"/>
                    <a:pt x="134" y="68"/>
                  </a:cubicBezTo>
                  <a:cubicBezTo>
                    <a:pt x="134" y="68"/>
                    <a:pt x="134" y="69"/>
                    <a:pt x="134" y="70"/>
                  </a:cubicBezTo>
                  <a:cubicBezTo>
                    <a:pt x="134" y="70"/>
                    <a:pt x="134" y="70"/>
                    <a:pt x="134" y="70"/>
                  </a:cubicBezTo>
                  <a:cubicBezTo>
                    <a:pt x="134" y="70"/>
                    <a:pt x="134" y="70"/>
                    <a:pt x="134" y="70"/>
                  </a:cubicBezTo>
                  <a:cubicBezTo>
                    <a:pt x="134" y="71"/>
                    <a:pt x="134" y="71"/>
                    <a:pt x="134" y="71"/>
                  </a:cubicBezTo>
                  <a:cubicBezTo>
                    <a:pt x="134" y="71"/>
                    <a:pt x="134" y="71"/>
                    <a:pt x="134" y="71"/>
                  </a:cubicBezTo>
                  <a:cubicBezTo>
                    <a:pt x="134" y="88"/>
                    <a:pt x="126" y="105"/>
                    <a:pt x="114" y="117"/>
                  </a:cubicBezTo>
                  <a:cubicBezTo>
                    <a:pt x="101" y="130"/>
                    <a:pt x="85" y="136"/>
                    <a:pt x="67" y="136"/>
                  </a:cubicBezTo>
                  <a:close/>
                  <a:moveTo>
                    <a:pt x="67" y="0"/>
                  </a:moveTo>
                  <a:cubicBezTo>
                    <a:pt x="30" y="0"/>
                    <a:pt x="1" y="30"/>
                    <a:pt x="1" y="68"/>
                  </a:cubicBezTo>
                  <a:cubicBezTo>
                    <a:pt x="1" y="106"/>
                    <a:pt x="30" y="136"/>
                    <a:pt x="67" y="136"/>
                  </a:cubicBezTo>
                  <a:cubicBezTo>
                    <a:pt x="85" y="136"/>
                    <a:pt x="101" y="129"/>
                    <a:pt x="114" y="117"/>
                  </a:cubicBezTo>
                  <a:cubicBezTo>
                    <a:pt x="126" y="105"/>
                    <a:pt x="133" y="88"/>
                    <a:pt x="134" y="71"/>
                  </a:cubicBezTo>
                  <a:cubicBezTo>
                    <a:pt x="134" y="70"/>
                    <a:pt x="134" y="70"/>
                    <a:pt x="134" y="70"/>
                  </a:cubicBezTo>
                  <a:cubicBezTo>
                    <a:pt x="134" y="70"/>
                    <a:pt x="134" y="70"/>
                    <a:pt x="134" y="70"/>
                  </a:cubicBezTo>
                  <a:cubicBezTo>
                    <a:pt x="134" y="70"/>
                    <a:pt x="134" y="70"/>
                    <a:pt x="134" y="70"/>
                  </a:cubicBezTo>
                  <a:cubicBezTo>
                    <a:pt x="134" y="70"/>
                    <a:pt x="134" y="70"/>
                    <a:pt x="134" y="70"/>
                  </a:cubicBezTo>
                  <a:cubicBezTo>
                    <a:pt x="134" y="69"/>
                    <a:pt x="134" y="68"/>
                    <a:pt x="134" y="68"/>
                  </a:cubicBezTo>
                  <a:cubicBezTo>
                    <a:pt x="134" y="30"/>
                    <a:pt x="104" y="0"/>
                    <a:pt x="67" y="0"/>
                  </a:cubicBezTo>
                  <a:close/>
                  <a:moveTo>
                    <a:pt x="67" y="129"/>
                  </a:moveTo>
                  <a:cubicBezTo>
                    <a:pt x="34" y="129"/>
                    <a:pt x="8" y="102"/>
                    <a:pt x="8" y="68"/>
                  </a:cubicBezTo>
                  <a:cubicBezTo>
                    <a:pt x="8" y="36"/>
                    <a:pt x="32" y="9"/>
                    <a:pt x="64" y="7"/>
                  </a:cubicBezTo>
                  <a:cubicBezTo>
                    <a:pt x="64" y="7"/>
                    <a:pt x="64" y="7"/>
                    <a:pt x="64" y="7"/>
                  </a:cubicBezTo>
                  <a:cubicBezTo>
                    <a:pt x="64" y="70"/>
                    <a:pt x="64" y="70"/>
                    <a:pt x="64" y="70"/>
                  </a:cubicBezTo>
                  <a:cubicBezTo>
                    <a:pt x="64" y="72"/>
                    <a:pt x="65" y="74"/>
                    <a:pt x="67" y="74"/>
                  </a:cubicBezTo>
                  <a:cubicBezTo>
                    <a:pt x="127" y="74"/>
                    <a:pt x="127" y="74"/>
                    <a:pt x="127" y="74"/>
                  </a:cubicBezTo>
                  <a:cubicBezTo>
                    <a:pt x="127" y="74"/>
                    <a:pt x="127" y="74"/>
                    <a:pt x="127" y="74"/>
                  </a:cubicBezTo>
                  <a:cubicBezTo>
                    <a:pt x="125" y="89"/>
                    <a:pt x="118" y="103"/>
                    <a:pt x="107" y="113"/>
                  </a:cubicBezTo>
                  <a:cubicBezTo>
                    <a:pt x="96" y="123"/>
                    <a:pt x="82" y="129"/>
                    <a:pt x="67" y="129"/>
                  </a:cubicBezTo>
                  <a:close/>
                  <a:moveTo>
                    <a:pt x="63" y="8"/>
                  </a:moveTo>
                  <a:cubicBezTo>
                    <a:pt x="32" y="10"/>
                    <a:pt x="8" y="36"/>
                    <a:pt x="8" y="68"/>
                  </a:cubicBezTo>
                  <a:cubicBezTo>
                    <a:pt x="8" y="101"/>
                    <a:pt x="35" y="129"/>
                    <a:pt x="67" y="129"/>
                  </a:cubicBezTo>
                  <a:cubicBezTo>
                    <a:pt x="82" y="129"/>
                    <a:pt x="96" y="123"/>
                    <a:pt x="107" y="113"/>
                  </a:cubicBezTo>
                  <a:cubicBezTo>
                    <a:pt x="118" y="103"/>
                    <a:pt x="125" y="89"/>
                    <a:pt x="126" y="74"/>
                  </a:cubicBezTo>
                  <a:cubicBezTo>
                    <a:pt x="67" y="74"/>
                    <a:pt x="67" y="74"/>
                    <a:pt x="67" y="74"/>
                  </a:cubicBezTo>
                  <a:cubicBezTo>
                    <a:pt x="65" y="74"/>
                    <a:pt x="63" y="73"/>
                    <a:pt x="63" y="70"/>
                  </a:cubicBezTo>
                  <a:lnTo>
                    <a:pt x="63" y="8"/>
                  </a:lnTo>
                  <a:close/>
                  <a:moveTo>
                    <a:pt x="127" y="67"/>
                  </a:moveTo>
                  <a:cubicBezTo>
                    <a:pt x="71" y="67"/>
                    <a:pt x="71" y="67"/>
                    <a:pt x="71" y="67"/>
                  </a:cubicBezTo>
                  <a:cubicBezTo>
                    <a:pt x="71" y="7"/>
                    <a:pt x="71" y="7"/>
                    <a:pt x="71" y="7"/>
                  </a:cubicBezTo>
                  <a:cubicBezTo>
                    <a:pt x="71" y="7"/>
                    <a:pt x="71" y="7"/>
                    <a:pt x="71" y="7"/>
                  </a:cubicBezTo>
                  <a:cubicBezTo>
                    <a:pt x="86" y="8"/>
                    <a:pt x="100" y="15"/>
                    <a:pt x="110" y="26"/>
                  </a:cubicBezTo>
                  <a:cubicBezTo>
                    <a:pt x="121" y="37"/>
                    <a:pt x="126" y="51"/>
                    <a:pt x="127" y="67"/>
                  </a:cubicBezTo>
                  <a:close/>
                  <a:moveTo>
                    <a:pt x="71" y="66"/>
                  </a:moveTo>
                  <a:cubicBezTo>
                    <a:pt x="126" y="66"/>
                    <a:pt x="126" y="66"/>
                    <a:pt x="126" y="66"/>
                  </a:cubicBezTo>
                  <a:cubicBezTo>
                    <a:pt x="126" y="51"/>
                    <a:pt x="120" y="37"/>
                    <a:pt x="110" y="26"/>
                  </a:cubicBezTo>
                  <a:cubicBezTo>
                    <a:pt x="100" y="15"/>
                    <a:pt x="86" y="9"/>
                    <a:pt x="71" y="8"/>
                  </a:cubicBezTo>
                  <a:lnTo>
                    <a:pt x="71"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Arial" panose="020B0604020202020204" pitchFamily="34" charset="0"/>
              </a:endParaRPr>
            </a:p>
          </p:txBody>
        </p:sp>
      </p:grpSp>
      <p:grpSp>
        <p:nvGrpSpPr>
          <p:cNvPr id="126" name="Group 125">
            <a:extLst>
              <a:ext uri="{FF2B5EF4-FFF2-40B4-BE49-F238E27FC236}">
                <a16:creationId xmlns:a16="http://schemas.microsoft.com/office/drawing/2014/main" id="{BC3C01F5-3B83-45E4-BFF0-00BE6381C115}"/>
              </a:ext>
            </a:extLst>
          </p:cNvPr>
          <p:cNvGrpSpPr/>
          <p:nvPr/>
        </p:nvGrpSpPr>
        <p:grpSpPr>
          <a:xfrm>
            <a:off x="8041607" y="3777927"/>
            <a:ext cx="580691" cy="715845"/>
            <a:chOff x="1816494" y="3323000"/>
            <a:chExt cx="652463" cy="773112"/>
          </a:xfrm>
          <a:solidFill>
            <a:schemeClr val="bg1"/>
          </a:solidFill>
        </p:grpSpPr>
        <p:sp>
          <p:nvSpPr>
            <p:cNvPr id="127" name="Freeform 267">
              <a:extLst>
                <a:ext uri="{FF2B5EF4-FFF2-40B4-BE49-F238E27FC236}">
                  <a16:creationId xmlns:a16="http://schemas.microsoft.com/office/drawing/2014/main" id="{EDF5AE2D-08D6-4D13-838E-EFC97F66390A}"/>
                </a:ext>
              </a:extLst>
            </p:cNvPr>
            <p:cNvSpPr>
              <a:spLocks/>
            </p:cNvSpPr>
            <p:nvPr/>
          </p:nvSpPr>
          <p:spPr bwMode="auto">
            <a:xfrm>
              <a:off x="2180032" y="3662725"/>
              <a:ext cx="288925" cy="319087"/>
            </a:xfrm>
            <a:custGeom>
              <a:avLst/>
              <a:gdLst>
                <a:gd name="T0" fmla="*/ 56 w 73"/>
                <a:gd name="T1" fmla="*/ 82 h 82"/>
                <a:gd name="T2" fmla="*/ 49 w 73"/>
                <a:gd name="T3" fmla="*/ 82 h 82"/>
                <a:gd name="T4" fmla="*/ 49 w 73"/>
                <a:gd name="T5" fmla="*/ 41 h 82"/>
                <a:gd name="T6" fmla="*/ 53 w 73"/>
                <a:gd name="T7" fmla="*/ 38 h 82"/>
                <a:gd name="T8" fmla="*/ 62 w 73"/>
                <a:gd name="T9" fmla="*/ 38 h 82"/>
                <a:gd name="T10" fmla="*/ 36 w 73"/>
                <a:gd name="T11" fmla="*/ 9 h 82"/>
                <a:gd name="T12" fmla="*/ 10 w 73"/>
                <a:gd name="T13" fmla="*/ 38 h 82"/>
                <a:gd name="T14" fmla="*/ 20 w 73"/>
                <a:gd name="T15" fmla="*/ 38 h 82"/>
                <a:gd name="T16" fmla="*/ 23 w 73"/>
                <a:gd name="T17" fmla="*/ 41 h 82"/>
                <a:gd name="T18" fmla="*/ 23 w 73"/>
                <a:gd name="T19" fmla="*/ 70 h 82"/>
                <a:gd name="T20" fmla="*/ 16 w 73"/>
                <a:gd name="T21" fmla="*/ 70 h 82"/>
                <a:gd name="T22" fmla="*/ 16 w 73"/>
                <a:gd name="T23" fmla="*/ 44 h 82"/>
                <a:gd name="T24" fmla="*/ 3 w 73"/>
                <a:gd name="T25" fmla="*/ 44 h 82"/>
                <a:gd name="T26" fmla="*/ 0 w 73"/>
                <a:gd name="T27" fmla="*/ 42 h 82"/>
                <a:gd name="T28" fmla="*/ 1 w 73"/>
                <a:gd name="T29" fmla="*/ 39 h 82"/>
                <a:gd name="T30" fmla="*/ 34 w 73"/>
                <a:gd name="T31" fmla="*/ 1 h 82"/>
                <a:gd name="T32" fmla="*/ 36 w 73"/>
                <a:gd name="T33" fmla="*/ 0 h 82"/>
                <a:gd name="T34" fmla="*/ 36 w 73"/>
                <a:gd name="T35" fmla="*/ 0 h 82"/>
                <a:gd name="T36" fmla="*/ 39 w 73"/>
                <a:gd name="T37" fmla="*/ 1 h 82"/>
                <a:gd name="T38" fmla="*/ 72 w 73"/>
                <a:gd name="T39" fmla="*/ 39 h 82"/>
                <a:gd name="T40" fmla="*/ 72 w 73"/>
                <a:gd name="T41" fmla="*/ 42 h 82"/>
                <a:gd name="T42" fmla="*/ 69 w 73"/>
                <a:gd name="T43" fmla="*/ 44 h 82"/>
                <a:gd name="T44" fmla="*/ 56 w 73"/>
                <a:gd name="T45" fmla="*/ 44 h 82"/>
                <a:gd name="T46" fmla="*/ 56 w 73"/>
                <a:gd name="T47"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3" h="82">
                  <a:moveTo>
                    <a:pt x="56" y="82"/>
                  </a:moveTo>
                  <a:cubicBezTo>
                    <a:pt x="49" y="82"/>
                    <a:pt x="49" y="82"/>
                    <a:pt x="49" y="82"/>
                  </a:cubicBezTo>
                  <a:cubicBezTo>
                    <a:pt x="49" y="41"/>
                    <a:pt x="49" y="41"/>
                    <a:pt x="49" y="41"/>
                  </a:cubicBezTo>
                  <a:cubicBezTo>
                    <a:pt x="49" y="39"/>
                    <a:pt x="51" y="38"/>
                    <a:pt x="53" y="38"/>
                  </a:cubicBezTo>
                  <a:cubicBezTo>
                    <a:pt x="62" y="38"/>
                    <a:pt x="62" y="38"/>
                    <a:pt x="62" y="38"/>
                  </a:cubicBezTo>
                  <a:cubicBezTo>
                    <a:pt x="36" y="9"/>
                    <a:pt x="36" y="9"/>
                    <a:pt x="36" y="9"/>
                  </a:cubicBezTo>
                  <a:cubicBezTo>
                    <a:pt x="10" y="38"/>
                    <a:pt x="10" y="38"/>
                    <a:pt x="10" y="38"/>
                  </a:cubicBezTo>
                  <a:cubicBezTo>
                    <a:pt x="20" y="38"/>
                    <a:pt x="20" y="38"/>
                    <a:pt x="20" y="38"/>
                  </a:cubicBezTo>
                  <a:cubicBezTo>
                    <a:pt x="21" y="38"/>
                    <a:pt x="23" y="39"/>
                    <a:pt x="23" y="41"/>
                  </a:cubicBezTo>
                  <a:cubicBezTo>
                    <a:pt x="23" y="70"/>
                    <a:pt x="23" y="70"/>
                    <a:pt x="23" y="70"/>
                  </a:cubicBezTo>
                  <a:cubicBezTo>
                    <a:pt x="16" y="70"/>
                    <a:pt x="16" y="70"/>
                    <a:pt x="16" y="70"/>
                  </a:cubicBezTo>
                  <a:cubicBezTo>
                    <a:pt x="16" y="44"/>
                    <a:pt x="16" y="44"/>
                    <a:pt x="16" y="44"/>
                  </a:cubicBezTo>
                  <a:cubicBezTo>
                    <a:pt x="3" y="44"/>
                    <a:pt x="3" y="44"/>
                    <a:pt x="3" y="44"/>
                  </a:cubicBezTo>
                  <a:cubicBezTo>
                    <a:pt x="2" y="44"/>
                    <a:pt x="1" y="43"/>
                    <a:pt x="0" y="42"/>
                  </a:cubicBezTo>
                  <a:cubicBezTo>
                    <a:pt x="0" y="41"/>
                    <a:pt x="0" y="40"/>
                    <a:pt x="1" y="39"/>
                  </a:cubicBezTo>
                  <a:cubicBezTo>
                    <a:pt x="34" y="1"/>
                    <a:pt x="34" y="1"/>
                    <a:pt x="34" y="1"/>
                  </a:cubicBezTo>
                  <a:cubicBezTo>
                    <a:pt x="34" y="1"/>
                    <a:pt x="35" y="0"/>
                    <a:pt x="36" y="0"/>
                  </a:cubicBezTo>
                  <a:cubicBezTo>
                    <a:pt x="36" y="0"/>
                    <a:pt x="36" y="0"/>
                    <a:pt x="36" y="0"/>
                  </a:cubicBezTo>
                  <a:cubicBezTo>
                    <a:pt x="37" y="0"/>
                    <a:pt x="38" y="1"/>
                    <a:pt x="39" y="1"/>
                  </a:cubicBezTo>
                  <a:cubicBezTo>
                    <a:pt x="72" y="39"/>
                    <a:pt x="72" y="39"/>
                    <a:pt x="72" y="39"/>
                  </a:cubicBezTo>
                  <a:cubicBezTo>
                    <a:pt x="73" y="40"/>
                    <a:pt x="73" y="41"/>
                    <a:pt x="72" y="42"/>
                  </a:cubicBezTo>
                  <a:cubicBezTo>
                    <a:pt x="72" y="43"/>
                    <a:pt x="71" y="44"/>
                    <a:pt x="69" y="44"/>
                  </a:cubicBezTo>
                  <a:cubicBezTo>
                    <a:pt x="56" y="44"/>
                    <a:pt x="56" y="44"/>
                    <a:pt x="56" y="44"/>
                  </a:cubicBezTo>
                  <a:lnTo>
                    <a:pt x="5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buClr>
                  <a:srgbClr val="000000"/>
                </a:buClr>
              </a:pPr>
              <a:endParaRPr lang="en-US" sz="1867" kern="0">
                <a:solidFill>
                  <a:srgbClr val="57545D"/>
                </a:solidFill>
                <a:latin typeface="Arial"/>
                <a:cs typeface="Arial"/>
                <a:sym typeface="Arial"/>
              </a:endParaRPr>
            </a:p>
          </p:txBody>
        </p:sp>
        <p:sp>
          <p:nvSpPr>
            <p:cNvPr id="128" name="Freeform 268">
              <a:extLst>
                <a:ext uri="{FF2B5EF4-FFF2-40B4-BE49-F238E27FC236}">
                  <a16:creationId xmlns:a16="http://schemas.microsoft.com/office/drawing/2014/main" id="{535C0B26-870D-41C7-8E38-B61923595352}"/>
                </a:ext>
              </a:extLst>
            </p:cNvPr>
            <p:cNvSpPr>
              <a:spLocks/>
            </p:cNvSpPr>
            <p:nvPr/>
          </p:nvSpPr>
          <p:spPr bwMode="auto">
            <a:xfrm>
              <a:off x="2065732" y="3323000"/>
              <a:ext cx="257175" cy="304800"/>
            </a:xfrm>
            <a:custGeom>
              <a:avLst/>
              <a:gdLst>
                <a:gd name="T0" fmla="*/ 48 w 65"/>
                <a:gd name="T1" fmla="*/ 78 h 78"/>
                <a:gd name="T2" fmla="*/ 41 w 65"/>
                <a:gd name="T3" fmla="*/ 78 h 78"/>
                <a:gd name="T4" fmla="*/ 41 w 65"/>
                <a:gd name="T5" fmla="*/ 37 h 78"/>
                <a:gd name="T6" fmla="*/ 44 w 65"/>
                <a:gd name="T7" fmla="*/ 34 h 78"/>
                <a:gd name="T8" fmla="*/ 54 w 65"/>
                <a:gd name="T9" fmla="*/ 34 h 78"/>
                <a:gd name="T10" fmla="*/ 32 w 65"/>
                <a:gd name="T11" fmla="*/ 9 h 78"/>
                <a:gd name="T12" fmla="*/ 10 w 65"/>
                <a:gd name="T13" fmla="*/ 34 h 78"/>
                <a:gd name="T14" fmla="*/ 20 w 65"/>
                <a:gd name="T15" fmla="*/ 34 h 78"/>
                <a:gd name="T16" fmla="*/ 23 w 65"/>
                <a:gd name="T17" fmla="*/ 37 h 78"/>
                <a:gd name="T18" fmla="*/ 23 w 65"/>
                <a:gd name="T19" fmla="*/ 53 h 78"/>
                <a:gd name="T20" fmla="*/ 16 w 65"/>
                <a:gd name="T21" fmla="*/ 53 h 78"/>
                <a:gd name="T22" fmla="*/ 16 w 65"/>
                <a:gd name="T23" fmla="*/ 40 h 78"/>
                <a:gd name="T24" fmla="*/ 3 w 65"/>
                <a:gd name="T25" fmla="*/ 40 h 78"/>
                <a:gd name="T26" fmla="*/ 0 w 65"/>
                <a:gd name="T27" fmla="*/ 38 h 78"/>
                <a:gd name="T28" fmla="*/ 1 w 65"/>
                <a:gd name="T29" fmla="*/ 35 h 78"/>
                <a:gd name="T30" fmla="*/ 30 w 65"/>
                <a:gd name="T31" fmla="*/ 2 h 78"/>
                <a:gd name="T32" fmla="*/ 35 w 65"/>
                <a:gd name="T33" fmla="*/ 2 h 78"/>
                <a:gd name="T34" fmla="*/ 64 w 65"/>
                <a:gd name="T35" fmla="*/ 35 h 78"/>
                <a:gd name="T36" fmla="*/ 64 w 65"/>
                <a:gd name="T37" fmla="*/ 38 h 78"/>
                <a:gd name="T38" fmla="*/ 61 w 65"/>
                <a:gd name="T39" fmla="*/ 40 h 78"/>
                <a:gd name="T40" fmla="*/ 48 w 65"/>
                <a:gd name="T41" fmla="*/ 40 h 78"/>
                <a:gd name="T42" fmla="*/ 48 w 65"/>
                <a:gd name="T43"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5" h="78">
                  <a:moveTo>
                    <a:pt x="48" y="78"/>
                  </a:moveTo>
                  <a:cubicBezTo>
                    <a:pt x="41" y="78"/>
                    <a:pt x="41" y="78"/>
                    <a:pt x="41" y="78"/>
                  </a:cubicBezTo>
                  <a:cubicBezTo>
                    <a:pt x="41" y="37"/>
                    <a:pt x="41" y="37"/>
                    <a:pt x="41" y="37"/>
                  </a:cubicBezTo>
                  <a:cubicBezTo>
                    <a:pt x="41" y="35"/>
                    <a:pt x="43" y="34"/>
                    <a:pt x="44" y="34"/>
                  </a:cubicBezTo>
                  <a:cubicBezTo>
                    <a:pt x="54" y="34"/>
                    <a:pt x="54" y="34"/>
                    <a:pt x="54" y="34"/>
                  </a:cubicBezTo>
                  <a:cubicBezTo>
                    <a:pt x="32" y="9"/>
                    <a:pt x="32" y="9"/>
                    <a:pt x="32" y="9"/>
                  </a:cubicBezTo>
                  <a:cubicBezTo>
                    <a:pt x="10" y="34"/>
                    <a:pt x="10" y="34"/>
                    <a:pt x="10" y="34"/>
                  </a:cubicBezTo>
                  <a:cubicBezTo>
                    <a:pt x="20" y="34"/>
                    <a:pt x="20" y="34"/>
                    <a:pt x="20" y="34"/>
                  </a:cubicBezTo>
                  <a:cubicBezTo>
                    <a:pt x="21" y="34"/>
                    <a:pt x="23" y="35"/>
                    <a:pt x="23" y="37"/>
                  </a:cubicBezTo>
                  <a:cubicBezTo>
                    <a:pt x="23" y="53"/>
                    <a:pt x="23" y="53"/>
                    <a:pt x="23" y="53"/>
                  </a:cubicBezTo>
                  <a:cubicBezTo>
                    <a:pt x="16" y="53"/>
                    <a:pt x="16" y="53"/>
                    <a:pt x="16" y="53"/>
                  </a:cubicBezTo>
                  <a:cubicBezTo>
                    <a:pt x="16" y="40"/>
                    <a:pt x="16" y="40"/>
                    <a:pt x="16" y="40"/>
                  </a:cubicBezTo>
                  <a:cubicBezTo>
                    <a:pt x="3" y="40"/>
                    <a:pt x="3" y="40"/>
                    <a:pt x="3" y="40"/>
                  </a:cubicBezTo>
                  <a:cubicBezTo>
                    <a:pt x="2" y="40"/>
                    <a:pt x="1" y="39"/>
                    <a:pt x="0" y="38"/>
                  </a:cubicBezTo>
                  <a:cubicBezTo>
                    <a:pt x="0" y="37"/>
                    <a:pt x="0" y="36"/>
                    <a:pt x="1" y="35"/>
                  </a:cubicBezTo>
                  <a:cubicBezTo>
                    <a:pt x="30" y="2"/>
                    <a:pt x="30" y="2"/>
                    <a:pt x="30" y="2"/>
                  </a:cubicBezTo>
                  <a:cubicBezTo>
                    <a:pt x="31" y="0"/>
                    <a:pt x="33" y="0"/>
                    <a:pt x="35" y="2"/>
                  </a:cubicBezTo>
                  <a:cubicBezTo>
                    <a:pt x="64" y="35"/>
                    <a:pt x="64" y="35"/>
                    <a:pt x="64" y="35"/>
                  </a:cubicBezTo>
                  <a:cubicBezTo>
                    <a:pt x="64" y="36"/>
                    <a:pt x="65" y="37"/>
                    <a:pt x="64" y="38"/>
                  </a:cubicBezTo>
                  <a:cubicBezTo>
                    <a:pt x="64" y="39"/>
                    <a:pt x="62" y="40"/>
                    <a:pt x="61" y="40"/>
                  </a:cubicBezTo>
                  <a:cubicBezTo>
                    <a:pt x="48" y="40"/>
                    <a:pt x="48" y="40"/>
                    <a:pt x="48" y="40"/>
                  </a:cubicBezTo>
                  <a:lnTo>
                    <a:pt x="48"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buClr>
                  <a:srgbClr val="000000"/>
                </a:buClr>
              </a:pPr>
              <a:endParaRPr lang="en-US" sz="1867" kern="0">
                <a:solidFill>
                  <a:srgbClr val="57545D"/>
                </a:solidFill>
                <a:latin typeface="Arial"/>
                <a:cs typeface="Arial"/>
                <a:sym typeface="Arial"/>
              </a:endParaRPr>
            </a:p>
          </p:txBody>
        </p:sp>
        <p:sp>
          <p:nvSpPr>
            <p:cNvPr id="129" name="Rectangle 128">
              <a:extLst>
                <a:ext uri="{FF2B5EF4-FFF2-40B4-BE49-F238E27FC236}">
                  <a16:creationId xmlns:a16="http://schemas.microsoft.com/office/drawing/2014/main" id="{97EBADAB-C4F7-41C4-9ECC-13F9D4DA2EED}"/>
                </a:ext>
              </a:extLst>
            </p:cNvPr>
            <p:cNvSpPr>
              <a:spLocks noChangeArrowheads="1"/>
            </p:cNvSpPr>
            <p:nvPr/>
          </p:nvSpPr>
          <p:spPr bwMode="auto">
            <a:xfrm>
              <a:off x="2311794" y="3919900"/>
              <a:ext cx="26987" cy="1127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buClr>
                  <a:srgbClr val="000000"/>
                </a:buClr>
              </a:pPr>
              <a:endParaRPr lang="en-US" sz="1867" kern="0">
                <a:solidFill>
                  <a:srgbClr val="57545D"/>
                </a:solidFill>
                <a:latin typeface="Arial"/>
                <a:cs typeface="Arial"/>
                <a:sym typeface="Arial"/>
              </a:endParaRPr>
            </a:p>
          </p:txBody>
        </p:sp>
        <p:sp>
          <p:nvSpPr>
            <p:cNvPr id="130" name="Rectangle 129">
              <a:extLst>
                <a:ext uri="{FF2B5EF4-FFF2-40B4-BE49-F238E27FC236}">
                  <a16:creationId xmlns:a16="http://schemas.microsoft.com/office/drawing/2014/main" id="{7E055C56-06D0-469B-A00E-BA69B6D25AEC}"/>
                </a:ext>
              </a:extLst>
            </p:cNvPr>
            <p:cNvSpPr>
              <a:spLocks noChangeArrowheads="1"/>
            </p:cNvSpPr>
            <p:nvPr/>
          </p:nvSpPr>
          <p:spPr bwMode="auto">
            <a:xfrm>
              <a:off x="2311794" y="4064362"/>
              <a:ext cx="26987"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buClr>
                  <a:srgbClr val="000000"/>
                </a:buClr>
              </a:pPr>
              <a:endParaRPr lang="en-US" sz="1867" kern="0">
                <a:solidFill>
                  <a:srgbClr val="57545D"/>
                </a:solidFill>
                <a:latin typeface="Arial"/>
                <a:cs typeface="Arial"/>
                <a:sym typeface="Arial"/>
              </a:endParaRPr>
            </a:p>
          </p:txBody>
        </p:sp>
        <p:sp>
          <p:nvSpPr>
            <p:cNvPr id="131" name="Rectangle 130">
              <a:extLst>
                <a:ext uri="{FF2B5EF4-FFF2-40B4-BE49-F238E27FC236}">
                  <a16:creationId xmlns:a16="http://schemas.microsoft.com/office/drawing/2014/main" id="{8B07F022-E530-49DB-AFDC-34763D4053DC}"/>
                </a:ext>
              </a:extLst>
            </p:cNvPr>
            <p:cNvSpPr>
              <a:spLocks noChangeArrowheads="1"/>
            </p:cNvSpPr>
            <p:nvPr/>
          </p:nvSpPr>
          <p:spPr bwMode="auto">
            <a:xfrm>
              <a:off x="2030807" y="3791312"/>
              <a:ext cx="26987" cy="1285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buClr>
                  <a:srgbClr val="000000"/>
                </a:buClr>
              </a:pPr>
              <a:endParaRPr lang="en-US" sz="1867" kern="0">
                <a:solidFill>
                  <a:srgbClr val="57545D"/>
                </a:solidFill>
                <a:latin typeface="Arial"/>
                <a:cs typeface="Arial"/>
                <a:sym typeface="Arial"/>
              </a:endParaRPr>
            </a:p>
          </p:txBody>
        </p:sp>
        <p:sp>
          <p:nvSpPr>
            <p:cNvPr id="132" name="Rectangle 131">
              <a:extLst>
                <a:ext uri="{FF2B5EF4-FFF2-40B4-BE49-F238E27FC236}">
                  <a16:creationId xmlns:a16="http://schemas.microsoft.com/office/drawing/2014/main" id="{CBECECD5-0C6B-432D-890B-D0321CBA96F6}"/>
                </a:ext>
              </a:extLst>
            </p:cNvPr>
            <p:cNvSpPr>
              <a:spLocks noChangeArrowheads="1"/>
            </p:cNvSpPr>
            <p:nvPr/>
          </p:nvSpPr>
          <p:spPr bwMode="auto">
            <a:xfrm>
              <a:off x="2030807" y="3951650"/>
              <a:ext cx="26987"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buClr>
                  <a:srgbClr val="000000"/>
                </a:buClr>
              </a:pPr>
              <a:endParaRPr lang="en-US" sz="1867" kern="0">
                <a:solidFill>
                  <a:srgbClr val="57545D"/>
                </a:solidFill>
                <a:latin typeface="Arial"/>
                <a:cs typeface="Arial"/>
                <a:sym typeface="Arial"/>
              </a:endParaRPr>
            </a:p>
          </p:txBody>
        </p:sp>
        <p:sp>
          <p:nvSpPr>
            <p:cNvPr id="133" name="Rectangle 132">
              <a:extLst>
                <a:ext uri="{FF2B5EF4-FFF2-40B4-BE49-F238E27FC236}">
                  <a16:creationId xmlns:a16="http://schemas.microsoft.com/office/drawing/2014/main" id="{1E474364-CA56-4B56-8B55-E6297F86C2B3}"/>
                </a:ext>
              </a:extLst>
            </p:cNvPr>
            <p:cNvSpPr>
              <a:spLocks noChangeArrowheads="1"/>
            </p:cNvSpPr>
            <p:nvPr/>
          </p:nvSpPr>
          <p:spPr bwMode="auto">
            <a:xfrm>
              <a:off x="2030807" y="4016737"/>
              <a:ext cx="26987"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buClr>
                  <a:srgbClr val="000000"/>
                </a:buClr>
              </a:pPr>
              <a:endParaRPr lang="en-US" sz="1867" kern="0">
                <a:solidFill>
                  <a:srgbClr val="57545D"/>
                </a:solidFill>
                <a:latin typeface="Arial"/>
                <a:cs typeface="Arial"/>
                <a:sym typeface="Arial"/>
              </a:endParaRPr>
            </a:p>
          </p:txBody>
        </p:sp>
        <p:sp>
          <p:nvSpPr>
            <p:cNvPr id="134" name="Rectangle 133">
              <a:extLst>
                <a:ext uri="{FF2B5EF4-FFF2-40B4-BE49-F238E27FC236}">
                  <a16:creationId xmlns:a16="http://schemas.microsoft.com/office/drawing/2014/main" id="{12CD2BF6-147B-43AA-9619-C2922CB5F62E}"/>
                </a:ext>
              </a:extLst>
            </p:cNvPr>
            <p:cNvSpPr>
              <a:spLocks noChangeArrowheads="1"/>
            </p:cNvSpPr>
            <p:nvPr/>
          </p:nvSpPr>
          <p:spPr bwMode="auto">
            <a:xfrm>
              <a:off x="2359419" y="3400787"/>
              <a:ext cx="26987" cy="1143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buClr>
                  <a:srgbClr val="000000"/>
                </a:buClr>
              </a:pPr>
              <a:endParaRPr lang="en-US" sz="1867" kern="0">
                <a:solidFill>
                  <a:srgbClr val="57545D"/>
                </a:solidFill>
                <a:latin typeface="Arial"/>
                <a:cs typeface="Arial"/>
                <a:sym typeface="Arial"/>
              </a:endParaRPr>
            </a:p>
          </p:txBody>
        </p:sp>
        <p:sp>
          <p:nvSpPr>
            <p:cNvPr id="135" name="Rectangle 134">
              <a:extLst>
                <a:ext uri="{FF2B5EF4-FFF2-40B4-BE49-F238E27FC236}">
                  <a16:creationId xmlns:a16="http://schemas.microsoft.com/office/drawing/2014/main" id="{2C915F39-CCAD-40B8-BEBD-9732A0C03B43}"/>
                </a:ext>
              </a:extLst>
            </p:cNvPr>
            <p:cNvSpPr>
              <a:spLocks noChangeArrowheads="1"/>
            </p:cNvSpPr>
            <p:nvPr/>
          </p:nvSpPr>
          <p:spPr bwMode="auto">
            <a:xfrm>
              <a:off x="2359419" y="3550012"/>
              <a:ext cx="26987"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buClr>
                  <a:srgbClr val="000000"/>
                </a:buClr>
              </a:pPr>
              <a:endParaRPr lang="en-US" sz="1867" kern="0">
                <a:solidFill>
                  <a:srgbClr val="57545D"/>
                </a:solidFill>
                <a:latin typeface="Arial"/>
                <a:cs typeface="Arial"/>
                <a:sym typeface="Arial"/>
              </a:endParaRPr>
            </a:p>
          </p:txBody>
        </p:sp>
        <p:sp>
          <p:nvSpPr>
            <p:cNvPr id="136" name="Rectangle 135">
              <a:extLst>
                <a:ext uri="{FF2B5EF4-FFF2-40B4-BE49-F238E27FC236}">
                  <a16:creationId xmlns:a16="http://schemas.microsoft.com/office/drawing/2014/main" id="{E507D652-2B69-43E8-9053-FB894884343F}"/>
                </a:ext>
              </a:extLst>
            </p:cNvPr>
            <p:cNvSpPr>
              <a:spLocks noChangeArrowheads="1"/>
            </p:cNvSpPr>
            <p:nvPr/>
          </p:nvSpPr>
          <p:spPr bwMode="auto">
            <a:xfrm>
              <a:off x="2359419" y="3611925"/>
              <a:ext cx="26987"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buClr>
                  <a:srgbClr val="000000"/>
                </a:buClr>
              </a:pPr>
              <a:endParaRPr lang="en-US" sz="1867" kern="0">
                <a:solidFill>
                  <a:srgbClr val="57545D"/>
                </a:solidFill>
                <a:latin typeface="Arial"/>
                <a:cs typeface="Arial"/>
                <a:sym typeface="Arial"/>
              </a:endParaRPr>
            </a:p>
          </p:txBody>
        </p:sp>
        <p:sp>
          <p:nvSpPr>
            <p:cNvPr id="137" name="Rectangle 136">
              <a:extLst>
                <a:ext uri="{FF2B5EF4-FFF2-40B4-BE49-F238E27FC236}">
                  <a16:creationId xmlns:a16="http://schemas.microsoft.com/office/drawing/2014/main" id="{06CD7722-583A-4840-8B2F-5B2BF9D0005E}"/>
                </a:ext>
              </a:extLst>
            </p:cNvPr>
            <p:cNvSpPr>
              <a:spLocks noChangeArrowheads="1"/>
            </p:cNvSpPr>
            <p:nvPr/>
          </p:nvSpPr>
          <p:spPr bwMode="auto">
            <a:xfrm>
              <a:off x="1967307" y="3904025"/>
              <a:ext cx="26987" cy="1285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buClr>
                  <a:srgbClr val="000000"/>
                </a:buClr>
              </a:pPr>
              <a:endParaRPr lang="en-US" sz="1867" kern="0">
                <a:solidFill>
                  <a:srgbClr val="57545D"/>
                </a:solidFill>
                <a:latin typeface="Arial"/>
                <a:cs typeface="Arial"/>
                <a:sym typeface="Arial"/>
              </a:endParaRPr>
            </a:p>
          </p:txBody>
        </p:sp>
        <p:sp>
          <p:nvSpPr>
            <p:cNvPr id="138" name="Rectangle 137">
              <a:extLst>
                <a:ext uri="{FF2B5EF4-FFF2-40B4-BE49-F238E27FC236}">
                  <a16:creationId xmlns:a16="http://schemas.microsoft.com/office/drawing/2014/main" id="{07CE3642-C089-4875-9A97-D48C08F77E07}"/>
                </a:ext>
              </a:extLst>
            </p:cNvPr>
            <p:cNvSpPr>
              <a:spLocks noChangeArrowheads="1"/>
            </p:cNvSpPr>
            <p:nvPr/>
          </p:nvSpPr>
          <p:spPr bwMode="auto">
            <a:xfrm>
              <a:off x="1967307" y="4064362"/>
              <a:ext cx="26987"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buClr>
                  <a:srgbClr val="000000"/>
                </a:buClr>
              </a:pPr>
              <a:endParaRPr lang="en-US" sz="1867" kern="0">
                <a:solidFill>
                  <a:srgbClr val="57545D"/>
                </a:solidFill>
                <a:latin typeface="Arial"/>
                <a:cs typeface="Arial"/>
                <a:sym typeface="Arial"/>
              </a:endParaRPr>
            </a:p>
          </p:txBody>
        </p:sp>
        <p:sp>
          <p:nvSpPr>
            <p:cNvPr id="139" name="Freeform 279">
              <a:extLst>
                <a:ext uri="{FF2B5EF4-FFF2-40B4-BE49-F238E27FC236}">
                  <a16:creationId xmlns:a16="http://schemas.microsoft.com/office/drawing/2014/main" id="{D8D47F29-AB9C-4378-86EC-08BDA62FEAA5}"/>
                </a:ext>
              </a:extLst>
            </p:cNvPr>
            <p:cNvSpPr>
              <a:spLocks/>
            </p:cNvSpPr>
            <p:nvPr/>
          </p:nvSpPr>
          <p:spPr bwMode="auto">
            <a:xfrm>
              <a:off x="1816494" y="3486512"/>
              <a:ext cx="407987" cy="366712"/>
            </a:xfrm>
            <a:custGeom>
              <a:avLst/>
              <a:gdLst>
                <a:gd name="T0" fmla="*/ 78 w 103"/>
                <a:gd name="T1" fmla="*/ 94 h 94"/>
                <a:gd name="T2" fmla="*/ 71 w 103"/>
                <a:gd name="T3" fmla="*/ 94 h 94"/>
                <a:gd name="T4" fmla="*/ 71 w 103"/>
                <a:gd name="T5" fmla="*/ 53 h 94"/>
                <a:gd name="T6" fmla="*/ 74 w 103"/>
                <a:gd name="T7" fmla="*/ 49 h 94"/>
                <a:gd name="T8" fmla="*/ 92 w 103"/>
                <a:gd name="T9" fmla="*/ 49 h 94"/>
                <a:gd name="T10" fmla="*/ 54 w 103"/>
                <a:gd name="T11" fmla="*/ 8 h 94"/>
                <a:gd name="T12" fmla="*/ 12 w 103"/>
                <a:gd name="T13" fmla="*/ 49 h 94"/>
                <a:gd name="T14" fmla="*/ 33 w 103"/>
                <a:gd name="T15" fmla="*/ 49 h 94"/>
                <a:gd name="T16" fmla="*/ 36 w 103"/>
                <a:gd name="T17" fmla="*/ 53 h 94"/>
                <a:gd name="T18" fmla="*/ 36 w 103"/>
                <a:gd name="T19" fmla="*/ 94 h 94"/>
                <a:gd name="T20" fmla="*/ 30 w 103"/>
                <a:gd name="T21" fmla="*/ 94 h 94"/>
                <a:gd name="T22" fmla="*/ 30 w 103"/>
                <a:gd name="T23" fmla="*/ 56 h 94"/>
                <a:gd name="T24" fmla="*/ 4 w 103"/>
                <a:gd name="T25" fmla="*/ 56 h 94"/>
                <a:gd name="T26" fmla="*/ 1 w 103"/>
                <a:gd name="T27" fmla="*/ 54 h 94"/>
                <a:gd name="T28" fmla="*/ 2 w 103"/>
                <a:gd name="T29" fmla="*/ 50 h 94"/>
                <a:gd name="T30" fmla="*/ 51 w 103"/>
                <a:gd name="T31" fmla="*/ 1 h 94"/>
                <a:gd name="T32" fmla="*/ 54 w 103"/>
                <a:gd name="T33" fmla="*/ 0 h 94"/>
                <a:gd name="T34" fmla="*/ 56 w 103"/>
                <a:gd name="T35" fmla="*/ 1 h 94"/>
                <a:gd name="T36" fmla="*/ 102 w 103"/>
                <a:gd name="T37" fmla="*/ 51 h 94"/>
                <a:gd name="T38" fmla="*/ 102 w 103"/>
                <a:gd name="T39" fmla="*/ 54 h 94"/>
                <a:gd name="T40" fmla="*/ 99 w 103"/>
                <a:gd name="T41" fmla="*/ 56 h 94"/>
                <a:gd name="T42" fmla="*/ 78 w 103"/>
                <a:gd name="T43" fmla="*/ 56 h 94"/>
                <a:gd name="T44" fmla="*/ 78 w 103"/>
                <a:gd name="T45" fmla="*/ 9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3" h="94">
                  <a:moveTo>
                    <a:pt x="78" y="94"/>
                  </a:moveTo>
                  <a:cubicBezTo>
                    <a:pt x="71" y="94"/>
                    <a:pt x="71" y="94"/>
                    <a:pt x="71" y="94"/>
                  </a:cubicBezTo>
                  <a:cubicBezTo>
                    <a:pt x="71" y="53"/>
                    <a:pt x="71" y="53"/>
                    <a:pt x="71" y="53"/>
                  </a:cubicBezTo>
                  <a:cubicBezTo>
                    <a:pt x="71" y="51"/>
                    <a:pt x="73" y="49"/>
                    <a:pt x="74" y="49"/>
                  </a:cubicBezTo>
                  <a:cubicBezTo>
                    <a:pt x="92" y="49"/>
                    <a:pt x="92" y="49"/>
                    <a:pt x="92" y="49"/>
                  </a:cubicBezTo>
                  <a:cubicBezTo>
                    <a:pt x="54" y="8"/>
                    <a:pt x="54" y="8"/>
                    <a:pt x="54" y="8"/>
                  </a:cubicBezTo>
                  <a:cubicBezTo>
                    <a:pt x="12" y="49"/>
                    <a:pt x="12" y="49"/>
                    <a:pt x="12" y="49"/>
                  </a:cubicBezTo>
                  <a:cubicBezTo>
                    <a:pt x="33" y="49"/>
                    <a:pt x="33" y="49"/>
                    <a:pt x="33" y="49"/>
                  </a:cubicBezTo>
                  <a:cubicBezTo>
                    <a:pt x="35" y="49"/>
                    <a:pt x="36" y="51"/>
                    <a:pt x="36" y="53"/>
                  </a:cubicBezTo>
                  <a:cubicBezTo>
                    <a:pt x="36" y="94"/>
                    <a:pt x="36" y="94"/>
                    <a:pt x="36" y="94"/>
                  </a:cubicBezTo>
                  <a:cubicBezTo>
                    <a:pt x="30" y="94"/>
                    <a:pt x="30" y="94"/>
                    <a:pt x="30" y="94"/>
                  </a:cubicBezTo>
                  <a:cubicBezTo>
                    <a:pt x="30" y="56"/>
                    <a:pt x="30" y="56"/>
                    <a:pt x="30" y="56"/>
                  </a:cubicBezTo>
                  <a:cubicBezTo>
                    <a:pt x="4" y="56"/>
                    <a:pt x="4" y="56"/>
                    <a:pt x="4" y="56"/>
                  </a:cubicBezTo>
                  <a:cubicBezTo>
                    <a:pt x="3" y="56"/>
                    <a:pt x="1" y="55"/>
                    <a:pt x="1" y="54"/>
                  </a:cubicBezTo>
                  <a:cubicBezTo>
                    <a:pt x="0" y="53"/>
                    <a:pt x="1" y="51"/>
                    <a:pt x="2" y="50"/>
                  </a:cubicBezTo>
                  <a:cubicBezTo>
                    <a:pt x="51" y="1"/>
                    <a:pt x="51" y="1"/>
                    <a:pt x="51" y="1"/>
                  </a:cubicBezTo>
                  <a:cubicBezTo>
                    <a:pt x="52" y="0"/>
                    <a:pt x="53" y="0"/>
                    <a:pt x="54" y="0"/>
                  </a:cubicBezTo>
                  <a:cubicBezTo>
                    <a:pt x="55" y="0"/>
                    <a:pt x="56" y="0"/>
                    <a:pt x="56" y="1"/>
                  </a:cubicBezTo>
                  <a:cubicBezTo>
                    <a:pt x="102" y="51"/>
                    <a:pt x="102" y="51"/>
                    <a:pt x="102" y="51"/>
                  </a:cubicBezTo>
                  <a:cubicBezTo>
                    <a:pt x="103" y="52"/>
                    <a:pt x="103" y="53"/>
                    <a:pt x="102" y="54"/>
                  </a:cubicBezTo>
                  <a:cubicBezTo>
                    <a:pt x="102" y="55"/>
                    <a:pt x="101" y="56"/>
                    <a:pt x="99" y="56"/>
                  </a:cubicBezTo>
                  <a:cubicBezTo>
                    <a:pt x="78" y="56"/>
                    <a:pt x="78" y="56"/>
                    <a:pt x="78" y="56"/>
                  </a:cubicBezTo>
                  <a:lnTo>
                    <a:pt x="78"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buClr>
                  <a:srgbClr val="000000"/>
                </a:buClr>
              </a:pPr>
              <a:endParaRPr lang="en-US" sz="1867" kern="0">
                <a:solidFill>
                  <a:srgbClr val="57545D"/>
                </a:solidFill>
                <a:latin typeface="Arial"/>
                <a:cs typeface="Arial"/>
                <a:sym typeface="Arial"/>
              </a:endParaRPr>
            </a:p>
          </p:txBody>
        </p:sp>
      </p:grpSp>
    </p:spTree>
    <p:extLst>
      <p:ext uri="{BB962C8B-B14F-4D97-AF65-F5344CB8AC3E}">
        <p14:creationId xmlns:p14="http://schemas.microsoft.com/office/powerpoint/2010/main" val="36656407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92EDF-B629-4BC2-B315-640E4495ABA3}"/>
              </a:ext>
            </a:extLst>
          </p:cNvPr>
          <p:cNvSpPr>
            <a:spLocks noGrp="1"/>
          </p:cNvSpPr>
          <p:nvPr>
            <p:ph type="title"/>
          </p:nvPr>
        </p:nvSpPr>
        <p:spPr/>
        <p:txBody>
          <a:bodyPr/>
          <a:lstStyle/>
          <a:p>
            <a:r>
              <a:rPr lang="en-US"/>
              <a:t>Getting Ahead of the Curve</a:t>
            </a:r>
          </a:p>
        </p:txBody>
      </p:sp>
      <p:sp>
        <p:nvSpPr>
          <p:cNvPr id="3" name="Content Placeholder 2">
            <a:extLst>
              <a:ext uri="{FF2B5EF4-FFF2-40B4-BE49-F238E27FC236}">
                <a16:creationId xmlns:a16="http://schemas.microsoft.com/office/drawing/2014/main" id="{065B8FA1-0CC0-4823-8698-687542868C63}"/>
              </a:ext>
            </a:extLst>
          </p:cNvPr>
          <p:cNvSpPr>
            <a:spLocks noGrp="1"/>
          </p:cNvSpPr>
          <p:nvPr>
            <p:ph type="body" idx="1"/>
          </p:nvPr>
        </p:nvSpPr>
        <p:spPr>
          <a:xfrm>
            <a:off x="879760" y="1462088"/>
            <a:ext cx="6573983" cy="4351338"/>
          </a:xfrm>
        </p:spPr>
        <p:txBody>
          <a:bodyPr>
            <a:normAutofit/>
          </a:bodyPr>
          <a:lstStyle/>
          <a:p>
            <a:pPr marL="0" indent="0">
              <a:buNone/>
            </a:pPr>
            <a:r>
              <a:rPr lang="en-US" sz="2200" b="1" i="1">
                <a:solidFill>
                  <a:schemeClr val="accent2"/>
                </a:solidFill>
              </a:rPr>
              <a:t>Prepare for new record types as they are not a consideration in business continuity and disaster preparedness plan</a:t>
            </a:r>
          </a:p>
          <a:p>
            <a:pPr marL="0" indent="0">
              <a:lnSpc>
                <a:spcPct val="100000"/>
              </a:lnSpc>
              <a:buNone/>
            </a:pPr>
            <a:r>
              <a:rPr lang="en-US" sz="1600" i="1">
                <a:solidFill>
                  <a:schemeClr val="tx2"/>
                </a:solidFill>
              </a:rPr>
              <a:t>“This Playbook is a unique opportunity for my organization to be ahead of the curve in proactively identifying records produced by a “once in a career” event. Too often, records &amp; information governance professionals are left playing catch-up in response to the implementation of new products, processes and technologies. The Playbook will allow us to quickly identify, evaluate and analyze our record-keeping response to the current pandemic and account for it in the construct of a mature records and information management program.”</a:t>
            </a:r>
            <a:endParaRPr lang="en-US" sz="1600">
              <a:solidFill>
                <a:schemeClr val="tx2"/>
              </a:solidFill>
            </a:endParaRPr>
          </a:p>
          <a:p>
            <a:pPr marL="0" indent="0">
              <a:lnSpc>
                <a:spcPct val="100000"/>
              </a:lnSpc>
              <a:buNone/>
            </a:pPr>
            <a:r>
              <a:rPr lang="en-US" sz="1600" i="1">
                <a:solidFill>
                  <a:schemeClr val="tx2"/>
                </a:solidFill>
              </a:rPr>
              <a:t>Research Participant</a:t>
            </a:r>
            <a:br>
              <a:rPr lang="en-US" sz="1600" i="1">
                <a:solidFill>
                  <a:schemeClr val="tx2"/>
                </a:solidFill>
              </a:rPr>
            </a:br>
            <a:r>
              <a:rPr lang="en-US" sz="1600" i="1">
                <a:solidFill>
                  <a:schemeClr val="tx2"/>
                </a:solidFill>
              </a:rPr>
              <a:t>Industry: National Commercial Bank</a:t>
            </a:r>
            <a:endParaRPr lang="en-US" sz="1600">
              <a:solidFill>
                <a:schemeClr val="tx2"/>
              </a:solidFill>
            </a:endParaRPr>
          </a:p>
          <a:p>
            <a:pPr marL="0" indent="0">
              <a:buNone/>
            </a:pPr>
            <a:endParaRPr lang="en-US"/>
          </a:p>
        </p:txBody>
      </p:sp>
      <p:pic>
        <p:nvPicPr>
          <p:cNvPr id="18" name="Picture 17" descr="A computer sitting on top of a table&#10;&#10;Description automatically generated">
            <a:extLst>
              <a:ext uri="{FF2B5EF4-FFF2-40B4-BE49-F238E27FC236}">
                <a16:creationId xmlns:a16="http://schemas.microsoft.com/office/drawing/2014/main" id="{48E8C943-AD81-4E54-98B9-1CBB4737C9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9905" y="813392"/>
            <a:ext cx="4685198" cy="5231216"/>
          </a:xfrm>
          <a:prstGeom prst="rect">
            <a:avLst/>
          </a:prstGeom>
        </p:spPr>
      </p:pic>
    </p:spTree>
    <p:extLst>
      <p:ext uri="{BB962C8B-B14F-4D97-AF65-F5344CB8AC3E}">
        <p14:creationId xmlns:p14="http://schemas.microsoft.com/office/powerpoint/2010/main" val="23981474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92EDF-B629-4BC2-B315-640E4495ABA3}"/>
              </a:ext>
            </a:extLst>
          </p:cNvPr>
          <p:cNvSpPr>
            <a:spLocks noGrp="1"/>
          </p:cNvSpPr>
          <p:nvPr>
            <p:ph type="title"/>
          </p:nvPr>
        </p:nvSpPr>
        <p:spPr/>
        <p:txBody>
          <a:bodyPr/>
          <a:lstStyle/>
          <a:p>
            <a:r>
              <a:rPr lang="en-US"/>
              <a:t>Benchmarking</a:t>
            </a:r>
          </a:p>
        </p:txBody>
      </p:sp>
      <p:sp>
        <p:nvSpPr>
          <p:cNvPr id="3" name="Content Placeholder 2">
            <a:extLst>
              <a:ext uri="{FF2B5EF4-FFF2-40B4-BE49-F238E27FC236}">
                <a16:creationId xmlns:a16="http://schemas.microsoft.com/office/drawing/2014/main" id="{065B8FA1-0CC0-4823-8698-687542868C63}"/>
              </a:ext>
            </a:extLst>
          </p:cNvPr>
          <p:cNvSpPr>
            <a:spLocks noGrp="1"/>
          </p:cNvSpPr>
          <p:nvPr>
            <p:ph type="body" idx="1"/>
          </p:nvPr>
        </p:nvSpPr>
        <p:spPr>
          <a:xfrm>
            <a:off x="855691" y="1253331"/>
            <a:ext cx="7183048" cy="4351338"/>
          </a:xfrm>
        </p:spPr>
        <p:txBody>
          <a:bodyPr>
            <a:noAutofit/>
          </a:bodyPr>
          <a:lstStyle/>
          <a:p>
            <a:pPr marL="0" indent="0">
              <a:buNone/>
            </a:pPr>
            <a:r>
              <a:rPr lang="en-US" sz="2200" b="1" i="1">
                <a:solidFill>
                  <a:schemeClr val="accent2"/>
                </a:solidFill>
              </a:rPr>
              <a:t>Organizations should compare their response to the pandemic with others and close any gaps</a:t>
            </a:r>
          </a:p>
          <a:p>
            <a:pPr marL="0" indent="0">
              <a:lnSpc>
                <a:spcPct val="120000"/>
              </a:lnSpc>
              <a:buNone/>
            </a:pPr>
            <a:r>
              <a:rPr lang="en-US" sz="1600" i="1">
                <a:solidFill>
                  <a:schemeClr val="tx2"/>
                </a:solidFill>
              </a:rPr>
              <a:t>“This Playbook will provide a solid framework for talking through the information governance decisions and planning that will be required to incorporate the many records that will be created and retained as a result of the COVID-19 pandemic into the Records and Information Management Program. Having a Playbook to provide a structure for discussion with the various stakeholders about the various risks, plans, controls, monitoring and recordkeeping will help focus and drive the conversation and ensure all of the significant issues are covered. Many other organizations have provided input and many others will be utilizing it so it is a useful benchmarking tool as well.  I have learned a lot from working with this panel of experts and look forward to leveraging the Playbook in my organization.”</a:t>
            </a:r>
          </a:p>
          <a:p>
            <a:pPr marL="0" indent="0">
              <a:buNone/>
            </a:pPr>
            <a:r>
              <a:rPr lang="en-US" sz="1600" i="1">
                <a:solidFill>
                  <a:schemeClr val="tx2"/>
                </a:solidFill>
              </a:rPr>
              <a:t>Research Participant</a:t>
            </a:r>
            <a:br>
              <a:rPr lang="en-US" sz="1600" i="1">
                <a:solidFill>
                  <a:schemeClr val="tx2"/>
                </a:solidFill>
              </a:rPr>
            </a:br>
            <a:r>
              <a:rPr lang="en-US" sz="1600" i="1">
                <a:solidFill>
                  <a:schemeClr val="tx2"/>
                </a:solidFill>
              </a:rPr>
              <a:t>Industry: Food Manufacturing</a:t>
            </a:r>
          </a:p>
          <a:p>
            <a:pPr marL="0" indent="0">
              <a:buNone/>
            </a:pPr>
            <a:endParaRPr lang="en-US"/>
          </a:p>
        </p:txBody>
      </p:sp>
      <p:pic>
        <p:nvPicPr>
          <p:cNvPr id="5" name="Picture 4" descr="Icon&#10;&#10;Description automatically generated">
            <a:extLst>
              <a:ext uri="{FF2B5EF4-FFF2-40B4-BE49-F238E27FC236}">
                <a16:creationId xmlns:a16="http://schemas.microsoft.com/office/drawing/2014/main" id="{08252A3D-F310-433F-A100-BEF3966FFB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26035">
            <a:off x="7093878" y="670996"/>
            <a:ext cx="5019146" cy="5516008"/>
          </a:xfrm>
          <a:prstGeom prst="rect">
            <a:avLst/>
          </a:prstGeom>
        </p:spPr>
      </p:pic>
    </p:spTree>
    <p:extLst>
      <p:ext uri="{BB962C8B-B14F-4D97-AF65-F5344CB8AC3E}">
        <p14:creationId xmlns:p14="http://schemas.microsoft.com/office/powerpoint/2010/main" val="21956099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92EDF-B629-4BC2-B315-640E4495ABA3}"/>
              </a:ext>
            </a:extLst>
          </p:cNvPr>
          <p:cNvSpPr>
            <a:spLocks noGrp="1"/>
          </p:cNvSpPr>
          <p:nvPr>
            <p:ph type="title"/>
          </p:nvPr>
        </p:nvSpPr>
        <p:spPr/>
        <p:txBody>
          <a:bodyPr/>
          <a:lstStyle/>
          <a:p>
            <a:r>
              <a:rPr lang="en-US"/>
              <a:t>Communication &amp; Collaboration</a:t>
            </a:r>
          </a:p>
        </p:txBody>
      </p:sp>
      <p:sp>
        <p:nvSpPr>
          <p:cNvPr id="3" name="Content Placeholder 2">
            <a:extLst>
              <a:ext uri="{FF2B5EF4-FFF2-40B4-BE49-F238E27FC236}">
                <a16:creationId xmlns:a16="http://schemas.microsoft.com/office/drawing/2014/main" id="{065B8FA1-0CC0-4823-8698-687542868C63}"/>
              </a:ext>
            </a:extLst>
          </p:cNvPr>
          <p:cNvSpPr>
            <a:spLocks noGrp="1"/>
          </p:cNvSpPr>
          <p:nvPr>
            <p:ph type="body" idx="1"/>
          </p:nvPr>
        </p:nvSpPr>
        <p:spPr>
          <a:xfrm>
            <a:off x="838200" y="1312698"/>
            <a:ext cx="6537290" cy="4351338"/>
          </a:xfrm>
        </p:spPr>
        <p:txBody>
          <a:bodyPr>
            <a:normAutofit/>
          </a:bodyPr>
          <a:lstStyle/>
          <a:p>
            <a:pPr marL="0" indent="0">
              <a:buNone/>
            </a:pPr>
            <a:r>
              <a:rPr lang="en-US" sz="2200" b="1" i="1">
                <a:solidFill>
                  <a:schemeClr val="accent2"/>
                </a:solidFill>
              </a:rPr>
              <a:t>Utilize the Playbook to open the door for discussion across departments</a:t>
            </a:r>
          </a:p>
          <a:p>
            <a:pPr marL="0" indent="0">
              <a:lnSpc>
                <a:spcPct val="100000"/>
              </a:lnSpc>
              <a:buNone/>
            </a:pPr>
            <a:r>
              <a:rPr lang="en-US" sz="1600" i="1"/>
              <a:t>“</a:t>
            </a:r>
            <a:r>
              <a:rPr lang="en-US" sz="1600" i="1">
                <a:solidFill>
                  <a:schemeClr val="tx2"/>
                </a:solidFill>
              </a:rPr>
              <a:t>I’ve already made use of the work of this working group by reviewing the list of content types with our HR and Legal departments, as well as the project team that is coordinating our pandemic response. We do not collect or create a lot of the content types on the list, but we did identify a few that we are going to incorporate into our Records Retention Schedule. There are a couple that we need to discuss in terms of how the records are stored and protected. And I’ve talked with our pandemic project team about the usefulness of preserving their records for future generations.”</a:t>
            </a:r>
          </a:p>
          <a:p>
            <a:pPr marL="0" indent="0">
              <a:buNone/>
            </a:pPr>
            <a:r>
              <a:rPr lang="en-US" sz="1600" i="1">
                <a:solidFill>
                  <a:schemeClr val="tx2"/>
                </a:solidFill>
              </a:rPr>
              <a:t>Research Participant</a:t>
            </a:r>
            <a:br>
              <a:rPr lang="en-US" sz="1600" i="1">
                <a:solidFill>
                  <a:schemeClr val="tx2"/>
                </a:solidFill>
              </a:rPr>
            </a:br>
            <a:r>
              <a:rPr lang="en-US" sz="1600" i="1">
                <a:solidFill>
                  <a:schemeClr val="tx2"/>
                </a:solidFill>
              </a:rPr>
              <a:t>Accounting, Auditing, and Bookkeeping Services</a:t>
            </a:r>
          </a:p>
          <a:p>
            <a:pPr marL="0" indent="0">
              <a:buNone/>
            </a:pPr>
            <a:endParaRPr lang="en-US"/>
          </a:p>
        </p:txBody>
      </p:sp>
      <p:pic>
        <p:nvPicPr>
          <p:cNvPr id="5" name="Picture 4">
            <a:extLst>
              <a:ext uri="{FF2B5EF4-FFF2-40B4-BE49-F238E27FC236}">
                <a16:creationId xmlns:a16="http://schemas.microsoft.com/office/drawing/2014/main" id="{350F9777-9BF1-4E51-9B43-A570423960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1024" y="1019433"/>
            <a:ext cx="7390476" cy="5600000"/>
          </a:xfrm>
          <a:prstGeom prst="rect">
            <a:avLst/>
          </a:prstGeom>
        </p:spPr>
      </p:pic>
    </p:spTree>
    <p:extLst>
      <p:ext uri="{BB962C8B-B14F-4D97-AF65-F5344CB8AC3E}">
        <p14:creationId xmlns:p14="http://schemas.microsoft.com/office/powerpoint/2010/main" val="2554813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92EDF-B629-4BC2-B315-640E4495ABA3}"/>
              </a:ext>
            </a:extLst>
          </p:cNvPr>
          <p:cNvSpPr>
            <a:spLocks noGrp="1"/>
          </p:cNvSpPr>
          <p:nvPr>
            <p:ph type="title"/>
          </p:nvPr>
        </p:nvSpPr>
        <p:spPr/>
        <p:txBody>
          <a:bodyPr/>
          <a:lstStyle/>
          <a:p>
            <a:r>
              <a:rPr lang="en-US"/>
              <a:t>Elevating the Role of the IG Professional</a:t>
            </a:r>
          </a:p>
        </p:txBody>
      </p:sp>
      <p:sp>
        <p:nvSpPr>
          <p:cNvPr id="3" name="Content Placeholder 2">
            <a:extLst>
              <a:ext uri="{FF2B5EF4-FFF2-40B4-BE49-F238E27FC236}">
                <a16:creationId xmlns:a16="http://schemas.microsoft.com/office/drawing/2014/main" id="{065B8FA1-0CC0-4823-8698-687542868C63}"/>
              </a:ext>
            </a:extLst>
          </p:cNvPr>
          <p:cNvSpPr>
            <a:spLocks noGrp="1"/>
          </p:cNvSpPr>
          <p:nvPr>
            <p:ph type="body" idx="1"/>
          </p:nvPr>
        </p:nvSpPr>
        <p:spPr>
          <a:xfrm>
            <a:off x="838200" y="1287743"/>
            <a:ext cx="9988701" cy="4351338"/>
          </a:xfrm>
        </p:spPr>
        <p:txBody>
          <a:bodyPr vert="horz" lIns="91440" tIns="45720" rIns="91440" bIns="45720" rtlCol="0" anchor="t">
            <a:normAutofit/>
          </a:bodyPr>
          <a:lstStyle/>
          <a:p>
            <a:pPr marL="0" indent="0">
              <a:buNone/>
            </a:pPr>
            <a:r>
              <a:rPr lang="en-US" sz="2400" b="1" i="1">
                <a:solidFill>
                  <a:schemeClr val="accent2"/>
                </a:solidFill>
                <a:latin typeface="Arial"/>
                <a:cs typeface="Arial"/>
              </a:rPr>
              <a:t>Leveraging Playbook's Record Retention Control Model Positions IG professionals for more of a "seat at the [leadership] table"</a:t>
            </a:r>
          </a:p>
          <a:p>
            <a:pPr marL="0" indent="0">
              <a:buNone/>
            </a:pPr>
            <a:endParaRPr lang="en-US" sz="1800" i="1">
              <a:latin typeface="Arial"/>
              <a:cs typeface="Arial"/>
            </a:endParaRPr>
          </a:p>
        </p:txBody>
      </p:sp>
      <p:pic>
        <p:nvPicPr>
          <p:cNvPr id="4" name="Picture 4">
            <a:extLst>
              <a:ext uri="{FF2B5EF4-FFF2-40B4-BE49-F238E27FC236}">
                <a16:creationId xmlns:a16="http://schemas.microsoft.com/office/drawing/2014/main" id="{E62DDD93-E90D-4A08-9342-C6AF8E87236F}"/>
              </a:ext>
            </a:extLst>
          </p:cNvPr>
          <p:cNvPicPr>
            <a:picLocks noChangeAspect="1"/>
          </p:cNvPicPr>
          <p:nvPr/>
        </p:nvPicPr>
        <p:blipFill>
          <a:blip r:embed="rId3"/>
          <a:stretch>
            <a:fillRect/>
          </a:stretch>
        </p:blipFill>
        <p:spPr>
          <a:xfrm>
            <a:off x="4747147" y="2560255"/>
            <a:ext cx="7087736" cy="3432086"/>
          </a:xfrm>
          <a:prstGeom prst="rect">
            <a:avLst/>
          </a:prstGeom>
        </p:spPr>
      </p:pic>
      <p:sp>
        <p:nvSpPr>
          <p:cNvPr id="5" name="TextBox 4">
            <a:extLst>
              <a:ext uri="{FF2B5EF4-FFF2-40B4-BE49-F238E27FC236}">
                <a16:creationId xmlns:a16="http://schemas.microsoft.com/office/drawing/2014/main" id="{01FBFA1C-B532-4392-A6D7-29F323DF1238}"/>
              </a:ext>
            </a:extLst>
          </p:cNvPr>
          <p:cNvSpPr txBox="1"/>
          <p:nvPr/>
        </p:nvSpPr>
        <p:spPr>
          <a:xfrm>
            <a:off x="842682" y="2196353"/>
            <a:ext cx="4625788"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i="1">
                <a:solidFill>
                  <a:schemeClr val="tx2"/>
                </a:solidFill>
                <a:latin typeface="Arial"/>
                <a:cs typeface="Arial"/>
              </a:rPr>
              <a:t>"Using the Playbook’s model for record retention when ingesting pandemic records puts IG professionals on the frontlines through their ownership and knowledge in planning for disasters. Also, it promotes them as decision makers in planning for future disasters, mergers and acquisitions, and other significant corporate events."</a:t>
            </a:r>
          </a:p>
          <a:p>
            <a:endParaRPr lang="en-US" sz="1600" i="1">
              <a:solidFill>
                <a:schemeClr val="tx2"/>
              </a:solidFill>
              <a:latin typeface="Arial"/>
              <a:cs typeface="Arial"/>
            </a:endParaRPr>
          </a:p>
          <a:p>
            <a:r>
              <a:rPr lang="en-US" sz="1600" i="1">
                <a:solidFill>
                  <a:schemeClr val="tx2"/>
                </a:solidFill>
                <a:latin typeface="Arial"/>
                <a:cs typeface="Arial"/>
              </a:rPr>
              <a:t>Research Participant</a:t>
            </a:r>
          </a:p>
        </p:txBody>
      </p:sp>
    </p:spTree>
    <p:extLst>
      <p:ext uri="{BB962C8B-B14F-4D97-AF65-F5344CB8AC3E}">
        <p14:creationId xmlns:p14="http://schemas.microsoft.com/office/powerpoint/2010/main" val="40410707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C13109-E371-43BA-98CA-017128342A56}"/>
              </a:ext>
            </a:extLst>
          </p:cNvPr>
          <p:cNvPicPr>
            <a:picLocks noChangeAspect="1"/>
          </p:cNvPicPr>
          <p:nvPr/>
        </p:nvPicPr>
        <p:blipFill>
          <a:blip r:embed="rId3"/>
          <a:stretch>
            <a:fillRect/>
          </a:stretch>
        </p:blipFill>
        <p:spPr>
          <a:xfrm>
            <a:off x="6158388" y="535483"/>
            <a:ext cx="4560411" cy="5935445"/>
          </a:xfrm>
          <a:prstGeom prst="rect">
            <a:avLst/>
          </a:prstGeom>
          <a:ln>
            <a:solidFill>
              <a:schemeClr val="tx2"/>
            </a:solidFill>
          </a:ln>
          <a:effectLst>
            <a:outerShdw blurRad="50800" dist="38100" dir="2700000" algn="tl" rotWithShape="0">
              <a:prstClr val="black">
                <a:alpha val="40000"/>
              </a:prstClr>
            </a:outerShdw>
          </a:effectLst>
        </p:spPr>
      </p:pic>
      <p:sp>
        <p:nvSpPr>
          <p:cNvPr id="9" name="Title 7">
            <a:extLst>
              <a:ext uri="{FF2B5EF4-FFF2-40B4-BE49-F238E27FC236}">
                <a16:creationId xmlns:a16="http://schemas.microsoft.com/office/drawing/2014/main" id="{B4216B32-9A02-4F9C-8707-3EEEFEAD6C88}"/>
              </a:ext>
            </a:extLst>
          </p:cNvPr>
          <p:cNvSpPr txBox="1">
            <a:spLocks/>
          </p:cNvSpPr>
          <p:nvPr/>
        </p:nvSpPr>
        <p:spPr>
          <a:xfrm>
            <a:off x="409573" y="440028"/>
            <a:ext cx="5449824" cy="5643272"/>
          </a:xfrm>
          <a:prstGeom prst="rect">
            <a:avLst/>
          </a:prstGeom>
          <a:solidFill>
            <a:srgbClr val="FFFFFF">
              <a:lumMod val="95000"/>
            </a:srgb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accent1"/>
                </a:solidFill>
                <a:latin typeface="Arial" panose="020B0604020202020204" pitchFamily="34" charset="0"/>
                <a:ea typeface="Open Sans" panose="020B0606030504020204" pitchFamily="34" charset="0"/>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0" normalizeH="0" baseline="0" noProof="0" dirty="0">
                <a:ln>
                  <a:noFill/>
                </a:ln>
                <a:effectLst/>
                <a:uLnTx/>
                <a:uFillTx/>
                <a:latin typeface="Arial"/>
                <a:ea typeface="Open Sans"/>
                <a:cs typeface="Arial"/>
                <a:hlinkClick r:id="rId4"/>
              </a:rPr>
              <a:t>Download the Playbook</a:t>
            </a:r>
            <a:endParaRPr kumimoji="0" lang="en-US" sz="4400" b="0" i="0" u="none" strike="noStrike" kern="1200" cap="none" spc="0" normalizeH="0" baseline="0" noProof="0">
              <a:ln>
                <a:noFill/>
              </a:ln>
              <a:effectLst/>
              <a:uLnTx/>
              <a:uFillTx/>
              <a:latin typeface="Arial" panose="020B0604020202020204" pitchFamily="34" charset="0"/>
              <a:ea typeface="Open Sans" panose="020B0606030504020204" pitchFamily="34" charset="0"/>
              <a:cs typeface="Arial" panose="020B0604020202020204" pitchFamily="34" charset="0"/>
            </a:endParaRPr>
          </a:p>
        </p:txBody>
      </p:sp>
    </p:spTree>
    <p:extLst>
      <p:ext uri="{BB962C8B-B14F-4D97-AF65-F5344CB8AC3E}">
        <p14:creationId xmlns:p14="http://schemas.microsoft.com/office/powerpoint/2010/main" val="25409918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2">
            <a:extLst>
              <a:ext uri="{FF2B5EF4-FFF2-40B4-BE49-F238E27FC236}">
                <a16:creationId xmlns:a16="http://schemas.microsoft.com/office/drawing/2014/main" id="{2937B571-8BE8-42C9-96F4-83359E0A5DA0}"/>
              </a:ext>
            </a:extLst>
          </p:cNvPr>
          <p:cNvPicPr>
            <a:picLocks noChangeAspect="1"/>
          </p:cNvPicPr>
          <p:nvPr/>
        </p:nvPicPr>
        <p:blipFill>
          <a:blip r:embed="rId3"/>
          <a:srcRect/>
          <a:stretch/>
        </p:blipFill>
        <p:spPr>
          <a:xfrm>
            <a:off x="2524652" y="1905744"/>
            <a:ext cx="1919074" cy="1919074"/>
          </a:xfrm>
          <a:prstGeom prst="ellipse">
            <a:avLst/>
          </a:prstGeom>
          <a:solidFill>
            <a:srgbClr val="3F91A0"/>
          </a:solidFill>
          <a:ln w="76200">
            <a:solidFill>
              <a:schemeClr val="accent2"/>
            </a:solidFill>
          </a:ln>
        </p:spPr>
      </p:pic>
      <p:sp>
        <p:nvSpPr>
          <p:cNvPr id="5" name="Text Placeholder 37">
            <a:extLst>
              <a:ext uri="{FF2B5EF4-FFF2-40B4-BE49-F238E27FC236}">
                <a16:creationId xmlns:a16="http://schemas.microsoft.com/office/drawing/2014/main" id="{FD26652F-9BDB-41D6-BA02-46290369EA50}"/>
              </a:ext>
            </a:extLst>
          </p:cNvPr>
          <p:cNvSpPr txBox="1">
            <a:spLocks/>
          </p:cNvSpPr>
          <p:nvPr/>
        </p:nvSpPr>
        <p:spPr>
          <a:xfrm>
            <a:off x="1900032" y="4007259"/>
            <a:ext cx="3168314" cy="1562267"/>
          </a:xfrm>
          <a:prstGeom prst="rect">
            <a:avLst/>
          </a:prstGeom>
        </p:spPr>
        <p:txBody>
          <a:bodyPr vert="horz" wrap="none" lIns="91440" tIns="45720" rIns="91440" bIns="45720" rtlCol="0">
            <a:noAutofit/>
          </a:bodyPr>
          <a:lstStyle>
            <a:lvl1pPr marL="0" indent="0" algn="ctr" defTabSz="914400" rtl="0" eaLnBrk="1" latinLnBrk="0" hangingPunct="1">
              <a:lnSpc>
                <a:spcPct val="100000"/>
              </a:lnSpc>
              <a:spcBef>
                <a:spcPts val="0"/>
              </a:spcBef>
              <a:buClr>
                <a:schemeClr val="accent2"/>
              </a:buClr>
              <a:buFont typeface="Arial" panose="020B0604020202020204" pitchFamily="34" charset="0"/>
              <a:buNone/>
              <a:defRPr sz="2800" b="0" kern="1200" cap="all" baseline="0">
                <a:solidFill>
                  <a:schemeClr val="accent1"/>
                </a:solidFill>
                <a:latin typeface="Arial" panose="020B0604020202020204" pitchFamily="34" charset="0"/>
                <a:ea typeface="Open Sans" panose="020B0806030504020204" pitchFamily="34" charset="0"/>
                <a:cs typeface="Arial" panose="020B0604020202020204" pitchFamily="34" charset="0"/>
              </a:defRPr>
            </a:lvl1pPr>
            <a:lvl2pPr marL="457200" indent="0" algn="l" defTabSz="914400" rtl="0" eaLnBrk="1" latinLnBrk="0" hangingPunct="1">
              <a:lnSpc>
                <a:spcPct val="100000"/>
              </a:lnSpc>
              <a:spcBef>
                <a:spcPts val="500"/>
              </a:spcBef>
              <a:buClr>
                <a:schemeClr val="accent2"/>
              </a:buClr>
              <a:buFontTx/>
              <a:buNone/>
              <a:defRPr sz="2000" kern="1200">
                <a:solidFill>
                  <a:schemeClr val="tx2"/>
                </a:solidFill>
                <a:latin typeface="Arial" panose="020B0604020202020204" pitchFamily="34" charset="0"/>
                <a:ea typeface="Open Sans" panose="020B0806030504020204" pitchFamily="34" charset="0"/>
                <a:cs typeface="Arial" panose="020B0604020202020204" pitchFamily="34" charset="0"/>
              </a:defRPr>
            </a:lvl2pPr>
            <a:lvl3pPr marL="914400" indent="0" algn="l" defTabSz="914400" rtl="0" eaLnBrk="1" latinLnBrk="0" hangingPunct="1">
              <a:lnSpc>
                <a:spcPct val="100000"/>
              </a:lnSpc>
              <a:spcBef>
                <a:spcPts val="500"/>
              </a:spcBef>
              <a:buClr>
                <a:schemeClr val="accent2"/>
              </a:buClr>
              <a:buFont typeface="Arial" panose="020B0604020202020204" pitchFamily="34" charset="0"/>
              <a:buNone/>
              <a:defRPr sz="1800" kern="1200">
                <a:solidFill>
                  <a:schemeClr val="tx2"/>
                </a:solidFill>
                <a:latin typeface="Arial" panose="020B0604020202020204" pitchFamily="34" charset="0"/>
                <a:ea typeface="Open Sans" panose="020B0806030504020204" pitchFamily="34" charset="0"/>
                <a:cs typeface="Arial" panose="020B0604020202020204" pitchFamily="34" charset="0"/>
              </a:defRPr>
            </a:lvl3pPr>
            <a:lvl4pPr marL="1371600" indent="0" algn="l" defTabSz="914400" rtl="0" eaLnBrk="1" latinLnBrk="0" hangingPunct="1">
              <a:lnSpc>
                <a:spcPct val="100000"/>
              </a:lnSpc>
              <a:spcBef>
                <a:spcPts val="500"/>
              </a:spcBef>
              <a:buClr>
                <a:schemeClr val="accent2"/>
              </a:buClr>
              <a:buFont typeface="Open Sans" panose="020B0606030504020204" pitchFamily="34" charset="0"/>
              <a:buNone/>
              <a:defRPr sz="1600" kern="1200">
                <a:solidFill>
                  <a:schemeClr val="tx2"/>
                </a:solidFill>
                <a:latin typeface="Arial" panose="020B0604020202020204" pitchFamily="34" charset="0"/>
                <a:ea typeface="Open Sans" panose="020B0806030504020204" pitchFamily="34" charset="0"/>
                <a:cs typeface="Arial" panose="020B0604020202020204" pitchFamily="34" charset="0"/>
              </a:defRPr>
            </a:lvl4pPr>
            <a:lvl5pPr marL="1828800" indent="0" algn="l" defTabSz="914400" rtl="0" eaLnBrk="1" latinLnBrk="0" hangingPunct="1">
              <a:lnSpc>
                <a:spcPct val="100000"/>
              </a:lnSpc>
              <a:spcBef>
                <a:spcPts val="500"/>
              </a:spcBef>
              <a:buClr>
                <a:schemeClr val="accent2"/>
              </a:buClr>
              <a:buFont typeface="Arial" panose="020B0604020202020204" pitchFamily="34" charset="0"/>
              <a:buNone/>
              <a:defRPr sz="1600" kern="1200">
                <a:solidFill>
                  <a:schemeClr val="tx2"/>
                </a:solidFill>
                <a:latin typeface="Arial" panose="020B0604020202020204" pitchFamily="34" charset="0"/>
                <a:ea typeface="Open Sans" panose="020B0806030504020204" pitchFamily="34" charset="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cap="none">
                <a:solidFill>
                  <a:schemeClr val="tx1"/>
                </a:solidFill>
                <a:ea typeface="Open Sans" panose="020B0606030504020204" pitchFamily="34" charset="0"/>
              </a:rPr>
              <a:t>Susan Cisco, Ph.D.</a:t>
            </a:r>
            <a:r>
              <a:rPr lang="en-US">
                <a:solidFill>
                  <a:schemeClr val="tx1"/>
                </a:solidFill>
                <a:ea typeface="Open Sans" panose="020B0606030504020204" pitchFamily="34" charset="0"/>
              </a:rPr>
              <a:t>, CRM, FAI</a:t>
            </a:r>
          </a:p>
          <a:p>
            <a:r>
              <a:rPr lang="en-US" sz="2400">
                <a:solidFill>
                  <a:schemeClr val="tx1"/>
                </a:solidFill>
                <a:ea typeface="Open Sans" panose="020B0606030504020204" pitchFamily="34" charset="0"/>
              </a:rPr>
              <a:t>IG </a:t>
            </a:r>
            <a:r>
              <a:rPr lang="en-US" sz="2400" cap="none">
                <a:solidFill>
                  <a:schemeClr val="tx1"/>
                </a:solidFill>
                <a:ea typeface="Open Sans" panose="020B0606030504020204" pitchFamily="34" charset="0"/>
              </a:rPr>
              <a:t>Consultant</a:t>
            </a:r>
            <a:endParaRPr lang="en-US" sz="2400">
              <a:solidFill>
                <a:schemeClr val="tx1"/>
              </a:solidFill>
              <a:ea typeface="Open Sans" panose="020B0606030504020204" pitchFamily="34" charset="0"/>
            </a:endParaRPr>
          </a:p>
        </p:txBody>
      </p:sp>
      <p:pic>
        <p:nvPicPr>
          <p:cNvPr id="7" name="Picture Placeholder 3">
            <a:extLst>
              <a:ext uri="{FF2B5EF4-FFF2-40B4-BE49-F238E27FC236}">
                <a16:creationId xmlns:a16="http://schemas.microsoft.com/office/drawing/2014/main" id="{425A1031-483B-4482-BCFE-E1E3B8CD289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557483" y="1905161"/>
            <a:ext cx="1920240" cy="1920240"/>
          </a:xfrm>
          <a:prstGeom prst="ellipse">
            <a:avLst/>
          </a:prstGeom>
          <a:solidFill>
            <a:schemeClr val="bg2">
              <a:lumMod val="95000"/>
            </a:schemeClr>
          </a:solidFill>
          <a:ln w="76200">
            <a:solidFill>
              <a:schemeClr val="accent2"/>
            </a:solidFill>
          </a:ln>
        </p:spPr>
      </p:pic>
      <p:sp>
        <p:nvSpPr>
          <p:cNvPr id="8" name="Text Placeholder 35">
            <a:extLst>
              <a:ext uri="{FF2B5EF4-FFF2-40B4-BE49-F238E27FC236}">
                <a16:creationId xmlns:a16="http://schemas.microsoft.com/office/drawing/2014/main" id="{8162F604-D342-435B-B7DE-F7C9239003F5}"/>
              </a:ext>
            </a:extLst>
          </p:cNvPr>
          <p:cNvSpPr txBox="1">
            <a:spLocks/>
          </p:cNvSpPr>
          <p:nvPr/>
        </p:nvSpPr>
        <p:spPr>
          <a:xfrm>
            <a:off x="6170356" y="3995713"/>
            <a:ext cx="4694494" cy="89335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52525"/>
                </a:solidFill>
                <a:latin typeface="Franklin Gothic Book" panose="020B0503020102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spcBef>
                <a:spcPts val="0"/>
              </a:spcBef>
              <a:buNone/>
            </a:pPr>
            <a:r>
              <a:rPr lang="en-US">
                <a:solidFill>
                  <a:schemeClr val="tx1"/>
                </a:solidFill>
                <a:latin typeface="Arial" panose="020B0604020202020204" pitchFamily="34" charset="0"/>
                <a:cs typeface="Arial" panose="020B0604020202020204" pitchFamily="34" charset="0"/>
              </a:rPr>
              <a:t>John Isaza, Esq., FAI</a:t>
            </a:r>
          </a:p>
          <a:p>
            <a:pPr marL="0" indent="0" algn="ctr">
              <a:lnSpc>
                <a:spcPct val="110000"/>
              </a:lnSpc>
              <a:spcBef>
                <a:spcPts val="0"/>
              </a:spcBef>
              <a:buNone/>
            </a:pPr>
            <a:r>
              <a:rPr lang="en-US" sz="2400">
                <a:solidFill>
                  <a:schemeClr val="tx1"/>
                </a:solidFill>
                <a:latin typeface="Arial" panose="020B0604020202020204" pitchFamily="34" charset="0"/>
                <a:cs typeface="Arial" panose="020B0604020202020204" pitchFamily="34" charset="0"/>
              </a:rPr>
              <a:t>VP of Information Governance</a:t>
            </a:r>
          </a:p>
        </p:txBody>
      </p:sp>
      <p:sp>
        <p:nvSpPr>
          <p:cNvPr id="3" name="Title 2">
            <a:extLst>
              <a:ext uri="{FF2B5EF4-FFF2-40B4-BE49-F238E27FC236}">
                <a16:creationId xmlns:a16="http://schemas.microsoft.com/office/drawing/2014/main" id="{A0155EF9-A635-4624-A857-0668B327EC65}"/>
              </a:ext>
            </a:extLst>
          </p:cNvPr>
          <p:cNvSpPr>
            <a:spLocks noGrp="1"/>
          </p:cNvSpPr>
          <p:nvPr>
            <p:ph type="title"/>
          </p:nvPr>
        </p:nvSpPr>
        <p:spPr/>
        <p:txBody>
          <a:bodyPr/>
          <a:lstStyle/>
          <a:p>
            <a:r>
              <a:rPr lang="en-US"/>
              <a:t>Speakers</a:t>
            </a:r>
          </a:p>
        </p:txBody>
      </p:sp>
    </p:spTree>
    <p:extLst>
      <p:ext uri="{BB962C8B-B14F-4D97-AF65-F5344CB8AC3E}">
        <p14:creationId xmlns:p14="http://schemas.microsoft.com/office/powerpoint/2010/main" val="148383271"/>
      </p:ext>
    </p:extLst>
  </p:cSld>
  <p:clrMapOvr>
    <a:masterClrMapping/>
  </p:clrMapOvr>
  <p:timing>
    <p:tnLst>
      <p:par>
        <p:cTn id="1" dur="indefinite" restart="never" nodeType="tmRoot"/>
      </p:par>
    </p:tnLst>
  </p:timing>
</p:sld>
</file>

<file path=ppt/theme/theme1.xml><?xml version="1.0" encoding="utf-8"?>
<a:theme xmlns:a="http://schemas.openxmlformats.org/drawingml/2006/main" name="Access 2020">
  <a:themeElements>
    <a:clrScheme name="Access 2018">
      <a:dk1>
        <a:srgbClr val="132EA2"/>
      </a:dk1>
      <a:lt1>
        <a:srgbClr val="FFFFFF"/>
      </a:lt1>
      <a:dk2>
        <a:srgbClr val="57545D"/>
      </a:dk2>
      <a:lt2>
        <a:srgbClr val="FFFFFF"/>
      </a:lt2>
      <a:accent1>
        <a:srgbClr val="132EA2"/>
      </a:accent1>
      <a:accent2>
        <a:srgbClr val="4F80F8"/>
      </a:accent2>
      <a:accent3>
        <a:srgbClr val="FF6407"/>
      </a:accent3>
      <a:accent4>
        <a:srgbClr val="57545D"/>
      </a:accent4>
      <a:accent5>
        <a:srgbClr val="FFFFFF"/>
      </a:accent5>
      <a:accent6>
        <a:srgbClr val="132EA2"/>
      </a:accent6>
      <a:hlink>
        <a:srgbClr val="4F80F8"/>
      </a:hlink>
      <a:folHlink>
        <a:srgbClr val="4F80F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err="1" smtClean="0">
            <a:latin typeface="+mn-lt"/>
            <a:ea typeface="Open Sans" panose="020B0806030504020204" pitchFamily="34" charset="0"/>
            <a:cs typeface="Open Sans" panose="020B0806030504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dirty="0" smtClean="0">
            <a:solidFill>
              <a:schemeClr val="tx2"/>
            </a:solidFill>
            <a:ea typeface="Open Sans" panose="020B0806030504020204" pitchFamily="34" charset="0"/>
            <a:cs typeface="Open Sans" panose="020B0806030504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Access 2019">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err="1" smtClean="0">
            <a:latin typeface="+mn-lt"/>
            <a:ea typeface="Open Sans" panose="020B0806030504020204" pitchFamily="34" charset="0"/>
            <a:cs typeface="Open Sans" panose="020B0806030504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dirty="0" smtClean="0">
            <a:solidFill>
              <a:schemeClr val="tx2"/>
            </a:solidFill>
            <a:ea typeface="Open Sans" panose="020B0806030504020204" pitchFamily="34" charset="0"/>
            <a:cs typeface="Open Sans" panose="020B0806030504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b571a7d0-eb09-48e7-8496-8e139ecdaf27" xsi:nil="true"/>
    <SharedWithUsers xmlns="43274fde-8603-48da-935b-7d8e659b84b5">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72A82204978424394ACFE02B6AD2DA3" ma:contentTypeVersion="14" ma:contentTypeDescription="Create a new document." ma:contentTypeScope="" ma:versionID="0f5669a30045e4c30a319296eff87515">
  <xsd:schema xmlns:xsd="http://www.w3.org/2001/XMLSchema" xmlns:xs="http://www.w3.org/2001/XMLSchema" xmlns:p="http://schemas.microsoft.com/office/2006/metadata/properties" xmlns:ns2="b571a7d0-eb09-48e7-8496-8e139ecdaf27" xmlns:ns3="43274fde-8603-48da-935b-7d8e659b84b5" targetNamespace="http://schemas.microsoft.com/office/2006/metadata/properties" ma:root="true" ma:fieldsID="0a79ec9dffe78742ffb763f4efc29448" ns2:_="" ns3:_="">
    <xsd:import namespace="b571a7d0-eb09-48e7-8496-8e139ecdaf27"/>
    <xsd:import namespace="43274fde-8603-48da-935b-7d8e659b84b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Status"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71a7d0-eb09-48e7-8496-8e139ecdaf2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Status" ma:index="19" nillable="true" ma:displayName="Status" ma:format="Dropdown" ma:internalName="Status">
      <xsd:simpleType>
        <xsd:restriction base="dms:Choice">
          <xsd:enumeration value="In Process"/>
          <xsd:enumeration value="Approved"/>
          <xsd:enumeration value="Landing Page Created"/>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3274fde-8603-48da-935b-7d8e659b84b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3F790F9-4F81-41C6-8FDF-E8B2987E4272}">
  <ds:schemaRef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b571a7d0-eb09-48e7-8496-8e139ecdaf27"/>
    <ds:schemaRef ds:uri="http://purl.org/dc/terms/"/>
    <ds:schemaRef ds:uri="43274fde-8603-48da-935b-7d8e659b84b5"/>
    <ds:schemaRef ds:uri="http://www.w3.org/XML/1998/namespace"/>
    <ds:schemaRef ds:uri="http://purl.org/dc/elements/1.1/"/>
  </ds:schemaRefs>
</ds:datastoreItem>
</file>

<file path=customXml/itemProps2.xml><?xml version="1.0" encoding="utf-8"?>
<ds:datastoreItem xmlns:ds="http://schemas.openxmlformats.org/officeDocument/2006/customXml" ds:itemID="{F0EF2CFE-CD7B-45EB-ADC4-9746C2BED2A0}">
  <ds:schemaRefs>
    <ds:schemaRef ds:uri="http://schemas.microsoft.com/sharepoint/v3/contenttype/forms"/>
  </ds:schemaRefs>
</ds:datastoreItem>
</file>

<file path=customXml/itemProps3.xml><?xml version="1.0" encoding="utf-8"?>
<ds:datastoreItem xmlns:ds="http://schemas.openxmlformats.org/officeDocument/2006/customXml" ds:itemID="{8D56466F-2992-48A2-B69E-6B77DE44F7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71a7d0-eb09-48e7-8496-8e139ecdaf27"/>
    <ds:schemaRef ds:uri="43274fde-8603-48da-935b-7d8e659b84b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TotalTime>
  <Words>2079</Words>
  <Application>Microsoft Office PowerPoint</Application>
  <PresentationFormat>Widescreen</PresentationFormat>
  <Paragraphs>332</Paragraphs>
  <Slides>26</Slides>
  <Notes>25</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26</vt:i4>
      </vt:variant>
    </vt:vector>
  </HeadingPairs>
  <TitlesOfParts>
    <vt:vector size="36" baseType="lpstr">
      <vt:lpstr>Arial</vt:lpstr>
      <vt:lpstr>Calibri</vt:lpstr>
      <vt:lpstr>Calibri Light</vt:lpstr>
      <vt:lpstr>Franklin Gothic Book</vt:lpstr>
      <vt:lpstr>Franklin Gothic Medium</vt:lpstr>
      <vt:lpstr>Open Sans</vt:lpstr>
      <vt:lpstr>Open Sans Light</vt:lpstr>
      <vt:lpstr>Wingdings</vt:lpstr>
      <vt:lpstr>Access 2020</vt:lpstr>
      <vt:lpstr>1_Access 2019</vt:lpstr>
      <vt:lpstr>A Playbook for Responding to Pandemic-Related Records And Beyond</vt:lpstr>
      <vt:lpstr>Speakers</vt:lpstr>
      <vt:lpstr>Agenda</vt:lpstr>
      <vt:lpstr>COVID-19 Records Research Group</vt:lpstr>
      <vt:lpstr>Research Methodology</vt:lpstr>
      <vt:lpstr>Impact Criteria</vt:lpstr>
      <vt:lpstr>PowerPoint Presentation</vt:lpstr>
      <vt:lpstr>PowerPoint Presentation</vt:lpstr>
      <vt:lpstr>PowerPoint Presentation</vt:lpstr>
      <vt:lpstr>PowerPoint Presentation</vt:lpstr>
      <vt:lpstr>COVID-related Documents Requested by OSHA*</vt:lpstr>
      <vt:lpstr>PowerPoint Presentation</vt:lpstr>
      <vt:lpstr>PowerPoint Presentation</vt:lpstr>
      <vt:lpstr>PowerPoint Presentation</vt:lpstr>
      <vt:lpstr>PowerPoint Presentation</vt:lpstr>
      <vt:lpstr>PowerPoint Presentation</vt:lpstr>
      <vt:lpstr>PowerPoint Presentation</vt:lpstr>
      <vt:lpstr>New Pandemic-Related Record Series</vt:lpstr>
      <vt:lpstr>Playbook 2.0</vt:lpstr>
      <vt:lpstr>Using the Playbook</vt:lpstr>
      <vt:lpstr>Getting Ahead of the Curve</vt:lpstr>
      <vt:lpstr>Benchmarking</vt:lpstr>
      <vt:lpstr>Communication &amp; Collaboration</vt:lpstr>
      <vt:lpstr>Elevating the Role of the IG Professional</vt:lpstr>
      <vt:lpstr>PowerPoint Presentation</vt:lpstr>
      <vt:lpstr>Speakers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dc:title>
  <dc:creator>Lynn Williams</dc:creator>
  <cp:lastModifiedBy>Elisabeth Butler</cp:lastModifiedBy>
  <cp:revision>7</cp:revision>
  <dcterms:created xsi:type="dcterms:W3CDTF">2021-03-18T19:58:11Z</dcterms:created>
  <dcterms:modified xsi:type="dcterms:W3CDTF">2021-11-16T17:49:46Z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0x010100072A82204978424394ACFE02B6AD2DA3</vt:lpwstr>
  </property>
  <property fmtid="{D5CDD505-2E9C-101B-9397-08002B2CF9AE}" pid="3" name="Order">
    <vt:r8>20200</vt:r8>
  </property>
  <property fmtid="{D5CDD505-2E9C-101B-9397-08002B2CF9AE}" pid="4" name="_ExtendedDescription">
    <vt:lpwstr/>
  </property>
  <property fmtid="{D5CDD505-2E9C-101B-9397-08002B2CF9AE}" pid="5" name="ComplianceAssetId">
    <vt:lpwstr/>
  </property>
</Properties>
</file>