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5"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embeddedFontLst>
    <p:embeddedFont>
      <p:font typeface="Calibri" panose="020F0502020204030204" pitchFamily="34" charset="0"/>
      <p:regular r:id="rId36"/>
      <p:bold r:id="rId37"/>
      <p:italic r:id="rId38"/>
      <p:boldItalic r:id="rId39"/>
    </p:embeddedFont>
    <p:embeddedFont>
      <p:font typeface="Domine" panose="020B0604020202020204" charset="0"/>
      <p:regular r:id="rId40"/>
      <p:bold r:id="rId41"/>
    </p:embeddedFont>
    <p:embeddedFont>
      <p:font typeface="Merriweather" panose="00000500000000000000" pitchFamily="2" charset="0"/>
      <p:regular r:id="rId42"/>
      <p:bold r:id="rId43"/>
      <p:italic r:id="rId44"/>
      <p:boldItalic r:id="rId45"/>
    </p:embeddedFont>
    <p:embeddedFont>
      <p:font typeface="Source Sans Pro" panose="020B0503030403020204" pitchFamily="34" charset="0"/>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92" autoAdjust="0"/>
  </p:normalViewPr>
  <p:slideViewPr>
    <p:cSldViewPr snapToGrid="0">
      <p:cViewPr varScale="1">
        <p:scale>
          <a:sx n="67" d="100"/>
          <a:sy n="67" d="100"/>
        </p:scale>
        <p:origin x="1906"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8ffcd50062_0_471: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g28ffcd50062_0_471: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9105c15933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9105c1593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105c15933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105c1593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105c15933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105c1593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9105c15933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9105c15933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9105c15933_0_2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9105c15933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9105c15933_0_3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9105c1593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8ffb20a44b_0_698: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28ffb20a44b_0_698: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8ffb20a44b_0_719: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8ffb20a44b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8ffb20a44b_0_725: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8ffb20a44b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8ffb20a44b_0_731: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8ffb20a44b_0_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8ffcd50062_0_46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8ffcd50062_0_4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8ffb20a44b_0_747: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8ffb20a44b_0_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8ffb20a44b_0_777: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8ffb20a44b_0_7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8ffb20a44b_0_755: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8ffb20a44b_0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8ffb20a44b_0_737: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28ffb20a44b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8ffb20a44b_0_766: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8ffb20a44b_0_7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8ffb20a44b_0_783: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8ffb20a44b_0_7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8ffcd50062_0_55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28ffcd50062_0_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924d00717a_3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2924d00717a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924d00717a_3_2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924d00717a_3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924d00717a_3_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924d00717a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8ffb20a44b_0_706: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8ffb20a44b_0_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924d00717a_3_1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924d00717a_3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921627f6e5_0_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921627f6e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921627f6e5_0_1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2921627f6e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8ffb20a44b_0_712: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8ffb20a44b_0_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8ffcd50062_0_0:notes"/>
          <p:cNvSpPr>
            <a:spLocks noGrp="1" noRot="1" noChangeAspect="1"/>
          </p:cNvSpPr>
          <p:nvPr>
            <p:ph type="sldImg" idx="2"/>
          </p:nvPr>
        </p:nvSpPr>
        <p:spPr>
          <a:xfrm>
            <a:off x="1155424" y="685488"/>
            <a:ext cx="4547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8ffcd5006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8ffcd50062_0_32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8ffcd50062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921627f6e5_0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921627f6e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8ffcd50062_0_55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8ffcd50062_0_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9105c15933_0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9105c1593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tional Archives Generic 4-3 title slide option #1" type="title">
  <p:cSld name="TITLE">
    <p:spTree>
      <p:nvGrpSpPr>
        <p:cNvPr id="1" name="Shape 52"/>
        <p:cNvGrpSpPr/>
        <p:nvPr/>
      </p:nvGrpSpPr>
      <p:grpSpPr>
        <a:xfrm>
          <a:off x="0" y="0"/>
          <a:ext cx="0" cy="0"/>
          <a:chOff x="0" y="0"/>
          <a:chExt cx="0" cy="0"/>
        </a:xfrm>
      </p:grpSpPr>
      <p:pic>
        <p:nvPicPr>
          <p:cNvPr id="53" name="Google Shape;53;p14" descr="Agency Services title slide option #1" title="Agency Services title slide option #1"/>
          <p:cNvPicPr preferRelativeResize="0"/>
          <p:nvPr/>
        </p:nvPicPr>
        <p:blipFill rotWithShape="1">
          <a:blip r:embed="rId2">
            <a:alphaModFix/>
          </a:blip>
          <a:srcRect/>
          <a:stretch/>
        </p:blipFill>
        <p:spPr>
          <a:xfrm>
            <a:off x="0" y="0"/>
            <a:ext cx="9144000" cy="6858009"/>
          </a:xfrm>
          <a:prstGeom prst="rect">
            <a:avLst/>
          </a:prstGeom>
          <a:noFill/>
          <a:ln>
            <a:noFill/>
          </a:ln>
        </p:spPr>
      </p:pic>
      <p:sp>
        <p:nvSpPr>
          <p:cNvPr id="54" name="Google Shape;54;p14"/>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tional Archives Generic 4-3 text slide" type="tx">
  <p:cSld name="TITLE_AND_BODY">
    <p:spTree>
      <p:nvGrpSpPr>
        <p:cNvPr id="1" name="Shape 55"/>
        <p:cNvGrpSpPr/>
        <p:nvPr/>
      </p:nvGrpSpPr>
      <p:grpSpPr>
        <a:xfrm>
          <a:off x="0" y="0"/>
          <a:ext cx="0" cy="0"/>
          <a:chOff x="0" y="0"/>
          <a:chExt cx="0" cy="0"/>
        </a:xfrm>
      </p:grpSpPr>
      <p:pic>
        <p:nvPicPr>
          <p:cNvPr id="56" name="Google Shape;56;p15" descr="Agency Services text slide" title="Agency Services text slide"/>
          <p:cNvPicPr preferRelativeResize="0"/>
          <p:nvPr/>
        </p:nvPicPr>
        <p:blipFill rotWithShape="1">
          <a:blip r:embed="rId2">
            <a:alphaModFix/>
          </a:blip>
          <a:srcRect/>
          <a:stretch/>
        </p:blipFill>
        <p:spPr>
          <a:xfrm>
            <a:off x="0" y="0"/>
            <a:ext cx="9144000" cy="6858009"/>
          </a:xfrm>
          <a:prstGeom prst="rect">
            <a:avLst/>
          </a:prstGeom>
          <a:noFill/>
          <a:ln>
            <a:noFill/>
          </a:ln>
        </p:spPr>
      </p:pic>
      <p:sp>
        <p:nvSpPr>
          <p:cNvPr id="57" name="Google Shape;57;p15"/>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ational Archives Generic 4-3 title slide option #2">
  <p:cSld name="CUSTOM">
    <p:spTree>
      <p:nvGrpSpPr>
        <p:cNvPr id="1" name="Shape 58"/>
        <p:cNvGrpSpPr/>
        <p:nvPr/>
      </p:nvGrpSpPr>
      <p:grpSpPr>
        <a:xfrm>
          <a:off x="0" y="0"/>
          <a:ext cx="0" cy="0"/>
          <a:chOff x="0" y="0"/>
          <a:chExt cx="0" cy="0"/>
        </a:xfrm>
      </p:grpSpPr>
      <p:pic>
        <p:nvPicPr>
          <p:cNvPr id="59" name="Google Shape;59;p16" descr="Agency Services title slide option #2" title="Agency Services title slide option #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0" name="Google Shape;60;p16"/>
          <p:cNvSpPr txBox="1"/>
          <p:nvPr/>
        </p:nvSpPr>
        <p:spPr>
          <a:xfrm>
            <a:off x="8595308" y="6333297"/>
            <a:ext cx="548700" cy="52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rgbClr val="FFFFFF"/>
                </a:solidFill>
                <a:latin typeface="Merriweather"/>
                <a:ea typeface="Merriweather"/>
                <a:cs typeface="Merriweather"/>
                <a:sym typeface="Merriweather"/>
              </a:rPr>
              <a:t>‹#›</a:t>
            </a:fld>
            <a:endParaRPr sz="1000" b="0" i="0" u="none" strike="noStrike" cap="none">
              <a:solidFill>
                <a:srgbClr val="FFFFFF"/>
              </a:solidFill>
              <a:latin typeface="Merriweather"/>
              <a:ea typeface="Merriweather"/>
              <a:cs typeface="Merriweather"/>
              <a:sym typeface="Merriweather"/>
            </a:endParaRPr>
          </a:p>
        </p:txBody>
      </p:sp>
      <p:sp>
        <p:nvSpPr>
          <p:cNvPr id="61" name="Google Shape;61;p16"/>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7"/>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Source Sans Pro"/>
                <a:ea typeface="Source Sans Pro"/>
                <a:cs typeface="Source Sans Pro"/>
                <a:sym typeface="Source Sans Pro"/>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17"/>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Source Sans Pro"/>
                <a:ea typeface="Source Sans Pro"/>
                <a:cs typeface="Source Sans Pro"/>
                <a:sym typeface="Source Sans Pro"/>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1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6"/>
        <p:cNvGrpSpPr/>
        <p:nvPr/>
      </p:nvGrpSpPr>
      <p:grpSpPr>
        <a:xfrm>
          <a:off x="0" y="0"/>
          <a:ext cx="0" cy="0"/>
          <a:chOff x="0" y="0"/>
          <a:chExt cx="0" cy="0"/>
        </a:xfrm>
      </p:grpSpPr>
      <p:sp>
        <p:nvSpPr>
          <p:cNvPr id="67" name="Google Shape;67;p18"/>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8" name="Google Shape;68;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p18"/>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0"/>
        <p:cNvGrpSpPr/>
        <p:nvPr/>
      </p:nvGrpSpPr>
      <p:grpSpPr>
        <a:xfrm>
          <a:off x="0" y="0"/>
          <a:ext cx="0" cy="0"/>
          <a:chOff x="0" y="0"/>
          <a:chExt cx="0" cy="0"/>
        </a:xfrm>
      </p:grpSpPr>
      <p:pic>
        <p:nvPicPr>
          <p:cNvPr id="71" name="Google Shape;71;p19" descr="National Archives eagle logo with horizontal line separating, in black on gray background. Blue horizontal bar across top. &quot;Office of Inspector General&quot; in white text on top of a blue horizontal bar in the footer." title="NARA title slide power point presentation"/>
          <p:cNvPicPr preferRelativeResize="0"/>
          <p:nvPr/>
        </p:nvPicPr>
        <p:blipFill rotWithShape="1">
          <a:blip r:embed="rId2">
            <a:alphaModFix/>
          </a:blip>
          <a:srcRect/>
          <a:stretch/>
        </p:blipFill>
        <p:spPr>
          <a:xfrm>
            <a:off x="288" y="0"/>
            <a:ext cx="9143710" cy="5143339"/>
          </a:xfrm>
          <a:prstGeom prst="rect">
            <a:avLst/>
          </a:prstGeom>
          <a:noFill/>
          <a:ln>
            <a:noFill/>
          </a:ln>
        </p:spPr>
      </p:pic>
      <p:sp>
        <p:nvSpPr>
          <p:cNvPr id="72" name="Google Shape;72;p19"/>
          <p:cNvSpPr txBox="1">
            <a:spLocks noGrp="1"/>
          </p:cNvSpPr>
          <p:nvPr>
            <p:ph type="body" idx="1"/>
          </p:nvPr>
        </p:nvSpPr>
        <p:spPr>
          <a:xfrm>
            <a:off x="1432464" y="2154851"/>
            <a:ext cx="6279300" cy="571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3600"/>
              <a:buFont typeface="Arial"/>
              <a:buNone/>
              <a:defRPr sz="2700" b="0" i="0" u="none" strike="noStrike" cap="none">
                <a:solidFill>
                  <a:schemeClr val="dk1"/>
                </a:solidFill>
                <a:latin typeface="Merriweather"/>
                <a:ea typeface="Merriweather"/>
                <a:cs typeface="Merriweather"/>
                <a:sym typeface="Merriweather"/>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3" name="Google Shape;73;p19"/>
          <p:cNvSpPr txBox="1">
            <a:spLocks noGrp="1"/>
          </p:cNvSpPr>
          <p:nvPr>
            <p:ph type="body" idx="2"/>
          </p:nvPr>
        </p:nvSpPr>
        <p:spPr>
          <a:xfrm>
            <a:off x="2514742" y="3263151"/>
            <a:ext cx="4114800" cy="4476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2400"/>
              <a:buFont typeface="Arial"/>
              <a:buNone/>
              <a:defRPr sz="1800" b="0" i="0" u="none" strike="noStrike" cap="none">
                <a:solidFill>
                  <a:schemeClr val="dk1"/>
                </a:solidFill>
                <a:latin typeface="Merriweather"/>
                <a:ea typeface="Merriweather"/>
                <a:cs typeface="Merriweather"/>
                <a:sym typeface="Merriweather"/>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4" name="Google Shape;74;p19"/>
          <p:cNvSpPr txBox="1">
            <a:spLocks noGrp="1"/>
          </p:cNvSpPr>
          <p:nvPr>
            <p:ph type="body" idx="3"/>
          </p:nvPr>
        </p:nvSpPr>
        <p:spPr>
          <a:xfrm>
            <a:off x="2514742" y="4451827"/>
            <a:ext cx="4114800" cy="304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1400"/>
              <a:buFont typeface="Arial"/>
              <a:buNone/>
              <a:defRPr sz="1050" b="0" i="0" u="none" strike="noStrike" cap="none">
                <a:solidFill>
                  <a:schemeClr val="dk1"/>
                </a:solidFill>
                <a:latin typeface="Merriweather"/>
                <a:ea typeface="Merriweather"/>
                <a:cs typeface="Merriweather"/>
                <a:sym typeface="Merriweather"/>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5" name="Google Shape;75;p19"/>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76"/>
        <p:cNvGrpSpPr/>
        <p:nvPr/>
      </p:nvGrpSpPr>
      <p:grpSpPr>
        <a:xfrm>
          <a:off x="0" y="0"/>
          <a:ext cx="0" cy="0"/>
          <a:chOff x="0" y="0"/>
          <a:chExt cx="0" cy="0"/>
        </a:xfrm>
      </p:grpSpPr>
      <p:pic>
        <p:nvPicPr>
          <p:cNvPr id="77" name="Google Shape;77;p20" descr="National Archives eagle logo with vertical line separating, in black in top left corner. “National Archives and Records Administration” in white text against blue horizontal bar in the footer." title="NARA text slide 1"/>
          <p:cNvPicPr preferRelativeResize="0"/>
          <p:nvPr/>
        </p:nvPicPr>
        <p:blipFill rotWithShape="1">
          <a:blip r:embed="rId2">
            <a:alphaModFix/>
          </a:blip>
          <a:srcRect/>
          <a:stretch/>
        </p:blipFill>
        <p:spPr>
          <a:xfrm>
            <a:off x="288" y="215"/>
            <a:ext cx="9143710" cy="5143339"/>
          </a:xfrm>
          <a:prstGeom prst="rect">
            <a:avLst/>
          </a:prstGeom>
          <a:noFill/>
          <a:ln>
            <a:noFill/>
          </a:ln>
        </p:spPr>
      </p:pic>
      <p:sp>
        <p:nvSpPr>
          <p:cNvPr id="78" name="Google Shape;78;p20"/>
          <p:cNvSpPr txBox="1">
            <a:spLocks noGrp="1"/>
          </p:cNvSpPr>
          <p:nvPr>
            <p:ph type="body" idx="1"/>
          </p:nvPr>
        </p:nvSpPr>
        <p:spPr>
          <a:xfrm>
            <a:off x="2217907" y="414339"/>
            <a:ext cx="6758100" cy="566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3600"/>
              <a:buFont typeface="Arial"/>
              <a:buNone/>
              <a:defRPr sz="2700" b="0" i="0" u="none" strike="noStrike" cap="none">
                <a:solidFill>
                  <a:schemeClr val="dk1"/>
                </a:solidFill>
                <a:latin typeface="Merriweather"/>
                <a:ea typeface="Merriweather"/>
                <a:cs typeface="Merriweather"/>
                <a:sym typeface="Merriweather"/>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9" name="Google Shape;79;p20"/>
          <p:cNvSpPr>
            <a:spLocks noGrp="1"/>
          </p:cNvSpPr>
          <p:nvPr>
            <p:ph type="pic" idx="2"/>
          </p:nvPr>
        </p:nvSpPr>
        <p:spPr>
          <a:xfrm>
            <a:off x="354807" y="1535113"/>
            <a:ext cx="3815100" cy="3788100"/>
          </a:xfrm>
          <a:prstGeom prst="rect">
            <a:avLst/>
          </a:prstGeom>
          <a:noFill/>
          <a:ln>
            <a:noFill/>
          </a:ln>
        </p:spPr>
      </p:sp>
      <p:sp>
        <p:nvSpPr>
          <p:cNvPr id="80" name="Google Shape;80;p20"/>
          <p:cNvSpPr txBox="1">
            <a:spLocks noGrp="1"/>
          </p:cNvSpPr>
          <p:nvPr>
            <p:ph type="body" idx="3"/>
          </p:nvPr>
        </p:nvSpPr>
        <p:spPr>
          <a:xfrm>
            <a:off x="4612200" y="1536828"/>
            <a:ext cx="4089900" cy="3787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2800"/>
              <a:buFont typeface="Arial"/>
              <a:buNone/>
              <a:defRPr sz="21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1" name="Google Shape;81;p20"/>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Merriweather"/>
                <a:ea typeface="Merriweather"/>
                <a:cs typeface="Merriweather"/>
                <a:sym typeface="Merriweather"/>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ational Archives Generic 16-9 title slide option #2">
  <p:cSld name="National Archives Generic 16-9 title slide option #2">
    <p:spTree>
      <p:nvGrpSpPr>
        <p:cNvPr id="1" name="Shape 82"/>
        <p:cNvGrpSpPr/>
        <p:nvPr/>
      </p:nvGrpSpPr>
      <p:grpSpPr>
        <a:xfrm>
          <a:off x="0" y="0"/>
          <a:ext cx="0" cy="0"/>
          <a:chOff x="0" y="0"/>
          <a:chExt cx="0" cy="0"/>
        </a:xfrm>
      </p:grpSpPr>
      <p:pic>
        <p:nvPicPr>
          <p:cNvPr id="83" name="Google Shape;83;p21" descr="National Archives power point graphic page 2" title="National Archives power point graphic page 2"/>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84" name="Google Shape;84;p21"/>
          <p:cNvSpPr txBox="1"/>
          <p:nvPr/>
        </p:nvSpPr>
        <p:spPr>
          <a:xfrm>
            <a:off x="8461800" y="6291700"/>
            <a:ext cx="682200" cy="482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FFFF"/>
              </a:buClr>
              <a:buSzPts val="1000"/>
              <a:buFont typeface="Merriweather"/>
              <a:buNone/>
            </a:pPr>
            <a:fld id="{00000000-1234-1234-1234-123412341234}" type="slidenum">
              <a:rPr lang="en" sz="1000" b="0" i="0" u="none" strike="noStrike" cap="none">
                <a:solidFill>
                  <a:srgbClr val="FFFFFF"/>
                </a:solidFill>
                <a:latin typeface="Merriweather"/>
                <a:ea typeface="Merriweather"/>
                <a:cs typeface="Merriweather"/>
                <a:sym typeface="Merriweather"/>
              </a:rPr>
              <a:t>‹#›</a:t>
            </a:fld>
            <a:endParaRPr sz="1000" b="0" i="0" u="none" strike="noStrike" cap="none">
              <a:solidFill>
                <a:srgbClr val="FFFFFF"/>
              </a:solidFill>
              <a:latin typeface="Merriweather"/>
              <a:ea typeface="Merriweather"/>
              <a:cs typeface="Merriweather"/>
              <a:sym typeface="Merriweather"/>
            </a:endParaRPr>
          </a:p>
        </p:txBody>
      </p:sp>
      <p:sp>
        <p:nvSpPr>
          <p:cNvPr id="85" name="Google Shape;85;p21"/>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ffice of the Chief Records Officer text slide" type="secHead">
  <p:cSld name="SECTION_HEADER">
    <p:spTree>
      <p:nvGrpSpPr>
        <p:cNvPr id="1" name="Shape 86"/>
        <p:cNvGrpSpPr/>
        <p:nvPr/>
      </p:nvGrpSpPr>
      <p:grpSpPr>
        <a:xfrm>
          <a:off x="0" y="0"/>
          <a:ext cx="0" cy="0"/>
          <a:chOff x="0" y="0"/>
          <a:chExt cx="0" cy="0"/>
        </a:xfrm>
      </p:grpSpPr>
      <p:pic>
        <p:nvPicPr>
          <p:cNvPr id="87" name="Google Shape;87;p22" descr="Office of Government Information Services text slide with the NARA and OGIS logo in the header" title="Office of Government Information Services text slide with the NARA and OGIS logo in the header"/>
          <p:cNvPicPr preferRelativeResize="0"/>
          <p:nvPr/>
        </p:nvPicPr>
        <p:blipFill rotWithShape="1">
          <a:blip r:embed="rId2">
            <a:alphaModFix/>
          </a:blip>
          <a:srcRect/>
          <a:stretch/>
        </p:blipFill>
        <p:spPr>
          <a:xfrm>
            <a:off x="0" y="17"/>
            <a:ext cx="9144000" cy="5143489"/>
          </a:xfrm>
          <a:prstGeom prst="rect">
            <a:avLst/>
          </a:prstGeom>
          <a:noFill/>
          <a:ln>
            <a:noFill/>
          </a:ln>
        </p:spPr>
      </p:pic>
      <p:sp>
        <p:nvSpPr>
          <p:cNvPr id="88" name="Google Shape;88;p22"/>
          <p:cNvSpPr txBox="1"/>
          <p:nvPr/>
        </p:nvSpPr>
        <p:spPr>
          <a:xfrm>
            <a:off x="8461800" y="6116933"/>
            <a:ext cx="682200" cy="555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 sz="1400" b="0" i="0" u="none" strike="noStrike" cap="none">
                <a:solidFill>
                  <a:srgbClr val="FFFFFF"/>
                </a:solidFill>
                <a:latin typeface="Source Sans Pro"/>
                <a:ea typeface="Source Sans Pro"/>
                <a:cs typeface="Source Sans Pro"/>
                <a:sym typeface="Source Sans Pro"/>
              </a:rPr>
              <a:t>‹#›</a:t>
            </a:fld>
            <a:endParaRPr sz="1400" b="0" i="0" u="none" strike="noStrike" cap="none">
              <a:solidFill>
                <a:srgbClr val="FFFFFF"/>
              </a:solidFill>
              <a:latin typeface="Source Sans Pro"/>
              <a:ea typeface="Source Sans Pro"/>
              <a:cs typeface="Source Sans Pro"/>
              <a:sym typeface="Source Sans Pro"/>
            </a:endParaRPr>
          </a:p>
        </p:txBody>
      </p:sp>
      <p:sp>
        <p:nvSpPr>
          <p:cNvPr id="89" name="Google Shape;89;p2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tx1"/>
                </a:solidFill>
              </a:defRPr>
            </a:lvl1pPr>
            <a:lvl2pPr lvl="1" rtl="0">
              <a:buNone/>
              <a:defRPr>
                <a:solidFill>
                  <a:schemeClr val="tx1"/>
                </a:solidFill>
              </a:defRPr>
            </a:lvl2pPr>
            <a:lvl3pPr lvl="2" rtl="0">
              <a:buNone/>
              <a:defRPr>
                <a:solidFill>
                  <a:schemeClr val="tx1"/>
                </a:solidFill>
              </a:defRPr>
            </a:lvl3pPr>
            <a:lvl4pPr lvl="3" rtl="0">
              <a:buNone/>
              <a:defRPr>
                <a:solidFill>
                  <a:schemeClr val="tx1"/>
                </a:solidFill>
              </a:defRPr>
            </a:lvl4pPr>
            <a:lvl5pPr lvl="4" rtl="0">
              <a:buNone/>
              <a:defRPr>
                <a:solidFill>
                  <a:schemeClr val="tx1"/>
                </a:solidFill>
              </a:defRPr>
            </a:lvl5pPr>
            <a:lvl6pPr lvl="5" rtl="0">
              <a:buNone/>
              <a:defRPr>
                <a:solidFill>
                  <a:schemeClr val="tx1"/>
                </a:solidFill>
              </a:defRPr>
            </a:lvl6pPr>
            <a:lvl7pPr lvl="6" rtl="0">
              <a:buNone/>
              <a:defRPr>
                <a:solidFill>
                  <a:schemeClr val="tx1"/>
                </a:solidFill>
              </a:defRPr>
            </a:lvl7pPr>
            <a:lvl8pPr lvl="7" rtl="0">
              <a:buNone/>
              <a:defRPr>
                <a:solidFill>
                  <a:schemeClr val="tx1"/>
                </a:solidFill>
              </a:defRPr>
            </a:lvl8pPr>
            <a:lvl9pPr lvl="8" rtl="0">
              <a:buNone/>
              <a:defRPr>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90"/>
        <p:cNvGrpSpPr/>
        <p:nvPr/>
      </p:nvGrpSpPr>
      <p:grpSpPr>
        <a:xfrm>
          <a:off x="0" y="0"/>
          <a:ext cx="0" cy="0"/>
          <a:chOff x="0" y="0"/>
          <a:chExt cx="0" cy="0"/>
        </a:xfrm>
      </p:grpSpPr>
      <p:pic>
        <p:nvPicPr>
          <p:cNvPr id="91" name="Google Shape;91;p23"/>
          <p:cNvPicPr preferRelativeResize="0"/>
          <p:nvPr/>
        </p:nvPicPr>
        <p:blipFill rotWithShape="1">
          <a:blip r:embed="rId2">
            <a:alphaModFix/>
          </a:blip>
          <a:srcRect/>
          <a:stretch/>
        </p:blipFill>
        <p:spPr>
          <a:xfrm>
            <a:off x="0" y="0"/>
            <a:ext cx="9143998" cy="6857998"/>
          </a:xfrm>
          <a:prstGeom prst="rect">
            <a:avLst/>
          </a:prstGeom>
          <a:noFill/>
          <a:ln>
            <a:noFill/>
          </a:ln>
        </p:spPr>
      </p:pic>
      <p:sp>
        <p:nvSpPr>
          <p:cNvPr id="92" name="Google Shape;92;p23"/>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3" name="Google Shape;93;p23"/>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4" name="Google Shape;94;p23"/>
          <p:cNvSpPr txBox="1">
            <a:spLocks noGrp="1"/>
          </p:cNvSpPr>
          <p:nvPr>
            <p:ph type="dt" idx="10"/>
          </p:nvPr>
        </p:nvSpPr>
        <p:spPr>
          <a:xfrm>
            <a:off x="228600" y="6356350"/>
            <a:ext cx="914400" cy="365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200"/>
              <a:buFont typeface="Domine"/>
              <a:buNone/>
              <a:defRPr sz="1200" b="0" i="0" u="none" strike="noStrike" cap="none">
                <a:solidFill>
                  <a:srgbClr val="888888"/>
                </a:solidFill>
                <a:latin typeface="Domine"/>
                <a:ea typeface="Domine"/>
                <a:cs typeface="Domine"/>
                <a:sym typeface="Domine"/>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2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23"/>
          <p:cNvSpPr txBox="1">
            <a:spLocks noGrp="1"/>
          </p:cNvSpPr>
          <p:nvPr>
            <p:ph type="sldNum" idx="12"/>
          </p:nvPr>
        </p:nvSpPr>
        <p:spPr>
          <a:xfrm>
            <a:off x="67818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1pPr>
            <a:lvl2pPr marL="0" marR="0" lvl="1"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2pPr>
            <a:lvl3pPr marL="0" marR="0" lvl="2"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3pPr>
            <a:lvl4pPr marL="0" marR="0" lvl="3"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4pPr>
            <a:lvl5pPr marL="0" marR="0" lvl="4"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5pPr>
            <a:lvl6pPr marL="0" marR="0" lvl="5"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6pPr>
            <a:lvl7pPr marL="0" marR="0" lvl="6"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7pPr>
            <a:lvl8pPr marL="0" marR="0" lvl="7"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8pPr>
            <a:lvl9pPr marL="0" marR="0" lvl="8" indent="0" algn="r" rtl="0">
              <a:lnSpc>
                <a:spcPct val="100000"/>
              </a:lnSpc>
              <a:spcBef>
                <a:spcPts val="0"/>
              </a:spcBef>
              <a:spcAft>
                <a:spcPts val="0"/>
              </a:spcAft>
              <a:buClr>
                <a:srgbClr val="888888"/>
              </a:buClr>
              <a:buSzPts val="300"/>
              <a:buFont typeface="Domine"/>
              <a:buNone/>
              <a:defRPr sz="1200" b="0" i="0" u="none" strike="noStrike" cap="none">
                <a:solidFill>
                  <a:srgbClr val="888888"/>
                </a:solidFill>
                <a:latin typeface="Domine"/>
                <a:ea typeface="Domine"/>
                <a:cs typeface="Domine"/>
                <a:sym typeface="Domi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pic>
        <p:nvPicPr>
          <p:cNvPr id="98" name="Google Shape;98;p24"/>
          <p:cNvPicPr preferRelativeResize="0"/>
          <p:nvPr/>
        </p:nvPicPr>
        <p:blipFill rotWithShape="1">
          <a:blip r:embed="rId2">
            <a:alphaModFix/>
          </a:blip>
          <a:srcRect/>
          <a:stretch/>
        </p:blipFill>
        <p:spPr>
          <a:xfrm>
            <a:off x="0" y="0"/>
            <a:ext cx="9143998" cy="6857998"/>
          </a:xfrm>
          <a:prstGeom prst="rect">
            <a:avLst/>
          </a:prstGeom>
          <a:noFill/>
          <a:ln>
            <a:noFill/>
          </a:ln>
        </p:spPr>
      </p:pic>
      <p:sp>
        <p:nvSpPr>
          <p:cNvPr id="99" name="Google Shape;99;p24"/>
          <p:cNvSpPr txBox="1">
            <a:spLocks noGrp="1"/>
          </p:cNvSpPr>
          <p:nvPr>
            <p:ph type="title"/>
          </p:nvPr>
        </p:nvSpPr>
        <p:spPr>
          <a:xfrm>
            <a:off x="457200" y="838200"/>
            <a:ext cx="8229600" cy="11430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0" name="Google Shape;100;p24"/>
          <p:cNvSpPr txBox="1">
            <a:spLocks noGrp="1"/>
          </p:cNvSpPr>
          <p:nvPr>
            <p:ph type="body" idx="1"/>
          </p:nvPr>
        </p:nvSpPr>
        <p:spPr>
          <a:xfrm>
            <a:off x="457200" y="1981200"/>
            <a:ext cx="8229600" cy="44196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24"/>
          <p:cNvSpPr txBox="1">
            <a:spLocks noGrp="1"/>
          </p:cNvSpPr>
          <p:nvPr>
            <p:ph type="sldNum" idx="12"/>
          </p:nvPr>
        </p:nvSpPr>
        <p:spPr>
          <a:xfrm>
            <a:off x="6858000" y="6400798"/>
            <a:ext cx="2133600" cy="457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CFCFCF"/>
              </a:buClr>
              <a:buSzPts val="300"/>
              <a:buFont typeface="Times New Roman"/>
              <a:buNone/>
              <a:defRPr sz="1200" b="0" i="0" u="none" strike="noStrike" cap="none">
                <a:solidFill>
                  <a:srgbClr val="CFCFCF"/>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cxnSp>
        <p:nvCxnSpPr>
          <p:cNvPr id="102" name="Google Shape;102;p24"/>
          <p:cNvCxnSpPr/>
          <p:nvPr/>
        </p:nvCxnSpPr>
        <p:spPr>
          <a:xfrm>
            <a:off x="0" y="838200"/>
            <a:ext cx="9144000" cy="0"/>
          </a:xfrm>
          <a:prstGeom prst="straightConnector1">
            <a:avLst/>
          </a:prstGeom>
          <a:noFill/>
          <a:ln w="25400" cap="flat" cmpd="sng">
            <a:solidFill>
              <a:srgbClr val="366092"/>
            </a:solidFill>
            <a:prstDash val="solid"/>
            <a:round/>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le Slide 1">
  <p:cSld name="1_Title Slide_1">
    <p:bg>
      <p:bgPr>
        <a:solidFill>
          <a:schemeClr val="lt1"/>
        </a:solidFill>
        <a:effectLst/>
      </p:bgPr>
    </p:bg>
    <p:spTree>
      <p:nvGrpSpPr>
        <p:cNvPr id="1" name="Shape 103"/>
        <p:cNvGrpSpPr/>
        <p:nvPr/>
      </p:nvGrpSpPr>
      <p:grpSpPr>
        <a:xfrm>
          <a:off x="0" y="0"/>
          <a:ext cx="0" cy="0"/>
          <a:chOff x="0" y="0"/>
          <a:chExt cx="0" cy="0"/>
        </a:xfrm>
      </p:grpSpPr>
      <p:pic>
        <p:nvPicPr>
          <p:cNvPr id="104" name="Google Shape;104;p25" descr="National Archives eagle logo with vertical line separating, in black in top left corner. “National Archives and Records Administration” in white text against blue horizontal bar in the footer." title="NARA text slide 1"/>
          <p:cNvPicPr preferRelativeResize="0"/>
          <p:nvPr/>
        </p:nvPicPr>
        <p:blipFill rotWithShape="1">
          <a:blip r:embed="rId2">
            <a:alphaModFix/>
          </a:blip>
          <a:srcRect/>
          <a:stretch/>
        </p:blipFill>
        <p:spPr>
          <a:xfrm>
            <a:off x="288" y="215"/>
            <a:ext cx="9143710" cy="5143339"/>
          </a:xfrm>
          <a:prstGeom prst="rect">
            <a:avLst/>
          </a:prstGeom>
          <a:noFill/>
          <a:ln>
            <a:noFill/>
          </a:ln>
        </p:spPr>
      </p:pic>
      <p:sp>
        <p:nvSpPr>
          <p:cNvPr id="105" name="Google Shape;105;p25"/>
          <p:cNvSpPr txBox="1">
            <a:spLocks noGrp="1"/>
          </p:cNvSpPr>
          <p:nvPr>
            <p:ph type="body" idx="1"/>
          </p:nvPr>
        </p:nvSpPr>
        <p:spPr>
          <a:xfrm>
            <a:off x="2217907" y="414339"/>
            <a:ext cx="6758100" cy="566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3600"/>
              <a:buFont typeface="Arial"/>
              <a:buNone/>
              <a:defRPr sz="2700" b="0" i="0" u="none" strike="noStrike" cap="none">
                <a:solidFill>
                  <a:schemeClr val="dk1"/>
                </a:solidFill>
                <a:latin typeface="Merriweather"/>
                <a:ea typeface="Merriweather"/>
                <a:cs typeface="Merriweather"/>
                <a:sym typeface="Merriweather"/>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6" name="Google Shape;106;p25"/>
          <p:cNvSpPr>
            <a:spLocks noGrp="1"/>
          </p:cNvSpPr>
          <p:nvPr>
            <p:ph type="pic" idx="2"/>
          </p:nvPr>
        </p:nvSpPr>
        <p:spPr>
          <a:xfrm>
            <a:off x="354807" y="1535113"/>
            <a:ext cx="3815100" cy="3788100"/>
          </a:xfrm>
          <a:prstGeom prst="rect">
            <a:avLst/>
          </a:prstGeom>
          <a:noFill/>
          <a:ln>
            <a:noFill/>
          </a:ln>
        </p:spPr>
      </p:sp>
      <p:sp>
        <p:nvSpPr>
          <p:cNvPr id="107" name="Google Shape;107;p25"/>
          <p:cNvSpPr txBox="1">
            <a:spLocks noGrp="1"/>
          </p:cNvSpPr>
          <p:nvPr>
            <p:ph type="body" idx="3"/>
          </p:nvPr>
        </p:nvSpPr>
        <p:spPr>
          <a:xfrm>
            <a:off x="4612200" y="1536828"/>
            <a:ext cx="4089900" cy="3787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2800"/>
              <a:buFont typeface="Arial"/>
              <a:buNone/>
              <a:defRPr sz="21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latin typeface="Merriweather"/>
                <a:ea typeface="Merriweather"/>
                <a:cs typeface="Merriweather"/>
                <a:sym typeface="Merriweather"/>
              </a:defRPr>
            </a:lvl1pPr>
            <a:lvl2pPr lvl="1" rtl="0">
              <a:buNone/>
              <a:defRPr>
                <a:latin typeface="Merriweather"/>
                <a:ea typeface="Merriweather"/>
                <a:cs typeface="Merriweather"/>
                <a:sym typeface="Merriweather"/>
              </a:defRPr>
            </a:lvl2pPr>
            <a:lvl3pPr lvl="2" rtl="0">
              <a:buNone/>
              <a:defRPr>
                <a:latin typeface="Merriweather"/>
                <a:ea typeface="Merriweather"/>
                <a:cs typeface="Merriweather"/>
                <a:sym typeface="Merriweather"/>
              </a:defRPr>
            </a:lvl3pPr>
            <a:lvl4pPr lvl="3" rtl="0">
              <a:buNone/>
              <a:defRPr>
                <a:latin typeface="Merriweather"/>
                <a:ea typeface="Merriweather"/>
                <a:cs typeface="Merriweather"/>
                <a:sym typeface="Merriweather"/>
              </a:defRPr>
            </a:lvl4pPr>
            <a:lvl5pPr lvl="4" rtl="0">
              <a:buNone/>
              <a:defRPr>
                <a:latin typeface="Merriweather"/>
                <a:ea typeface="Merriweather"/>
                <a:cs typeface="Merriweather"/>
                <a:sym typeface="Merriweather"/>
              </a:defRPr>
            </a:lvl5pPr>
            <a:lvl6pPr lvl="5" rtl="0">
              <a:buNone/>
              <a:defRPr>
                <a:latin typeface="Merriweather"/>
                <a:ea typeface="Merriweather"/>
                <a:cs typeface="Merriweather"/>
                <a:sym typeface="Merriweather"/>
              </a:defRPr>
            </a:lvl6pPr>
            <a:lvl7pPr lvl="6" rtl="0">
              <a:buNone/>
              <a:defRPr>
                <a:latin typeface="Merriweather"/>
                <a:ea typeface="Merriweather"/>
                <a:cs typeface="Merriweather"/>
                <a:sym typeface="Merriweather"/>
              </a:defRPr>
            </a:lvl7pPr>
            <a:lvl8pPr lvl="7" rtl="0">
              <a:buNone/>
              <a:defRPr>
                <a:latin typeface="Merriweather"/>
                <a:ea typeface="Merriweather"/>
                <a:cs typeface="Merriweather"/>
                <a:sym typeface="Merriweather"/>
              </a:defRPr>
            </a:lvl8pPr>
            <a:lvl9pPr lvl="8" rtl="0">
              <a:buNone/>
              <a:defRPr>
                <a:latin typeface="Merriweather"/>
                <a:ea typeface="Merriweather"/>
                <a:cs typeface="Merriweather"/>
                <a:sym typeface="Merriweather"/>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lide 2">
  <p:cSld name="Slide 2">
    <p:bg>
      <p:bgPr>
        <a:solidFill>
          <a:schemeClr val="lt1"/>
        </a:solidFill>
        <a:effectLst/>
      </p:bgPr>
    </p:bg>
    <p:spTree>
      <p:nvGrpSpPr>
        <p:cNvPr id="1" name="Shape 109"/>
        <p:cNvGrpSpPr/>
        <p:nvPr/>
      </p:nvGrpSpPr>
      <p:grpSpPr>
        <a:xfrm>
          <a:off x="0" y="0"/>
          <a:ext cx="0" cy="0"/>
          <a:chOff x="0" y="0"/>
          <a:chExt cx="0" cy="0"/>
        </a:xfrm>
      </p:grpSpPr>
      <p:pic>
        <p:nvPicPr>
          <p:cNvPr id="110" name="Google Shape;110;p26" descr="National Archives eagle logo in black on light grey horizontal bar in top left corner of header with the Office of the Chief Records Officer for the US Government logo separated by a vertical line between. &quot;National Archives and Records Administration&quot; in white text against blue horizontal bar in the footer. " title="Office of the Chief Records Officer for the US Government Presentation Text Slide 1"/>
          <p:cNvPicPr preferRelativeResize="0"/>
          <p:nvPr/>
        </p:nvPicPr>
        <p:blipFill rotWithShape="1">
          <a:blip r:embed="rId2">
            <a:alphaModFix/>
          </a:blip>
          <a:srcRect/>
          <a:stretch/>
        </p:blipFill>
        <p:spPr>
          <a:xfrm>
            <a:off x="288" y="215"/>
            <a:ext cx="9143706" cy="6857783"/>
          </a:xfrm>
          <a:prstGeom prst="rect">
            <a:avLst/>
          </a:prstGeom>
          <a:noFill/>
          <a:ln>
            <a:noFill/>
          </a:ln>
        </p:spPr>
      </p:pic>
      <p:sp>
        <p:nvSpPr>
          <p:cNvPr id="111" name="Google Shape;111;p26"/>
          <p:cNvSpPr txBox="1">
            <a:spLocks noGrp="1"/>
          </p:cNvSpPr>
          <p:nvPr>
            <p:ph type="body" idx="1"/>
          </p:nvPr>
        </p:nvSpPr>
        <p:spPr>
          <a:xfrm>
            <a:off x="1329151" y="170700"/>
            <a:ext cx="7074000" cy="566700"/>
          </a:xfrm>
          <a:prstGeom prst="rect">
            <a:avLst/>
          </a:prstGeom>
          <a:noFill/>
          <a:ln>
            <a:noFill/>
          </a:ln>
        </p:spPr>
        <p:txBody>
          <a:bodyPr spcFirstLastPara="1" wrap="square" lIns="121900" tIns="60925" rIns="121900" bIns="60925" anchor="t" anchorCtr="0">
            <a:noAutofit/>
          </a:bodyPr>
          <a:lstStyle>
            <a:lvl1pPr marL="457200" marR="0" lvl="0" indent="-228600" algn="ctr" rtl="0">
              <a:lnSpc>
                <a:spcPct val="90000"/>
              </a:lnSpc>
              <a:spcBef>
                <a:spcPts val="600"/>
              </a:spcBef>
              <a:spcAft>
                <a:spcPts val="0"/>
              </a:spcAft>
              <a:buClr>
                <a:schemeClr val="dk1"/>
              </a:buClr>
              <a:buSzPts val="4800"/>
              <a:buFont typeface="Arial"/>
              <a:buNone/>
              <a:defRPr sz="2000" b="0" i="0" u="none" strike="noStrike" cap="none">
                <a:solidFill>
                  <a:schemeClr val="dk1"/>
                </a:solidFill>
                <a:latin typeface="Merriweather"/>
                <a:ea typeface="Merriweather"/>
                <a:cs typeface="Merriweather"/>
                <a:sym typeface="Merriweather"/>
              </a:defRPr>
            </a:lvl1pPr>
            <a:lvl2pPr marL="914400" marR="0" lvl="1" indent="-431800" algn="l" rtl="0">
              <a:lnSpc>
                <a:spcPct val="90000"/>
              </a:lnSpc>
              <a:spcBef>
                <a:spcPts val="300"/>
              </a:spcBef>
              <a:spcAft>
                <a:spcPts val="0"/>
              </a:spcAft>
              <a:buClr>
                <a:schemeClr val="dk1"/>
              </a:buClr>
              <a:buSzPts val="3200"/>
              <a:buFont typeface="Arial"/>
              <a:buChar char="•"/>
              <a:defRPr sz="1400" b="0" i="0" u="none" strike="noStrike" cap="none">
                <a:solidFill>
                  <a:schemeClr val="dk1"/>
                </a:solidFill>
                <a:latin typeface="Calibri"/>
                <a:ea typeface="Calibri"/>
                <a:cs typeface="Calibri"/>
                <a:sym typeface="Calibri"/>
              </a:defRPr>
            </a:lvl2pPr>
            <a:lvl3pPr marL="1371600" marR="0" lvl="2" indent="-400050" algn="l" rtl="0">
              <a:lnSpc>
                <a:spcPct val="90000"/>
              </a:lnSpc>
              <a:spcBef>
                <a:spcPts val="300"/>
              </a:spcBef>
              <a:spcAft>
                <a:spcPts val="0"/>
              </a:spcAft>
              <a:buClr>
                <a:schemeClr val="dk1"/>
              </a:buClr>
              <a:buSzPts val="2700"/>
              <a:buFont typeface="Arial"/>
              <a:buChar char="•"/>
              <a:defRPr sz="11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5pPr>
            <a:lvl6pPr marL="2743200" marR="0" lvl="5"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6pPr>
            <a:lvl7pPr marL="3200400" marR="0" lvl="6"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7pPr>
            <a:lvl8pPr marL="3657600" marR="0" lvl="7"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8pPr>
            <a:lvl9pPr marL="4114800" marR="0" lvl="8" indent="-381000" algn="l" rtl="0">
              <a:lnSpc>
                <a:spcPct val="90000"/>
              </a:lnSpc>
              <a:spcBef>
                <a:spcPts val="300"/>
              </a:spcBef>
              <a:spcAft>
                <a:spcPts val="0"/>
              </a:spcAft>
              <a:buClr>
                <a:schemeClr val="dk1"/>
              </a:buClr>
              <a:buSzPts val="24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112" name="Google Shape;112;p26"/>
          <p:cNvSpPr txBox="1">
            <a:spLocks noGrp="1"/>
          </p:cNvSpPr>
          <p:nvPr>
            <p:ph type="body" idx="2"/>
          </p:nvPr>
        </p:nvSpPr>
        <p:spPr>
          <a:xfrm>
            <a:off x="685949" y="1341120"/>
            <a:ext cx="7772400" cy="4572000"/>
          </a:xfrm>
          <a:prstGeom prst="rect">
            <a:avLst/>
          </a:prstGeom>
          <a:noFill/>
          <a:ln>
            <a:noFill/>
          </a:ln>
        </p:spPr>
        <p:txBody>
          <a:bodyPr spcFirstLastPara="1" wrap="square" lIns="121900" tIns="60925" rIns="121900" bIns="60925" anchor="t" anchorCtr="0">
            <a:noAutofit/>
          </a:bodyPr>
          <a:lstStyle>
            <a:lvl1pPr marL="457200" marR="0" lvl="0" indent="-228600" algn="ctr" rtl="0">
              <a:lnSpc>
                <a:spcPct val="115000"/>
              </a:lnSpc>
              <a:spcBef>
                <a:spcPts val="600"/>
              </a:spcBef>
              <a:spcAft>
                <a:spcPts val="0"/>
              </a:spcAft>
              <a:buClr>
                <a:schemeClr val="dk1"/>
              </a:buClr>
              <a:buSzPts val="3700"/>
              <a:buFont typeface="Arial"/>
              <a:buNone/>
              <a:defRPr sz="1600" i="0" u="none" strike="noStrike" cap="none">
                <a:solidFill>
                  <a:schemeClr val="dk1"/>
                </a:solidFill>
                <a:latin typeface="Arial"/>
                <a:ea typeface="Arial"/>
                <a:cs typeface="Arial"/>
                <a:sym typeface="Arial"/>
              </a:defRPr>
            </a:lvl1pPr>
            <a:lvl2pPr marL="914400" marR="0" lvl="1" indent="-431800" algn="l" rtl="0">
              <a:lnSpc>
                <a:spcPct val="115000"/>
              </a:lnSpc>
              <a:spcBef>
                <a:spcPts val="300"/>
              </a:spcBef>
              <a:spcAft>
                <a:spcPts val="0"/>
              </a:spcAft>
              <a:buClr>
                <a:schemeClr val="dk1"/>
              </a:buClr>
              <a:buSzPts val="3200"/>
              <a:buFont typeface="Arial"/>
              <a:buChar char="•"/>
              <a:defRPr sz="1400" i="0" u="none" strike="noStrike" cap="none">
                <a:solidFill>
                  <a:schemeClr val="dk1"/>
                </a:solidFill>
                <a:latin typeface="Arial"/>
                <a:ea typeface="Arial"/>
                <a:cs typeface="Arial"/>
                <a:sym typeface="Arial"/>
              </a:defRPr>
            </a:lvl2pPr>
            <a:lvl3pPr marL="1371600" marR="0" lvl="2" indent="-400050" algn="l" rtl="0">
              <a:lnSpc>
                <a:spcPct val="115000"/>
              </a:lnSpc>
              <a:spcBef>
                <a:spcPts val="300"/>
              </a:spcBef>
              <a:spcAft>
                <a:spcPts val="0"/>
              </a:spcAft>
              <a:buClr>
                <a:schemeClr val="dk1"/>
              </a:buClr>
              <a:buSzPts val="2700"/>
              <a:buFont typeface="Arial"/>
              <a:buChar char="•"/>
              <a:defRPr sz="1100" i="0" u="none" strike="noStrike" cap="none">
                <a:solidFill>
                  <a:schemeClr val="dk1"/>
                </a:solidFill>
                <a:latin typeface="Arial"/>
                <a:ea typeface="Arial"/>
                <a:cs typeface="Arial"/>
                <a:sym typeface="Arial"/>
              </a:defRPr>
            </a:lvl3pPr>
            <a:lvl4pPr marL="1828800" marR="0" lvl="3"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4pPr>
            <a:lvl5pPr marL="2286000" marR="0" lvl="4"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5pPr>
            <a:lvl6pPr marL="2743200" marR="0" lvl="5"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6pPr>
            <a:lvl7pPr marL="3200400" marR="0" lvl="6"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7pPr>
            <a:lvl8pPr marL="3657600" marR="0" lvl="7"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8pPr>
            <a:lvl9pPr marL="4114800" marR="0" lvl="8" indent="-381000" algn="l" rtl="0">
              <a:lnSpc>
                <a:spcPct val="115000"/>
              </a:lnSpc>
              <a:spcBef>
                <a:spcPts val="300"/>
              </a:spcBef>
              <a:spcAft>
                <a:spcPts val="0"/>
              </a:spcAft>
              <a:buClr>
                <a:schemeClr val="dk1"/>
              </a:buClr>
              <a:buSzPts val="2400"/>
              <a:buFont typeface="Arial"/>
              <a:buChar char="•"/>
              <a:defRPr sz="100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lide 2 1">
  <p:cSld name="1_Title Slide_2">
    <p:bg>
      <p:bgPr>
        <a:solidFill>
          <a:schemeClr val="lt1"/>
        </a:solidFill>
        <a:effectLst/>
      </p:bgPr>
    </p:bg>
    <p:spTree>
      <p:nvGrpSpPr>
        <p:cNvPr id="1" name="Shape 113"/>
        <p:cNvGrpSpPr/>
        <p:nvPr/>
      </p:nvGrpSpPr>
      <p:grpSpPr>
        <a:xfrm>
          <a:off x="0" y="0"/>
          <a:ext cx="0" cy="0"/>
          <a:chOff x="0" y="0"/>
          <a:chExt cx="0" cy="0"/>
        </a:xfrm>
      </p:grpSpPr>
      <p:pic>
        <p:nvPicPr>
          <p:cNvPr id="114" name="Google Shape;114;p27" descr="National Archives eagle logo in black on light grey horizontal bar in top left corner of header with the Office of the Chief Records Officer for the US Government logo separated by a vertical line between. &quot;National Archives and Records Administration&quot; in white text against blue horizontal bar in the footer. " title="Office of the Chief Records Officer for the US Government Presentation Text Slide 1"/>
          <p:cNvPicPr preferRelativeResize="0"/>
          <p:nvPr/>
        </p:nvPicPr>
        <p:blipFill rotWithShape="1">
          <a:blip r:embed="rId2">
            <a:alphaModFix/>
          </a:blip>
          <a:srcRect/>
          <a:stretch/>
        </p:blipFill>
        <p:spPr>
          <a:xfrm>
            <a:off x="288" y="215"/>
            <a:ext cx="9143706" cy="6857783"/>
          </a:xfrm>
          <a:prstGeom prst="rect">
            <a:avLst/>
          </a:prstGeom>
          <a:noFill/>
          <a:ln>
            <a:noFill/>
          </a:ln>
        </p:spPr>
      </p:pic>
      <p:sp>
        <p:nvSpPr>
          <p:cNvPr id="115" name="Google Shape;115;p27"/>
          <p:cNvSpPr txBox="1">
            <a:spLocks noGrp="1"/>
          </p:cNvSpPr>
          <p:nvPr>
            <p:ph type="body" idx="1"/>
          </p:nvPr>
        </p:nvSpPr>
        <p:spPr>
          <a:xfrm>
            <a:off x="1329151" y="170700"/>
            <a:ext cx="7074000" cy="566700"/>
          </a:xfrm>
          <a:prstGeom prst="rect">
            <a:avLst/>
          </a:prstGeom>
          <a:noFill/>
          <a:ln>
            <a:noFill/>
          </a:ln>
        </p:spPr>
        <p:txBody>
          <a:bodyPr spcFirstLastPara="1" wrap="square" lIns="121900" tIns="60925" rIns="121900" bIns="60925" anchor="t" anchorCtr="0">
            <a:noAutofit/>
          </a:bodyPr>
          <a:lstStyle>
            <a:lvl1pPr marL="457200" marR="0" lvl="0" indent="-228600" algn="ctr" rtl="0">
              <a:lnSpc>
                <a:spcPct val="90000"/>
              </a:lnSpc>
              <a:spcBef>
                <a:spcPts val="800"/>
              </a:spcBef>
              <a:spcAft>
                <a:spcPts val="0"/>
              </a:spcAft>
              <a:buClr>
                <a:schemeClr val="dk1"/>
              </a:buClr>
              <a:buSzPts val="4800"/>
              <a:buFont typeface="Arial"/>
              <a:buNone/>
              <a:defRPr sz="2700" b="0" i="0" u="none" strike="noStrike" cap="none">
                <a:solidFill>
                  <a:schemeClr val="dk1"/>
                </a:solidFill>
                <a:latin typeface="Merriweather"/>
                <a:ea typeface="Merriweather"/>
                <a:cs typeface="Merriweather"/>
                <a:sym typeface="Merriweather"/>
              </a:defRPr>
            </a:lvl1pPr>
            <a:lvl2pPr marL="914400" marR="0" lvl="1" indent="-431800" algn="l" rtl="0">
              <a:lnSpc>
                <a:spcPct val="90000"/>
              </a:lnSpc>
              <a:spcBef>
                <a:spcPts val="4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2pPr>
            <a:lvl3pPr marL="1371600" marR="0" lvl="2" indent="-400050" algn="l" rtl="0">
              <a:lnSpc>
                <a:spcPct val="90000"/>
              </a:lnSpc>
              <a:spcBef>
                <a:spcPts val="400"/>
              </a:spcBef>
              <a:spcAft>
                <a:spcPts val="0"/>
              </a:spcAft>
              <a:buClr>
                <a:schemeClr val="dk1"/>
              </a:buClr>
              <a:buSzPts val="2700"/>
              <a:buFont typeface="Arial"/>
              <a:buChar char="•"/>
              <a:defRPr sz="15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5pPr>
            <a:lvl6pPr marL="2743200" marR="0" lvl="5"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6pPr>
            <a:lvl7pPr marL="3200400" marR="0" lvl="6"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7pPr>
            <a:lvl8pPr marL="3657600" marR="0" lvl="7"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8pPr>
            <a:lvl9pPr marL="4114800" marR="0" lvl="8" indent="-381000" algn="l" rtl="0">
              <a:lnSpc>
                <a:spcPct val="90000"/>
              </a:lnSpc>
              <a:spcBef>
                <a:spcPts val="400"/>
              </a:spcBef>
              <a:spcAft>
                <a:spcPts val="0"/>
              </a:spcAft>
              <a:buClr>
                <a:schemeClr val="dk1"/>
              </a:buClr>
              <a:buSzPts val="2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6" name="Google Shape;116;p27"/>
          <p:cNvSpPr txBox="1">
            <a:spLocks noGrp="1"/>
          </p:cNvSpPr>
          <p:nvPr>
            <p:ph type="body" idx="2"/>
          </p:nvPr>
        </p:nvSpPr>
        <p:spPr>
          <a:xfrm>
            <a:off x="685949" y="1341120"/>
            <a:ext cx="7772400" cy="4572000"/>
          </a:xfrm>
          <a:prstGeom prst="rect">
            <a:avLst/>
          </a:prstGeom>
          <a:noFill/>
          <a:ln>
            <a:noFill/>
          </a:ln>
        </p:spPr>
        <p:txBody>
          <a:bodyPr spcFirstLastPara="1" wrap="square" lIns="121900" tIns="60925" rIns="121900" bIns="60925" anchor="t" anchorCtr="0">
            <a:noAutofit/>
          </a:bodyPr>
          <a:lstStyle>
            <a:lvl1pPr marL="457200" marR="0" lvl="0" indent="-228600" algn="ctr" rtl="0">
              <a:lnSpc>
                <a:spcPct val="115000"/>
              </a:lnSpc>
              <a:spcBef>
                <a:spcPts val="800"/>
              </a:spcBef>
              <a:spcAft>
                <a:spcPts val="0"/>
              </a:spcAft>
              <a:buClr>
                <a:schemeClr val="dk1"/>
              </a:buClr>
              <a:buSzPts val="3700"/>
              <a:buFont typeface="Arial"/>
              <a:buNone/>
              <a:defRPr sz="2100" i="0" u="none" strike="noStrike" cap="none">
                <a:solidFill>
                  <a:schemeClr val="dk1"/>
                </a:solidFill>
                <a:latin typeface="Arial"/>
                <a:ea typeface="Arial"/>
                <a:cs typeface="Arial"/>
                <a:sym typeface="Arial"/>
              </a:defRPr>
            </a:lvl1pPr>
            <a:lvl2pPr marL="914400" marR="0" lvl="1" indent="-431800" algn="l" rtl="0">
              <a:lnSpc>
                <a:spcPct val="115000"/>
              </a:lnSpc>
              <a:spcBef>
                <a:spcPts val="400"/>
              </a:spcBef>
              <a:spcAft>
                <a:spcPts val="0"/>
              </a:spcAft>
              <a:buClr>
                <a:schemeClr val="dk1"/>
              </a:buClr>
              <a:buSzPts val="3200"/>
              <a:buFont typeface="Arial"/>
              <a:buChar char="•"/>
              <a:defRPr sz="1800" i="0" u="none" strike="noStrike" cap="none">
                <a:solidFill>
                  <a:schemeClr val="dk1"/>
                </a:solidFill>
                <a:latin typeface="Arial"/>
                <a:ea typeface="Arial"/>
                <a:cs typeface="Arial"/>
                <a:sym typeface="Arial"/>
              </a:defRPr>
            </a:lvl2pPr>
            <a:lvl3pPr marL="1371600" marR="0" lvl="2" indent="-400050" algn="l" rtl="0">
              <a:lnSpc>
                <a:spcPct val="115000"/>
              </a:lnSpc>
              <a:spcBef>
                <a:spcPts val="400"/>
              </a:spcBef>
              <a:spcAft>
                <a:spcPts val="0"/>
              </a:spcAft>
              <a:buClr>
                <a:schemeClr val="dk1"/>
              </a:buClr>
              <a:buSzPts val="2700"/>
              <a:buFont typeface="Arial"/>
              <a:buChar char="•"/>
              <a:defRPr sz="1500" i="0" u="none" strike="noStrike" cap="none">
                <a:solidFill>
                  <a:schemeClr val="dk1"/>
                </a:solidFill>
                <a:latin typeface="Arial"/>
                <a:ea typeface="Arial"/>
                <a:cs typeface="Arial"/>
                <a:sym typeface="Arial"/>
              </a:defRPr>
            </a:lvl3pPr>
            <a:lvl4pPr marL="1828800" marR="0" lvl="3"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4pPr>
            <a:lvl5pPr marL="2286000" marR="0" lvl="4"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5pPr>
            <a:lvl6pPr marL="2743200" marR="0" lvl="5"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6pPr>
            <a:lvl7pPr marL="3200400" marR="0" lvl="6"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7pPr>
            <a:lvl8pPr marL="3657600" marR="0" lvl="7"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8pPr>
            <a:lvl9pPr marL="4114800" marR="0" lvl="8" indent="-381000" algn="l" rtl="0">
              <a:lnSpc>
                <a:spcPct val="115000"/>
              </a:lnSpc>
              <a:spcBef>
                <a:spcPts val="400"/>
              </a:spcBef>
              <a:spcAft>
                <a:spcPts val="0"/>
              </a:spcAft>
              <a:buClr>
                <a:schemeClr val="dk1"/>
              </a:buClr>
              <a:buSzPts val="2400"/>
              <a:buFont typeface="Arial"/>
              <a:buChar char="•"/>
              <a:defRPr sz="140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7"/>
        <p:cNvGrpSpPr/>
        <p:nvPr/>
      </p:nvGrpSpPr>
      <p:grpSpPr>
        <a:xfrm>
          <a:off x="0" y="0"/>
          <a:ext cx="0" cy="0"/>
          <a:chOff x="0" y="0"/>
          <a:chExt cx="0" cy="0"/>
        </a:xfrm>
      </p:grpSpPr>
      <p:sp>
        <p:nvSpPr>
          <p:cNvPr id="118" name="Google Shape;118;p28"/>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19" name="Google Shape;119;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7">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www.archives.gov/files/records-mgmt/policy/m-19-21-transition-to-federal-records.pdf"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ecfr.gov/current/title-36/chapter-XII/subchapter-B/part-1236/subpart-E"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hyperlink" Target="https://www.archives.gov/records-mgmt/policy/digitizatio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9"/>
          <p:cNvSpPr txBox="1"/>
          <p:nvPr/>
        </p:nvSpPr>
        <p:spPr>
          <a:xfrm>
            <a:off x="867100" y="2391100"/>
            <a:ext cx="7547400" cy="355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300" b="1">
              <a:solidFill>
                <a:schemeClr val="dk1"/>
              </a:solidFill>
              <a:latin typeface="Merriweather"/>
              <a:ea typeface="Merriweather"/>
              <a:cs typeface="Merriweather"/>
              <a:sym typeface="Merriweather"/>
            </a:endParaRPr>
          </a:p>
          <a:p>
            <a:pPr marL="0" lvl="0" indent="0" algn="ctr" rtl="0">
              <a:spcBef>
                <a:spcPts val="0"/>
              </a:spcBef>
              <a:spcAft>
                <a:spcPts val="0"/>
              </a:spcAft>
              <a:buClr>
                <a:schemeClr val="dk1"/>
              </a:buClr>
              <a:buSzPts val="2000"/>
              <a:buFont typeface="Arial"/>
              <a:buNone/>
            </a:pPr>
            <a:r>
              <a:rPr lang="en" sz="2500" b="1">
                <a:solidFill>
                  <a:schemeClr val="dk1"/>
                </a:solidFill>
                <a:latin typeface="Merriweather"/>
                <a:ea typeface="Merriweather"/>
                <a:cs typeface="Merriweather"/>
                <a:sym typeface="Merriweather"/>
              </a:rPr>
              <a:t>ARMA NOVA:</a:t>
            </a:r>
            <a:endParaRPr sz="2500" b="1">
              <a:solidFill>
                <a:schemeClr val="dk1"/>
              </a:solidFill>
              <a:latin typeface="Merriweather"/>
              <a:ea typeface="Merriweather"/>
              <a:cs typeface="Merriweather"/>
              <a:sym typeface="Merriweather"/>
            </a:endParaRPr>
          </a:p>
          <a:p>
            <a:pPr marL="0" lvl="0" indent="0" algn="ctr" rtl="0">
              <a:spcBef>
                <a:spcPts val="0"/>
              </a:spcBef>
              <a:spcAft>
                <a:spcPts val="0"/>
              </a:spcAft>
              <a:buClr>
                <a:schemeClr val="dk1"/>
              </a:buClr>
              <a:buSzPts val="2000"/>
              <a:buFont typeface="Arial"/>
              <a:buNone/>
            </a:pPr>
            <a:endParaRPr sz="2500" b="1">
              <a:solidFill>
                <a:schemeClr val="dk1"/>
              </a:solidFill>
              <a:latin typeface="Merriweather"/>
              <a:ea typeface="Merriweather"/>
              <a:cs typeface="Merriweather"/>
              <a:sym typeface="Merriweather"/>
            </a:endParaRPr>
          </a:p>
          <a:p>
            <a:pPr marL="0" lvl="0" indent="0" algn="ctr" rtl="0">
              <a:spcBef>
                <a:spcPts val="0"/>
              </a:spcBef>
              <a:spcAft>
                <a:spcPts val="0"/>
              </a:spcAft>
              <a:buClr>
                <a:schemeClr val="dk1"/>
              </a:buClr>
              <a:buSzPts val="2000"/>
              <a:buFont typeface="Arial"/>
              <a:buNone/>
            </a:pPr>
            <a:r>
              <a:rPr lang="en" sz="2500" b="1">
                <a:solidFill>
                  <a:schemeClr val="dk1"/>
                </a:solidFill>
                <a:highlight>
                  <a:srgbClr val="FFFFFF"/>
                </a:highlight>
                <a:latin typeface="Merriweather"/>
                <a:ea typeface="Merriweather"/>
                <a:cs typeface="Merriweather"/>
                <a:sym typeface="Merriweather"/>
              </a:rPr>
              <a:t>NARA Digitization Regulations Update</a:t>
            </a:r>
            <a:endParaRPr sz="2500" b="1">
              <a:solidFill>
                <a:schemeClr val="dk1"/>
              </a:solidFill>
              <a:latin typeface="Merriweather"/>
              <a:ea typeface="Merriweather"/>
              <a:cs typeface="Merriweather"/>
              <a:sym typeface="Merriweather"/>
            </a:endParaRPr>
          </a:p>
          <a:p>
            <a:pPr marL="0" lvl="0" indent="0" algn="ctr" rtl="0">
              <a:spcBef>
                <a:spcPts val="0"/>
              </a:spcBef>
              <a:spcAft>
                <a:spcPts val="0"/>
              </a:spcAft>
              <a:buClr>
                <a:schemeClr val="dk1"/>
              </a:buClr>
              <a:buSzPts val="2000"/>
              <a:buFont typeface="Arial"/>
              <a:buNone/>
            </a:pPr>
            <a:endParaRPr sz="2000">
              <a:solidFill>
                <a:schemeClr val="dk1"/>
              </a:solidFill>
              <a:latin typeface="Merriweather"/>
              <a:ea typeface="Merriweather"/>
              <a:cs typeface="Merriweather"/>
              <a:sym typeface="Merriweather"/>
            </a:endParaRPr>
          </a:p>
          <a:p>
            <a:pPr marL="0" lvl="0" indent="0" algn="ctr" rtl="0">
              <a:lnSpc>
                <a:spcPct val="115000"/>
              </a:lnSpc>
              <a:spcBef>
                <a:spcPts val="0"/>
              </a:spcBef>
              <a:spcAft>
                <a:spcPts val="0"/>
              </a:spcAft>
              <a:buNone/>
            </a:pPr>
            <a:endParaRPr sz="1800">
              <a:solidFill>
                <a:srgbClr val="00153C"/>
              </a:solidFill>
              <a:latin typeface="Merriweather"/>
              <a:ea typeface="Merriweather"/>
              <a:cs typeface="Merriweather"/>
              <a:sym typeface="Merriweather"/>
            </a:endParaRPr>
          </a:p>
          <a:p>
            <a:pPr marL="0" lvl="0" indent="0" algn="ctr" rtl="0">
              <a:lnSpc>
                <a:spcPct val="115000"/>
              </a:lnSpc>
              <a:spcBef>
                <a:spcPts val="0"/>
              </a:spcBef>
              <a:spcAft>
                <a:spcPts val="0"/>
              </a:spcAft>
              <a:buNone/>
            </a:pPr>
            <a:r>
              <a:rPr lang="en" sz="1800">
                <a:solidFill>
                  <a:srgbClr val="00153C"/>
                </a:solidFill>
                <a:latin typeface="Merriweather"/>
                <a:ea typeface="Merriweather"/>
                <a:cs typeface="Merriweather"/>
                <a:sym typeface="Merriweather"/>
              </a:rPr>
              <a:t>Kevin De Vorsey, Michael Horsley, John Martinez, Andy Potter</a:t>
            </a:r>
            <a:endParaRPr sz="1800">
              <a:solidFill>
                <a:srgbClr val="00153C"/>
              </a:solidFill>
              <a:latin typeface="Merriweather"/>
              <a:ea typeface="Merriweather"/>
              <a:cs typeface="Merriweather"/>
              <a:sym typeface="Merriweather"/>
            </a:endParaRPr>
          </a:p>
          <a:p>
            <a:pPr marL="0" lvl="0" indent="0" algn="ctr" rtl="0">
              <a:lnSpc>
                <a:spcPct val="115000"/>
              </a:lnSpc>
              <a:spcBef>
                <a:spcPts val="0"/>
              </a:spcBef>
              <a:spcAft>
                <a:spcPts val="0"/>
              </a:spcAft>
              <a:buNone/>
            </a:pPr>
            <a:r>
              <a:rPr lang="en" sz="1800">
                <a:solidFill>
                  <a:srgbClr val="00153C"/>
                </a:solidFill>
                <a:latin typeface="Merriweather"/>
                <a:ea typeface="Merriweather"/>
                <a:cs typeface="Merriweather"/>
                <a:sym typeface="Merriweather"/>
              </a:rPr>
              <a:t>Records Management Policy and Standards</a:t>
            </a:r>
            <a:endParaRPr sz="1800">
              <a:solidFill>
                <a:srgbClr val="00153C"/>
              </a:solidFill>
              <a:latin typeface="Merriweather"/>
              <a:ea typeface="Merriweather"/>
              <a:cs typeface="Merriweather"/>
              <a:sym typeface="Merriweather"/>
            </a:endParaRPr>
          </a:p>
          <a:p>
            <a:pPr marL="0" lvl="0" indent="0" algn="ctr" rtl="0">
              <a:lnSpc>
                <a:spcPct val="115000"/>
              </a:lnSpc>
              <a:spcBef>
                <a:spcPts val="0"/>
              </a:spcBef>
              <a:spcAft>
                <a:spcPts val="0"/>
              </a:spcAft>
              <a:buNone/>
            </a:pPr>
            <a:endParaRPr sz="1600">
              <a:solidFill>
                <a:srgbClr val="00153C"/>
              </a:solidFill>
              <a:latin typeface="Merriweather"/>
              <a:ea typeface="Merriweather"/>
              <a:cs typeface="Merriweather"/>
              <a:sym typeface="Merriweather"/>
            </a:endParaRPr>
          </a:p>
          <a:p>
            <a:pPr marL="0" lvl="0" indent="0" algn="ctr" rtl="0">
              <a:lnSpc>
                <a:spcPct val="115000"/>
              </a:lnSpc>
              <a:spcBef>
                <a:spcPts val="0"/>
              </a:spcBef>
              <a:spcAft>
                <a:spcPts val="0"/>
              </a:spcAft>
              <a:buClr>
                <a:schemeClr val="dk1"/>
              </a:buClr>
              <a:buSzPts val="1600"/>
              <a:buFont typeface="Arial"/>
              <a:buNone/>
            </a:pPr>
            <a:r>
              <a:rPr lang="en" sz="1600">
                <a:solidFill>
                  <a:srgbClr val="00153C"/>
                </a:solidFill>
                <a:latin typeface="Merriweather"/>
                <a:ea typeface="Merriweather"/>
                <a:cs typeface="Merriweather"/>
                <a:sym typeface="Merriweather"/>
              </a:rPr>
              <a:t>October 24, 2023</a:t>
            </a:r>
            <a:endParaRPr sz="1600">
              <a:solidFill>
                <a:srgbClr val="00153C"/>
              </a:solidFill>
              <a:latin typeface="Merriweather"/>
              <a:ea typeface="Merriweather"/>
              <a:cs typeface="Merriweather"/>
              <a:sym typeface="Merriweather"/>
            </a:endParaRPr>
          </a:p>
        </p:txBody>
      </p:sp>
      <p:sp>
        <p:nvSpPr>
          <p:cNvPr id="125" name="Google Shape;125;p29"/>
          <p:cNvSpPr txBox="1"/>
          <p:nvPr/>
        </p:nvSpPr>
        <p:spPr>
          <a:xfrm>
            <a:off x="8718550" y="6520900"/>
            <a:ext cx="7547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38"/>
          <p:cNvPicPr preferRelativeResize="0"/>
          <p:nvPr/>
        </p:nvPicPr>
        <p:blipFill>
          <a:blip r:embed="rId3">
            <a:alphaModFix/>
          </a:blip>
          <a:stretch>
            <a:fillRect/>
          </a:stretch>
        </p:blipFill>
        <p:spPr>
          <a:xfrm>
            <a:off x="2152563" y="1348000"/>
            <a:ext cx="4838875" cy="4533725"/>
          </a:xfrm>
          <a:prstGeom prst="rect">
            <a:avLst/>
          </a:prstGeom>
          <a:noFill/>
          <a:ln>
            <a:noFill/>
          </a:ln>
        </p:spPr>
      </p:pic>
      <p:sp>
        <p:nvSpPr>
          <p:cNvPr id="185" name="Google Shape;185;p38"/>
          <p:cNvSpPr txBox="1"/>
          <p:nvPr/>
        </p:nvSpPr>
        <p:spPr>
          <a:xfrm>
            <a:off x="1934050" y="186025"/>
            <a:ext cx="6888000" cy="58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Success Criteria Categories</a:t>
            </a:r>
            <a:endParaRPr sz="2800">
              <a:latin typeface="Merriweather"/>
              <a:ea typeface="Merriweather"/>
              <a:cs typeface="Merriweather"/>
              <a:sym typeface="Merriweath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9"/>
          <p:cNvSpPr txBox="1"/>
          <p:nvPr/>
        </p:nvSpPr>
        <p:spPr>
          <a:xfrm>
            <a:off x="227600" y="1362750"/>
            <a:ext cx="8729700" cy="469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100" b="1">
                <a:solidFill>
                  <a:schemeClr val="dk1"/>
                </a:solidFill>
                <a:latin typeface="Merriweather"/>
                <a:ea typeface="Merriweather"/>
                <a:cs typeface="Merriweather"/>
                <a:sym typeface="Merriweather"/>
              </a:rPr>
              <a:t>What Success Looks Like</a:t>
            </a:r>
            <a:endParaRPr sz="2100" b="1">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200" i="1">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8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r>
              <a:rPr lang="en" sz="1900" b="1">
                <a:solidFill>
                  <a:schemeClr val="dk1"/>
                </a:solidFill>
                <a:latin typeface="Merriweather"/>
                <a:ea typeface="Merriweather"/>
                <a:cs typeface="Merriweather"/>
                <a:sym typeface="Merriweather"/>
              </a:rPr>
              <a:t>Policies for: </a:t>
            </a:r>
            <a:endParaRPr sz="1900" b="1">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100"/>
              <a:buFont typeface="Arial"/>
              <a:buNone/>
            </a:pPr>
            <a:endParaRPr sz="1300" i="1">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Roles and responsibilities</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Procedures for handling source records</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Digitizing source records</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Quality management</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Managing digital records</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Validating digitization processes</a:t>
            </a:r>
            <a:endParaRPr sz="170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Disposition</a:t>
            </a:r>
            <a:endParaRPr sz="1700">
              <a:solidFill>
                <a:schemeClr val="dk1"/>
              </a:solidFill>
              <a:latin typeface="Merriweather"/>
              <a:ea typeface="Merriweather"/>
              <a:cs typeface="Merriweather"/>
              <a:sym typeface="Merriweather"/>
            </a:endParaRPr>
          </a:p>
          <a:p>
            <a:pPr marL="0" lvl="0" indent="0" algn="l" rtl="0">
              <a:spcBef>
                <a:spcPts val="1000"/>
              </a:spcBef>
              <a:spcAft>
                <a:spcPts val="0"/>
              </a:spcAft>
              <a:buNone/>
            </a:pPr>
            <a:endParaRPr/>
          </a:p>
        </p:txBody>
      </p:sp>
      <p:sp>
        <p:nvSpPr>
          <p:cNvPr id="191" name="Google Shape;191;p39"/>
          <p:cNvSpPr txBox="1"/>
          <p:nvPr/>
        </p:nvSpPr>
        <p:spPr>
          <a:xfrm>
            <a:off x="2818075" y="185675"/>
            <a:ext cx="5989500" cy="718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600"/>
              </a:spcBef>
              <a:spcAft>
                <a:spcPts val="1200"/>
              </a:spcAft>
              <a:buClr>
                <a:schemeClr val="dk1"/>
              </a:buClr>
              <a:buSzPts val="1100"/>
              <a:buFont typeface="Arial"/>
              <a:buNone/>
            </a:pPr>
            <a:r>
              <a:rPr lang="en" sz="2800">
                <a:solidFill>
                  <a:srgbClr val="434343"/>
                </a:solidFill>
                <a:latin typeface="Merriweather"/>
                <a:ea typeface="Merriweather"/>
                <a:cs typeface="Merriweather"/>
                <a:sym typeface="Merriweather"/>
              </a:rPr>
              <a:t>Policies and Procedures</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40"/>
          <p:cNvSpPr txBox="1"/>
          <p:nvPr/>
        </p:nvSpPr>
        <p:spPr>
          <a:xfrm>
            <a:off x="122775" y="1173950"/>
            <a:ext cx="8924400" cy="495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r>
              <a:rPr lang="en" sz="2100" b="1" dirty="0">
                <a:solidFill>
                  <a:schemeClr val="dk1"/>
                </a:solidFill>
                <a:latin typeface="Merriweather"/>
                <a:ea typeface="Merriweather"/>
                <a:cs typeface="Merriweather"/>
                <a:sym typeface="Merriweather"/>
              </a:rPr>
              <a:t>What Success Looks Like </a:t>
            </a:r>
            <a:endParaRPr sz="2100" b="1" dirty="0">
              <a:solidFill>
                <a:schemeClr val="dk1"/>
              </a:solidFill>
              <a:latin typeface="Merriweather"/>
              <a:ea typeface="Merriweather"/>
              <a:cs typeface="Merriweather"/>
              <a:sym typeface="Merriweather"/>
            </a:endParaRPr>
          </a:p>
          <a:p>
            <a:pPr marL="0" lvl="0" indent="0" algn="l" rtl="0">
              <a:lnSpc>
                <a:spcPct val="115000"/>
              </a:lnSpc>
              <a:spcBef>
                <a:spcPts val="400"/>
              </a:spcBef>
              <a:spcAft>
                <a:spcPts val="0"/>
              </a:spcAft>
              <a:buNone/>
            </a:pPr>
            <a:endParaRPr sz="2200" b="1" dirty="0">
              <a:solidFill>
                <a:srgbClr val="434343"/>
              </a:solidFill>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100"/>
              <a:buFont typeface="Arial"/>
              <a:buNone/>
            </a:pPr>
            <a:r>
              <a:rPr lang="en" sz="1700" dirty="0">
                <a:solidFill>
                  <a:schemeClr val="dk1"/>
                </a:solidFill>
                <a:latin typeface="Merriweather"/>
                <a:ea typeface="Merriweather"/>
                <a:cs typeface="Merriweather"/>
                <a:sym typeface="Merriweather"/>
              </a:rPr>
              <a:t>Agencies must have systems in place capable of digitizing, managing, accessing, preserving, and transferring permanent records in acceptable digital formats with required metadata. </a:t>
            </a:r>
            <a:endParaRPr sz="1700" dirty="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100"/>
              <a:buFont typeface="Arial"/>
              <a:buNone/>
            </a:pPr>
            <a:endParaRPr sz="1700" dirty="0">
              <a:solidFill>
                <a:schemeClr val="dk1"/>
              </a:solidFill>
              <a:latin typeface="Merriweather"/>
              <a:ea typeface="Merriweather"/>
              <a:cs typeface="Merriweather"/>
              <a:sym typeface="Merriweather"/>
            </a:endParaRPr>
          </a:p>
          <a:p>
            <a:pPr marL="914400" lvl="0" indent="-336550" algn="l" rtl="0">
              <a:lnSpc>
                <a:spcPct val="115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Systems for managing source records </a:t>
            </a:r>
            <a:endParaRPr sz="1700" dirty="0">
              <a:solidFill>
                <a:schemeClr val="dk1"/>
              </a:solidFill>
              <a:latin typeface="Merriweather"/>
              <a:ea typeface="Merriweather"/>
              <a:cs typeface="Merriweather"/>
              <a:sym typeface="Merriweather"/>
            </a:endParaRPr>
          </a:p>
          <a:p>
            <a:pPr marL="914400" lvl="0" indent="0" algn="l" rtl="0">
              <a:lnSpc>
                <a:spcPct val="115000"/>
              </a:lnSpc>
              <a:spcBef>
                <a:spcPts val="0"/>
              </a:spcBef>
              <a:spcAft>
                <a:spcPts val="0"/>
              </a:spcAft>
              <a:buNone/>
            </a:pPr>
            <a:endParaRPr sz="1700" dirty="0">
              <a:solidFill>
                <a:schemeClr val="dk1"/>
              </a:solidFill>
              <a:latin typeface="Merriweather"/>
              <a:ea typeface="Merriweather"/>
              <a:cs typeface="Merriweather"/>
              <a:sym typeface="Merriweather"/>
            </a:endParaRPr>
          </a:p>
          <a:p>
            <a:pPr marL="914400" lvl="0" indent="-336550" algn="l" rtl="0">
              <a:lnSpc>
                <a:spcPct val="115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Systems for creating digitized records</a:t>
            </a:r>
            <a:endParaRPr sz="1700" dirty="0">
              <a:solidFill>
                <a:schemeClr val="dk1"/>
              </a:solidFill>
              <a:latin typeface="Merriweather"/>
              <a:ea typeface="Merriweather"/>
              <a:cs typeface="Merriweather"/>
              <a:sym typeface="Merriweather"/>
            </a:endParaRPr>
          </a:p>
          <a:p>
            <a:pPr marL="914400" lvl="0" indent="0" algn="l" rtl="0">
              <a:lnSpc>
                <a:spcPct val="115000"/>
              </a:lnSpc>
              <a:spcBef>
                <a:spcPts val="0"/>
              </a:spcBef>
              <a:spcAft>
                <a:spcPts val="0"/>
              </a:spcAft>
              <a:buNone/>
            </a:pPr>
            <a:endParaRPr sz="1700" dirty="0">
              <a:solidFill>
                <a:schemeClr val="dk1"/>
              </a:solidFill>
              <a:latin typeface="Merriweather"/>
              <a:ea typeface="Merriweather"/>
              <a:cs typeface="Merriweather"/>
              <a:sym typeface="Merriweather"/>
            </a:endParaRPr>
          </a:p>
          <a:p>
            <a:pPr marL="914400" lvl="0" indent="-336550" algn="l" rtl="0">
              <a:lnSpc>
                <a:spcPct val="115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Systems for managing digitized records</a:t>
            </a:r>
            <a:endParaRPr sz="1700" dirty="0">
              <a:solidFill>
                <a:schemeClr val="dk1"/>
              </a:solidFill>
              <a:latin typeface="Merriweather"/>
              <a:ea typeface="Merriweather"/>
              <a:cs typeface="Merriweather"/>
              <a:sym typeface="Merriweather"/>
            </a:endParaRPr>
          </a:p>
          <a:p>
            <a:pPr marL="0" lvl="0" indent="0" algn="l" rtl="0">
              <a:spcBef>
                <a:spcPts val="0"/>
              </a:spcBef>
              <a:spcAft>
                <a:spcPts val="0"/>
              </a:spcAft>
              <a:buNone/>
            </a:pPr>
            <a:endParaRPr dirty="0"/>
          </a:p>
        </p:txBody>
      </p:sp>
      <p:sp>
        <p:nvSpPr>
          <p:cNvPr id="197" name="Google Shape;197;p40"/>
          <p:cNvSpPr txBox="1"/>
          <p:nvPr/>
        </p:nvSpPr>
        <p:spPr>
          <a:xfrm>
            <a:off x="4150725" y="215625"/>
            <a:ext cx="4866600" cy="718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600"/>
              </a:spcBef>
              <a:spcAft>
                <a:spcPts val="400"/>
              </a:spcAft>
              <a:buClr>
                <a:schemeClr val="dk1"/>
              </a:buClr>
              <a:buSzPts val="1100"/>
              <a:buFont typeface="Arial"/>
              <a:buNone/>
            </a:pPr>
            <a:r>
              <a:rPr lang="en" sz="2800">
                <a:solidFill>
                  <a:srgbClr val="434343"/>
                </a:solidFill>
                <a:latin typeface="Merriweather"/>
                <a:ea typeface="Merriweather"/>
                <a:cs typeface="Merriweather"/>
                <a:sym typeface="Merriweather"/>
              </a:rPr>
              <a:t>Systems</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1"/>
          <p:cNvSpPr txBox="1"/>
          <p:nvPr/>
        </p:nvSpPr>
        <p:spPr>
          <a:xfrm>
            <a:off x="207150" y="1350700"/>
            <a:ext cx="8729700" cy="48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2100" b="1" dirty="0">
                <a:solidFill>
                  <a:schemeClr val="dk1"/>
                </a:solidFill>
                <a:latin typeface="Merriweather"/>
                <a:ea typeface="Merriweather"/>
                <a:cs typeface="Merriweather"/>
                <a:sym typeface="Merriweather"/>
              </a:rPr>
              <a:t>What Success Looks Like </a:t>
            </a:r>
            <a:endParaRPr sz="2100" b="1" dirty="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200" dirty="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Records must remain usable and retrievable. </a:t>
            </a:r>
            <a:endParaRPr sz="1700" dirty="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Access is dependent on agencies establishing and maintaining intellectual and physical control of records throughout their lifecycle to support an agency’s ability to carry out its business functions. </a:t>
            </a:r>
            <a:endParaRPr sz="1700" dirty="0">
              <a:solidFill>
                <a:schemeClr val="dk1"/>
              </a:solidFill>
              <a:latin typeface="Merriweather"/>
              <a:ea typeface="Merriweather"/>
              <a:cs typeface="Merriweather"/>
              <a:sym typeface="Merriweather"/>
            </a:endParaRPr>
          </a:p>
          <a:p>
            <a:pPr marL="914400" lvl="0" indent="-336550" algn="l" rtl="0">
              <a:lnSpc>
                <a:spcPct val="150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Your agency can provide access to meet internal agency needs and accommodate responses to requests for information. </a:t>
            </a:r>
            <a:endParaRPr sz="1700" dirty="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700" dirty="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Access for source records</a:t>
            </a:r>
            <a:endParaRPr sz="1700" dirty="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700" dirty="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dirty="0">
                <a:solidFill>
                  <a:schemeClr val="dk1"/>
                </a:solidFill>
                <a:latin typeface="Merriweather"/>
                <a:ea typeface="Merriweather"/>
                <a:cs typeface="Merriweather"/>
                <a:sym typeface="Merriweather"/>
              </a:rPr>
              <a:t>Access for digitized records</a:t>
            </a:r>
            <a:endParaRPr sz="1700" dirty="0">
              <a:latin typeface="Merriweather"/>
              <a:ea typeface="Merriweather"/>
              <a:cs typeface="Merriweather"/>
              <a:sym typeface="Merriweather"/>
            </a:endParaRPr>
          </a:p>
        </p:txBody>
      </p:sp>
      <p:sp>
        <p:nvSpPr>
          <p:cNvPr id="203" name="Google Shape;203;p41"/>
          <p:cNvSpPr txBox="1"/>
          <p:nvPr/>
        </p:nvSpPr>
        <p:spPr>
          <a:xfrm>
            <a:off x="2129275" y="230600"/>
            <a:ext cx="6887700" cy="67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600"/>
              </a:spcBef>
              <a:spcAft>
                <a:spcPts val="400"/>
              </a:spcAft>
              <a:buClr>
                <a:schemeClr val="dk1"/>
              </a:buClr>
              <a:buSzPts val="1100"/>
              <a:buFont typeface="Arial"/>
              <a:buNone/>
            </a:pPr>
            <a:r>
              <a:rPr lang="en" sz="2800">
                <a:solidFill>
                  <a:schemeClr val="dk1"/>
                </a:solidFill>
                <a:latin typeface="Merriweather"/>
                <a:ea typeface="Merriweather"/>
                <a:cs typeface="Merriweather"/>
                <a:sym typeface="Merriweather"/>
              </a:rPr>
              <a:t>                                                          Access  </a:t>
            </a:r>
            <a:r>
              <a:rPr lang="en" sz="2800">
                <a:solidFill>
                  <a:srgbClr val="434343"/>
                </a:solidFill>
                <a:latin typeface="Merriweather"/>
                <a:ea typeface="Merriweather"/>
                <a:cs typeface="Merriweather"/>
                <a:sym typeface="Merriweather"/>
              </a:rPr>
              <a:t> </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2"/>
          <p:cNvSpPr txBox="1"/>
          <p:nvPr/>
        </p:nvSpPr>
        <p:spPr>
          <a:xfrm>
            <a:off x="242575" y="1218875"/>
            <a:ext cx="8684700" cy="482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sz="1500" b="1" dirty="0">
              <a:solidFill>
                <a:srgbClr val="434343"/>
              </a:solidFill>
              <a:latin typeface="Merriweather"/>
              <a:ea typeface="Merriweather"/>
              <a:cs typeface="Merriweather"/>
              <a:sym typeface="Merriweather"/>
            </a:endParaRPr>
          </a:p>
          <a:p>
            <a:pPr marL="0" lvl="0" indent="0" algn="l" rtl="0">
              <a:lnSpc>
                <a:spcPct val="115000"/>
              </a:lnSpc>
              <a:spcBef>
                <a:spcPts val="400"/>
              </a:spcBef>
              <a:spcAft>
                <a:spcPts val="0"/>
              </a:spcAft>
              <a:buNone/>
            </a:pPr>
            <a:r>
              <a:rPr lang="en" sz="2100" b="1" dirty="0">
                <a:solidFill>
                  <a:schemeClr val="dk1"/>
                </a:solidFill>
                <a:latin typeface="Merriweather"/>
                <a:ea typeface="Merriweather"/>
                <a:cs typeface="Merriweather"/>
                <a:sym typeface="Merriweather"/>
              </a:rPr>
              <a:t>What Success Looks Like</a:t>
            </a:r>
            <a:endParaRPr sz="2100" b="1" dirty="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300" i="1" dirty="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800" dirty="0">
              <a:solidFill>
                <a:schemeClr val="dk1"/>
              </a:solidFill>
              <a:latin typeface="Merriweather"/>
              <a:ea typeface="Merriweather"/>
              <a:cs typeface="Merriweather"/>
              <a:sym typeface="Merriweather"/>
            </a:endParaRPr>
          </a:p>
          <a:p>
            <a:pPr marL="457200" lvl="0" indent="-342900" algn="l" rtl="0">
              <a:lnSpc>
                <a:spcPct val="115000"/>
              </a:lnSpc>
              <a:spcBef>
                <a:spcPts val="0"/>
              </a:spcBef>
              <a:spcAft>
                <a:spcPts val="0"/>
              </a:spcAft>
              <a:buClr>
                <a:schemeClr val="dk1"/>
              </a:buClr>
              <a:buSzPts val="1800"/>
              <a:buFont typeface="Merriweather"/>
              <a:buChar char="●"/>
            </a:pPr>
            <a:r>
              <a:rPr lang="en" sz="1800" dirty="0">
                <a:solidFill>
                  <a:schemeClr val="dk1"/>
                </a:solidFill>
                <a:latin typeface="Merriweather"/>
                <a:ea typeface="Merriweather"/>
                <a:cs typeface="Merriweather"/>
                <a:sym typeface="Merriweather"/>
              </a:rPr>
              <a:t>Paper and analog source records</a:t>
            </a:r>
            <a:endParaRPr sz="1800" dirty="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800" dirty="0">
              <a:solidFill>
                <a:schemeClr val="dk1"/>
              </a:solidFill>
              <a:latin typeface="Merriweather"/>
              <a:ea typeface="Merriweather"/>
              <a:cs typeface="Merriweather"/>
              <a:sym typeface="Merriweather"/>
            </a:endParaRPr>
          </a:p>
          <a:p>
            <a:pPr marL="457200" lvl="0" indent="-342900" algn="l" rtl="0">
              <a:lnSpc>
                <a:spcPct val="115000"/>
              </a:lnSpc>
              <a:spcBef>
                <a:spcPts val="0"/>
              </a:spcBef>
              <a:spcAft>
                <a:spcPts val="0"/>
              </a:spcAft>
              <a:buClr>
                <a:schemeClr val="dk1"/>
              </a:buClr>
              <a:buSzPts val="1800"/>
              <a:buFont typeface="Merriweather"/>
              <a:buChar char="●"/>
            </a:pPr>
            <a:r>
              <a:rPr lang="en" sz="1800" dirty="0">
                <a:solidFill>
                  <a:schemeClr val="dk1"/>
                </a:solidFill>
                <a:latin typeface="Merriweather"/>
                <a:ea typeface="Merriweather"/>
                <a:cs typeface="Merriweather"/>
                <a:sym typeface="Merriweather"/>
              </a:rPr>
              <a:t>Digital records</a:t>
            </a:r>
            <a:endParaRPr sz="1800" dirty="0">
              <a:solidFill>
                <a:schemeClr val="dk1"/>
              </a:solidFill>
              <a:latin typeface="Merriweather"/>
              <a:ea typeface="Merriweather"/>
              <a:cs typeface="Merriweather"/>
              <a:sym typeface="Merriweather"/>
            </a:endParaRPr>
          </a:p>
          <a:p>
            <a:pPr marL="0" lvl="0" indent="0" algn="l" rtl="0">
              <a:spcBef>
                <a:spcPts val="0"/>
              </a:spcBef>
              <a:spcAft>
                <a:spcPts val="0"/>
              </a:spcAft>
              <a:buNone/>
            </a:pPr>
            <a:endParaRPr dirty="0"/>
          </a:p>
        </p:txBody>
      </p:sp>
      <p:sp>
        <p:nvSpPr>
          <p:cNvPr id="209" name="Google Shape;209;p42"/>
          <p:cNvSpPr txBox="1"/>
          <p:nvPr/>
        </p:nvSpPr>
        <p:spPr>
          <a:xfrm>
            <a:off x="3387075" y="200650"/>
            <a:ext cx="5660100" cy="763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600"/>
              </a:spcBef>
              <a:spcAft>
                <a:spcPts val="400"/>
              </a:spcAft>
              <a:buClr>
                <a:schemeClr val="dk1"/>
              </a:buClr>
              <a:buSzPts val="1100"/>
              <a:buFont typeface="Arial"/>
              <a:buNone/>
            </a:pPr>
            <a:r>
              <a:rPr lang="en" sz="2800">
                <a:solidFill>
                  <a:schemeClr val="dk1"/>
                </a:solidFill>
                <a:latin typeface="Merriweather"/>
                <a:ea typeface="Merriweather"/>
                <a:cs typeface="Merriweather"/>
                <a:sym typeface="Merriweather"/>
              </a:rPr>
              <a:t>Disposition</a:t>
            </a:r>
            <a:endParaRPr sz="27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3"/>
          <p:cNvSpPr txBox="1"/>
          <p:nvPr/>
        </p:nvSpPr>
        <p:spPr>
          <a:xfrm>
            <a:off x="243050" y="1425575"/>
            <a:ext cx="3387900" cy="47019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As you decide to digitize permanent records</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As you inventory records for digitization</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As you prepare to digitize your records</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documenting your digitization projects</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None/>
            </a:pPr>
            <a:endParaRPr sz="17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500">
              <a:solidFill>
                <a:schemeClr val="dk1"/>
              </a:solidFill>
              <a:latin typeface="Merriweather"/>
              <a:ea typeface="Merriweather"/>
              <a:cs typeface="Merriweather"/>
              <a:sym typeface="Merriweather"/>
            </a:endParaRPr>
          </a:p>
        </p:txBody>
      </p:sp>
      <p:sp>
        <p:nvSpPr>
          <p:cNvPr id="215" name="Google Shape;215;p43"/>
          <p:cNvSpPr txBox="1"/>
          <p:nvPr/>
        </p:nvSpPr>
        <p:spPr>
          <a:xfrm>
            <a:off x="2009475" y="140750"/>
            <a:ext cx="6992700" cy="748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Clr>
                <a:schemeClr val="dk1"/>
              </a:buClr>
              <a:buSzPts val="1100"/>
              <a:buFont typeface="Arial"/>
              <a:buNone/>
            </a:pPr>
            <a:r>
              <a:rPr lang="en" sz="2800">
                <a:solidFill>
                  <a:schemeClr val="dk1"/>
                </a:solidFill>
                <a:latin typeface="Merriweather"/>
                <a:ea typeface="Merriweather"/>
                <a:cs typeface="Merriweather"/>
                <a:sym typeface="Merriweather"/>
              </a:rPr>
              <a:t>Questions to ask </a:t>
            </a:r>
            <a:endParaRPr sz="2800">
              <a:solidFill>
                <a:schemeClr val="dk1"/>
              </a:solidFill>
              <a:latin typeface="Merriweather"/>
              <a:ea typeface="Merriweather"/>
              <a:cs typeface="Merriweather"/>
              <a:sym typeface="Merriweather"/>
            </a:endParaRPr>
          </a:p>
          <a:p>
            <a:pPr marL="0" lvl="0" indent="0" algn="r" rtl="0">
              <a:spcBef>
                <a:spcPts val="0"/>
              </a:spcBef>
              <a:spcAft>
                <a:spcPts val="0"/>
              </a:spcAft>
              <a:buNone/>
            </a:pPr>
            <a:endParaRPr/>
          </a:p>
        </p:txBody>
      </p:sp>
      <p:sp>
        <p:nvSpPr>
          <p:cNvPr id="216" name="Google Shape;216;p43"/>
          <p:cNvSpPr txBox="1"/>
          <p:nvPr/>
        </p:nvSpPr>
        <p:spPr>
          <a:xfrm>
            <a:off x="4572000" y="1416725"/>
            <a:ext cx="3881700" cy="47196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quality management</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file formats and metadata</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mixed-media records</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validation</a:t>
            </a:r>
            <a:endParaRPr sz="1700">
              <a:solidFill>
                <a:schemeClr val="dk1"/>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100"/>
              <a:buFont typeface="Arial"/>
              <a:buNone/>
            </a:pPr>
            <a:endParaRPr sz="17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About disposition</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4"/>
          <p:cNvSpPr txBox="1"/>
          <p:nvPr/>
        </p:nvSpPr>
        <p:spPr>
          <a:xfrm>
            <a:off x="1047100" y="2577625"/>
            <a:ext cx="7353300" cy="906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300"/>
              </a:spcBef>
              <a:spcAft>
                <a:spcPts val="0"/>
              </a:spcAft>
              <a:buClr>
                <a:srgbClr val="000000"/>
              </a:buClr>
              <a:buSzPts val="1100"/>
              <a:buFont typeface="Arial"/>
              <a:buNone/>
            </a:pPr>
            <a:r>
              <a:rPr lang="en" sz="2800" b="1">
                <a:solidFill>
                  <a:srgbClr val="1B1B1B"/>
                </a:solidFill>
                <a:latin typeface="Merriweather"/>
                <a:ea typeface="Merriweather"/>
                <a:cs typeface="Merriweather"/>
                <a:sym typeface="Merriweather"/>
              </a:rPr>
              <a:t>Digitization Quality Management Guide</a:t>
            </a:r>
            <a:endParaRPr sz="2800" b="1">
              <a:solidFill>
                <a:srgbClr val="1B1B1B"/>
              </a:solidFill>
              <a:latin typeface="Merriweather"/>
              <a:ea typeface="Merriweather"/>
              <a:cs typeface="Merriweather"/>
              <a:sym typeface="Merriweather"/>
            </a:endParaRPr>
          </a:p>
          <a:p>
            <a:pPr marL="0" marR="0" lvl="0" indent="0" algn="ctr" rtl="0">
              <a:lnSpc>
                <a:spcPct val="115000"/>
              </a:lnSpc>
              <a:spcBef>
                <a:spcPts val="300"/>
              </a:spcBef>
              <a:spcAft>
                <a:spcPts val="0"/>
              </a:spcAft>
              <a:buClr>
                <a:srgbClr val="000000"/>
              </a:buClr>
              <a:buSzPts val="1100"/>
              <a:buFont typeface="Arial"/>
              <a:buNone/>
            </a:pPr>
            <a:endParaRPr sz="2700">
              <a:solidFill>
                <a:schemeClr val="dk1"/>
              </a:solidFill>
              <a:latin typeface="Merriweather"/>
              <a:ea typeface="Merriweather"/>
              <a:cs typeface="Merriweather"/>
              <a:sym typeface="Merriweather"/>
            </a:endParaRPr>
          </a:p>
        </p:txBody>
      </p:sp>
      <p:sp>
        <p:nvSpPr>
          <p:cNvPr id="222" name="Google Shape;222;p4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16</a:t>
            </a:fld>
            <a:endParaRPr/>
          </a:p>
        </p:txBody>
      </p:sp>
      <p:sp>
        <p:nvSpPr>
          <p:cNvPr id="223" name="Google Shape;223;p44"/>
          <p:cNvSpPr txBox="1"/>
          <p:nvPr/>
        </p:nvSpPr>
        <p:spPr>
          <a:xfrm>
            <a:off x="1047100" y="3484525"/>
            <a:ext cx="2658900" cy="21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44"/>
          <p:cNvSpPr txBox="1"/>
          <p:nvPr/>
        </p:nvSpPr>
        <p:spPr>
          <a:xfrm>
            <a:off x="237000" y="3948300"/>
            <a:ext cx="4189800" cy="3148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300"/>
              </a:spcBef>
              <a:spcAft>
                <a:spcPts val="0"/>
              </a:spcAft>
              <a:buClr>
                <a:srgbClr val="000000"/>
              </a:buClr>
              <a:buSzPts val="1100"/>
              <a:buFont typeface="Arial"/>
              <a:buNone/>
            </a:pPr>
            <a:endParaRPr sz="1700">
              <a:solidFill>
                <a:schemeClr val="dk1"/>
              </a:solidFill>
              <a:latin typeface="Merriweather"/>
              <a:ea typeface="Merriweather"/>
              <a:cs typeface="Merriweather"/>
              <a:sym typeface="Merriweather"/>
            </a:endParaRPr>
          </a:p>
          <a:p>
            <a:pPr marL="0" marR="0" lvl="0" indent="0" algn="ctr" rtl="0">
              <a:lnSpc>
                <a:spcPct val="115000"/>
              </a:lnSpc>
              <a:spcBef>
                <a:spcPts val="300"/>
              </a:spcBef>
              <a:spcAft>
                <a:spcPts val="0"/>
              </a:spcAft>
              <a:buClr>
                <a:srgbClr val="000000"/>
              </a:buClr>
              <a:buSzPts val="1100"/>
              <a:buFont typeface="Arial"/>
              <a:buNone/>
            </a:pPr>
            <a:endParaRPr sz="2000" b="1">
              <a:solidFill>
                <a:schemeClr val="dk1"/>
              </a:solidFill>
              <a:latin typeface="Merriweather"/>
              <a:ea typeface="Merriweather"/>
              <a:cs typeface="Merriweather"/>
              <a:sym typeface="Merriweather"/>
            </a:endParaRPr>
          </a:p>
          <a:p>
            <a:pPr marL="0" marR="0" lvl="0" indent="0" algn="ctr" rtl="0">
              <a:lnSpc>
                <a:spcPct val="115000"/>
              </a:lnSpc>
              <a:spcBef>
                <a:spcPts val="300"/>
              </a:spcBef>
              <a:spcAft>
                <a:spcPts val="0"/>
              </a:spcAft>
              <a:buClr>
                <a:srgbClr val="000000"/>
              </a:buClr>
              <a:buSzPts val="1100"/>
              <a:buFont typeface="Arial"/>
              <a:buNone/>
            </a:pPr>
            <a:endParaRPr sz="2000">
              <a:solidFill>
                <a:schemeClr val="dk1"/>
              </a:solidFill>
              <a:latin typeface="Merriweather"/>
              <a:ea typeface="Merriweather"/>
              <a:cs typeface="Merriweather"/>
              <a:sym typeface="Merriweather"/>
            </a:endParaRPr>
          </a:p>
        </p:txBody>
      </p:sp>
      <p:sp>
        <p:nvSpPr>
          <p:cNvPr id="225" name="Google Shape;225;p44"/>
          <p:cNvSpPr txBox="1"/>
          <p:nvPr/>
        </p:nvSpPr>
        <p:spPr>
          <a:xfrm>
            <a:off x="4776350" y="3948306"/>
            <a:ext cx="4189800" cy="3307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300"/>
              </a:spcBef>
              <a:spcAft>
                <a:spcPts val="0"/>
              </a:spcAft>
              <a:buClr>
                <a:srgbClr val="000000"/>
              </a:buClr>
              <a:buSzPts val="1100"/>
              <a:buFont typeface="Arial"/>
              <a:buNone/>
            </a:pPr>
            <a:endParaRPr sz="1700">
              <a:solidFill>
                <a:schemeClr val="dk1"/>
              </a:solidFill>
              <a:latin typeface="Merriweather"/>
              <a:ea typeface="Merriweather"/>
              <a:cs typeface="Merriweather"/>
              <a:sym typeface="Merriweather"/>
            </a:endParaRPr>
          </a:p>
          <a:p>
            <a:pPr marL="0" marR="0" lvl="0" indent="0" algn="ctr" rtl="0">
              <a:lnSpc>
                <a:spcPct val="115000"/>
              </a:lnSpc>
              <a:spcBef>
                <a:spcPts val="300"/>
              </a:spcBef>
              <a:spcAft>
                <a:spcPts val="0"/>
              </a:spcAft>
              <a:buClr>
                <a:srgbClr val="000000"/>
              </a:buClr>
              <a:buSzPts val="1100"/>
              <a:buFont typeface="Arial"/>
              <a:buNone/>
            </a:pPr>
            <a:endParaRPr sz="2000" b="1">
              <a:solidFill>
                <a:schemeClr val="dk1"/>
              </a:solidFill>
              <a:latin typeface="Merriweather"/>
              <a:ea typeface="Merriweather"/>
              <a:cs typeface="Merriweather"/>
              <a:sym typeface="Merriweather"/>
            </a:endParaRPr>
          </a:p>
          <a:p>
            <a:pPr marL="0" marR="0" lvl="0" indent="0" algn="ctr" rtl="0">
              <a:lnSpc>
                <a:spcPct val="115000"/>
              </a:lnSpc>
              <a:spcBef>
                <a:spcPts val="300"/>
              </a:spcBef>
              <a:spcAft>
                <a:spcPts val="0"/>
              </a:spcAft>
              <a:buClr>
                <a:srgbClr val="000000"/>
              </a:buClr>
              <a:buSzPts val="1100"/>
              <a:buFont typeface="Arial"/>
              <a:buNone/>
            </a:pPr>
            <a:endParaRPr sz="2000">
              <a:solidFill>
                <a:schemeClr val="dk1"/>
              </a:solidFill>
              <a:latin typeface="Merriweather"/>
              <a:ea typeface="Merriweather"/>
              <a:cs typeface="Merriweather"/>
              <a:sym typeface="Merriweathe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17</a:t>
            </a:fld>
            <a:endParaRPr/>
          </a:p>
        </p:txBody>
      </p:sp>
      <p:sp>
        <p:nvSpPr>
          <p:cNvPr id="231" name="Google Shape;231;p45"/>
          <p:cNvSpPr txBox="1"/>
          <p:nvPr/>
        </p:nvSpPr>
        <p:spPr>
          <a:xfrm>
            <a:off x="1699025" y="0"/>
            <a:ext cx="7277100" cy="1030500"/>
          </a:xfrm>
          <a:prstGeom prst="rect">
            <a:avLst/>
          </a:prstGeom>
          <a:no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2800"/>
              <a:buFont typeface="Arial"/>
              <a:buNone/>
            </a:pPr>
            <a:r>
              <a:rPr lang="en" sz="2800">
                <a:latin typeface="Merriweather"/>
                <a:ea typeface="Merriweather"/>
                <a:cs typeface="Merriweather"/>
                <a:sym typeface="Merriweather"/>
              </a:rPr>
              <a:t>Digitization Quality Management Guide</a:t>
            </a:r>
            <a:endParaRPr sz="2800" i="0" u="none" strike="noStrike" cap="none">
              <a:solidFill>
                <a:srgbClr val="000000"/>
              </a:solidFill>
              <a:latin typeface="Merriweather"/>
              <a:ea typeface="Merriweather"/>
              <a:cs typeface="Merriweather"/>
              <a:sym typeface="Merriweather"/>
            </a:endParaRPr>
          </a:p>
        </p:txBody>
      </p:sp>
      <p:sp>
        <p:nvSpPr>
          <p:cNvPr id="232" name="Google Shape;232;p45"/>
          <p:cNvSpPr txBox="1"/>
          <p:nvPr/>
        </p:nvSpPr>
        <p:spPr>
          <a:xfrm>
            <a:off x="720150" y="1531575"/>
            <a:ext cx="7506900" cy="344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b="1">
                <a:latin typeface="Merriweather"/>
                <a:ea typeface="Merriweather"/>
                <a:cs typeface="Merriweather"/>
                <a:sym typeface="Merriweather"/>
              </a:rPr>
              <a:t>Quality management (QM)</a:t>
            </a:r>
            <a:r>
              <a:rPr lang="en" sz="2000">
                <a:latin typeface="Merriweather"/>
                <a:ea typeface="Merriweather"/>
                <a:cs typeface="Merriweather"/>
                <a:sym typeface="Merriweather"/>
              </a:rPr>
              <a:t> is the overall management function and underlying activities that determine quality</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b="1">
                <a:latin typeface="Merriweather"/>
                <a:ea typeface="Merriweather"/>
                <a:cs typeface="Merriweather"/>
                <a:sym typeface="Merriweather"/>
              </a:rPr>
              <a:t>Quality assurance (QA)</a:t>
            </a:r>
            <a:r>
              <a:rPr lang="en" sz="2000">
                <a:latin typeface="Merriweather"/>
                <a:ea typeface="Merriweather"/>
                <a:cs typeface="Merriweather"/>
                <a:sym typeface="Merriweather"/>
              </a:rPr>
              <a:t> is a proactive quality management (QM) activity focused on preventing defects.</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A </a:t>
            </a:r>
            <a:r>
              <a:rPr lang="en" sz="2000" b="1">
                <a:latin typeface="Merriweather"/>
                <a:ea typeface="Merriweather"/>
                <a:cs typeface="Merriweather"/>
                <a:sym typeface="Merriweather"/>
              </a:rPr>
              <a:t>QA program</a:t>
            </a:r>
            <a:r>
              <a:rPr lang="en" sz="2000">
                <a:latin typeface="Merriweather"/>
                <a:ea typeface="Merriweather"/>
                <a:cs typeface="Merriweather"/>
                <a:sym typeface="Merriweather"/>
              </a:rPr>
              <a:t> is heavily dependent on quality control (QC) data to search for patterns and trends.</a:t>
            </a:r>
            <a:endParaRPr sz="2000">
              <a:latin typeface="Merriweather"/>
              <a:ea typeface="Merriweather"/>
              <a:cs typeface="Merriweather"/>
              <a:sym typeface="Merriweathe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18</a:t>
            </a:fld>
            <a:endParaRPr/>
          </a:p>
        </p:txBody>
      </p:sp>
      <p:sp>
        <p:nvSpPr>
          <p:cNvPr id="238" name="Google Shape;238;p46"/>
          <p:cNvSpPr txBox="1"/>
          <p:nvPr/>
        </p:nvSpPr>
        <p:spPr>
          <a:xfrm>
            <a:off x="1758000" y="229775"/>
            <a:ext cx="7404300" cy="6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Merriweather"/>
                <a:ea typeface="Merriweather"/>
                <a:cs typeface="Merriweather"/>
                <a:sym typeface="Merriweather"/>
              </a:rPr>
              <a:t>Quality Management: Plans and Documentation</a:t>
            </a:r>
            <a:endParaRPr sz="2400">
              <a:latin typeface="Merriweather"/>
              <a:ea typeface="Merriweather"/>
              <a:cs typeface="Merriweather"/>
              <a:sym typeface="Merriweather"/>
            </a:endParaRPr>
          </a:p>
        </p:txBody>
      </p:sp>
      <p:sp>
        <p:nvSpPr>
          <p:cNvPr id="239" name="Google Shape;239;p46"/>
          <p:cNvSpPr txBox="1"/>
          <p:nvPr/>
        </p:nvSpPr>
        <p:spPr>
          <a:xfrm>
            <a:off x="542875" y="1732650"/>
            <a:ext cx="7684200" cy="40305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plan defines the work activities, and outlines a sequence of high-level planning and management activities</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plan defines the work activities relating to the digitization of source records</a:t>
            </a:r>
            <a:endParaRPr sz="2000">
              <a:latin typeface="Merriweather"/>
              <a:ea typeface="Merriweather"/>
              <a:cs typeface="Merriweather"/>
              <a:sym typeface="Merriweather"/>
            </a:endParaRPr>
          </a:p>
          <a:p>
            <a:pPr marL="45720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plan includes the policies, functions, roles, responsibilities, requirements, and objectives of the project</a:t>
            </a:r>
            <a:endParaRPr sz="2000">
              <a:latin typeface="Merriweather"/>
              <a:ea typeface="Merriweather"/>
              <a:cs typeface="Merriweather"/>
              <a:sym typeface="Merriweathe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19</a:t>
            </a:fld>
            <a:endParaRPr/>
          </a:p>
        </p:txBody>
      </p:sp>
      <p:sp>
        <p:nvSpPr>
          <p:cNvPr id="245" name="Google Shape;245;p47"/>
          <p:cNvSpPr txBox="1"/>
          <p:nvPr/>
        </p:nvSpPr>
        <p:spPr>
          <a:xfrm>
            <a:off x="1909825" y="180300"/>
            <a:ext cx="7151700" cy="600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200">
                <a:solidFill>
                  <a:schemeClr val="dk1"/>
                </a:solidFill>
                <a:latin typeface="Merriweather"/>
                <a:ea typeface="Merriweather"/>
                <a:cs typeface="Merriweather"/>
                <a:sym typeface="Merriweather"/>
              </a:rPr>
              <a:t>Quality Assurance: Specifications and Standards</a:t>
            </a:r>
            <a:endParaRPr sz="2200">
              <a:solidFill>
                <a:schemeClr val="dk1"/>
              </a:solidFill>
              <a:latin typeface="Merriweather"/>
              <a:ea typeface="Merriweather"/>
              <a:cs typeface="Merriweather"/>
              <a:sym typeface="Merriweather"/>
            </a:endParaRPr>
          </a:p>
        </p:txBody>
      </p:sp>
      <p:sp>
        <p:nvSpPr>
          <p:cNvPr id="246" name="Google Shape;246;p47"/>
          <p:cNvSpPr txBox="1"/>
          <p:nvPr/>
        </p:nvSpPr>
        <p:spPr>
          <a:xfrm>
            <a:off x="356900" y="1407050"/>
            <a:ext cx="7876800" cy="35709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Quality assurance describes the mandatory requirements, specifications, and standards that a digitization project must meet. </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major components of a digitization product are image quality, metadata quality, and file format compliance. </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QA focuses on the processes used to create project deliverables to ensure that products conform to the standards and specifications</a:t>
            </a:r>
            <a:endParaRPr sz="2000">
              <a:latin typeface="Merriweather"/>
              <a:ea typeface="Merriweather"/>
              <a:cs typeface="Merriweather"/>
              <a:sym typeface="Merriweath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0"/>
          <p:cNvSpPr txBox="1"/>
          <p:nvPr/>
        </p:nvSpPr>
        <p:spPr>
          <a:xfrm>
            <a:off x="2892950" y="170700"/>
            <a:ext cx="59295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800">
                <a:latin typeface="Merriweather"/>
                <a:ea typeface="Merriweather"/>
                <a:cs typeface="Merriweather"/>
                <a:sym typeface="Merriweather"/>
              </a:rPr>
              <a:t>Agenda</a:t>
            </a:r>
            <a:endParaRPr sz="2800">
              <a:latin typeface="Merriweather"/>
              <a:ea typeface="Merriweather"/>
              <a:cs typeface="Merriweather"/>
              <a:sym typeface="Merriweather"/>
            </a:endParaRPr>
          </a:p>
        </p:txBody>
      </p:sp>
      <p:sp>
        <p:nvSpPr>
          <p:cNvPr id="132" name="Google Shape;132;p30"/>
          <p:cNvSpPr txBox="1"/>
          <p:nvPr/>
        </p:nvSpPr>
        <p:spPr>
          <a:xfrm>
            <a:off x="327425" y="1362750"/>
            <a:ext cx="8495100" cy="4586700"/>
          </a:xfrm>
          <a:prstGeom prst="rect">
            <a:avLst/>
          </a:prstGeom>
          <a:noFill/>
          <a:ln>
            <a:noFill/>
          </a:ln>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endParaRPr sz="1900">
              <a:latin typeface="Merriweather"/>
              <a:ea typeface="Merriweather"/>
              <a:cs typeface="Merriweather"/>
              <a:sym typeface="Merriweather"/>
            </a:endParaRPr>
          </a:p>
          <a:p>
            <a:pPr marL="457200" lvl="0" indent="-368300" algn="l" rtl="0">
              <a:lnSpc>
                <a:spcPct val="200000"/>
              </a:lnSpc>
              <a:spcBef>
                <a:spcPts val="0"/>
              </a:spcBef>
              <a:spcAft>
                <a:spcPts val="0"/>
              </a:spcAft>
              <a:buSzPts val="2200"/>
              <a:buFont typeface="Merriweather"/>
              <a:buChar char="●"/>
            </a:pPr>
            <a:r>
              <a:rPr lang="en" sz="2200">
                <a:latin typeface="Merriweather"/>
                <a:ea typeface="Merriweather"/>
                <a:cs typeface="Merriweather"/>
                <a:sym typeface="Merriweather"/>
              </a:rPr>
              <a:t>Background</a:t>
            </a:r>
            <a:endParaRPr sz="2200">
              <a:latin typeface="Merriweather"/>
              <a:ea typeface="Merriweather"/>
              <a:cs typeface="Merriweather"/>
              <a:sym typeface="Merriweather"/>
            </a:endParaRPr>
          </a:p>
          <a:p>
            <a:pPr marL="457200" lvl="0" indent="-368300" algn="l" rtl="0">
              <a:lnSpc>
                <a:spcPct val="200000"/>
              </a:lnSpc>
              <a:spcBef>
                <a:spcPts val="0"/>
              </a:spcBef>
              <a:spcAft>
                <a:spcPts val="0"/>
              </a:spcAft>
              <a:buSzPts val="2200"/>
              <a:buFont typeface="Merriweather"/>
              <a:buChar char="●"/>
            </a:pPr>
            <a:r>
              <a:rPr lang="en" sz="2200">
                <a:solidFill>
                  <a:schemeClr val="dk1"/>
                </a:solidFill>
                <a:latin typeface="Merriweather"/>
                <a:ea typeface="Merriweather"/>
                <a:cs typeface="Merriweather"/>
                <a:sym typeface="Merriweather"/>
              </a:rPr>
              <a:t>Success Criteria</a:t>
            </a:r>
            <a:endParaRPr sz="2200">
              <a:solidFill>
                <a:schemeClr val="dk1"/>
              </a:solidFill>
              <a:latin typeface="Merriweather"/>
              <a:ea typeface="Merriweather"/>
              <a:cs typeface="Merriweather"/>
              <a:sym typeface="Merriweather"/>
            </a:endParaRPr>
          </a:p>
          <a:p>
            <a:pPr marL="457200" lvl="0" indent="-368300" algn="l" rtl="0">
              <a:lnSpc>
                <a:spcPct val="200000"/>
              </a:lnSpc>
              <a:spcBef>
                <a:spcPts val="0"/>
              </a:spcBef>
              <a:spcAft>
                <a:spcPts val="0"/>
              </a:spcAft>
              <a:buSzPts val="2200"/>
              <a:buFont typeface="Merriweather"/>
              <a:buChar char="●"/>
            </a:pPr>
            <a:r>
              <a:rPr lang="en" sz="2200">
                <a:latin typeface="Merriweather"/>
                <a:ea typeface="Merriweather"/>
                <a:cs typeface="Merriweather"/>
                <a:sym typeface="Merriweather"/>
              </a:rPr>
              <a:t>Digitization Quality Management Guide</a:t>
            </a:r>
            <a:endParaRPr sz="2200">
              <a:latin typeface="Merriweather"/>
              <a:ea typeface="Merriweather"/>
              <a:cs typeface="Merriweather"/>
              <a:sym typeface="Merriweather"/>
            </a:endParaRPr>
          </a:p>
          <a:p>
            <a:pPr marL="457200" lvl="0" indent="-368300" algn="l" rtl="0">
              <a:lnSpc>
                <a:spcPct val="200000"/>
              </a:lnSpc>
              <a:spcBef>
                <a:spcPts val="0"/>
              </a:spcBef>
              <a:spcAft>
                <a:spcPts val="0"/>
              </a:spcAft>
              <a:buSzPts val="2200"/>
              <a:buFont typeface="Merriweather"/>
              <a:buChar char="●"/>
            </a:pPr>
            <a:r>
              <a:rPr lang="en" sz="2200">
                <a:latin typeface="Merriweather"/>
                <a:ea typeface="Merriweather"/>
                <a:cs typeface="Merriweather"/>
                <a:sym typeface="Merriweather"/>
              </a:rPr>
              <a:t>Exceptions Process</a:t>
            </a:r>
            <a:endParaRPr sz="2200">
              <a:latin typeface="Merriweather"/>
              <a:ea typeface="Merriweather"/>
              <a:cs typeface="Merriweather"/>
              <a:sym typeface="Merriweather"/>
            </a:endParaRPr>
          </a:p>
          <a:p>
            <a:pPr marL="457200" lvl="0" indent="-368300" algn="l" rtl="0">
              <a:lnSpc>
                <a:spcPct val="200000"/>
              </a:lnSpc>
              <a:spcBef>
                <a:spcPts val="0"/>
              </a:spcBef>
              <a:spcAft>
                <a:spcPts val="0"/>
              </a:spcAft>
              <a:buSzPts val="2200"/>
              <a:buFont typeface="Merriweather"/>
              <a:buChar char="●"/>
            </a:pPr>
            <a:r>
              <a:rPr lang="en" sz="2200">
                <a:latin typeface="Merriweather"/>
                <a:ea typeface="Merriweather"/>
                <a:cs typeface="Merriweather"/>
                <a:sym typeface="Merriweather"/>
              </a:rPr>
              <a:t>Questions</a:t>
            </a:r>
            <a:endParaRPr sz="2200">
              <a:latin typeface="Merriweather"/>
              <a:ea typeface="Merriweather"/>
              <a:cs typeface="Merriweather"/>
              <a:sym typeface="Merriweath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20</a:t>
            </a:fld>
            <a:endParaRPr/>
          </a:p>
        </p:txBody>
      </p:sp>
      <p:sp>
        <p:nvSpPr>
          <p:cNvPr id="252" name="Google Shape;252;p48"/>
          <p:cNvSpPr txBox="1"/>
          <p:nvPr/>
        </p:nvSpPr>
        <p:spPr>
          <a:xfrm>
            <a:off x="2290450" y="180300"/>
            <a:ext cx="6651000" cy="62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48"/>
          <p:cNvSpPr txBox="1"/>
          <p:nvPr/>
        </p:nvSpPr>
        <p:spPr>
          <a:xfrm>
            <a:off x="1936525" y="180300"/>
            <a:ext cx="7058400" cy="62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48"/>
          <p:cNvSpPr txBox="1"/>
          <p:nvPr/>
        </p:nvSpPr>
        <p:spPr>
          <a:xfrm>
            <a:off x="2050050" y="173625"/>
            <a:ext cx="6945000" cy="500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Quality Control: Testing and Analysis</a:t>
            </a:r>
            <a:endParaRPr sz="2800">
              <a:latin typeface="Merriweather"/>
              <a:ea typeface="Merriweather"/>
              <a:cs typeface="Merriweather"/>
              <a:sym typeface="Merriweather"/>
            </a:endParaRPr>
          </a:p>
        </p:txBody>
      </p:sp>
      <p:sp>
        <p:nvSpPr>
          <p:cNvPr id="255" name="Google Shape;255;p48"/>
          <p:cNvSpPr txBox="1"/>
          <p:nvPr/>
        </p:nvSpPr>
        <p:spPr>
          <a:xfrm>
            <a:off x="487475" y="1397575"/>
            <a:ext cx="7657800" cy="35994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Quality Control (QC) </a:t>
            </a:r>
            <a:r>
              <a:rPr lang="en" sz="2000">
                <a:solidFill>
                  <a:schemeClr val="dk1"/>
                </a:solidFill>
                <a:latin typeface="Merriweather"/>
                <a:ea typeface="Merriweather"/>
                <a:cs typeface="Merriweather"/>
                <a:sym typeface="Merriweather"/>
              </a:rPr>
              <a:t>uses tools and equipment</a:t>
            </a:r>
            <a:r>
              <a:rPr lang="en" sz="2000">
                <a:latin typeface="Merriweather"/>
                <a:ea typeface="Merriweather"/>
                <a:cs typeface="Merriweather"/>
                <a:sym typeface="Merriweather"/>
              </a:rPr>
              <a:t> to ensure the project deliverables are systematically and continually met. </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QC activities or techniques are used to achieve and maintain product quality, process, and service.</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QC testing and analysis is used to identify malfunctioning equipment, improper settings, human error, and take corrective actions.</a:t>
            </a:r>
            <a:endParaRPr sz="2000">
              <a:latin typeface="Merriweather"/>
              <a:ea typeface="Merriweather"/>
              <a:cs typeface="Merriweather"/>
              <a:sym typeface="Merriweathe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21</a:t>
            </a:fld>
            <a:endParaRPr/>
          </a:p>
        </p:txBody>
      </p:sp>
      <p:sp>
        <p:nvSpPr>
          <p:cNvPr id="261" name="Google Shape;261;p49"/>
          <p:cNvSpPr txBox="1"/>
          <p:nvPr/>
        </p:nvSpPr>
        <p:spPr>
          <a:xfrm>
            <a:off x="2257075" y="200325"/>
            <a:ext cx="6771300" cy="467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Quality Control: Inspection </a:t>
            </a:r>
            <a:endParaRPr sz="2800">
              <a:latin typeface="Merriweather"/>
              <a:ea typeface="Merriweather"/>
              <a:cs typeface="Merriweather"/>
              <a:sym typeface="Merriweather"/>
            </a:endParaRPr>
          </a:p>
        </p:txBody>
      </p:sp>
      <p:sp>
        <p:nvSpPr>
          <p:cNvPr id="262" name="Google Shape;262;p49"/>
          <p:cNvSpPr txBox="1"/>
          <p:nvPr/>
        </p:nvSpPr>
        <p:spPr>
          <a:xfrm>
            <a:off x="486750" y="2026400"/>
            <a:ext cx="8170500" cy="26475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Inspection is the process of measuring, examining, testing, or otherwise comparing the product with the requirements. </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inspection process incorporates sampling techniques to identify the percentage of errors that occur</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sz="2000">
                <a:latin typeface="Merriweather"/>
                <a:ea typeface="Merriweather"/>
                <a:cs typeface="Merriweather"/>
                <a:sym typeface="Merriweather"/>
              </a:rPr>
              <a:t>The inspection process uses objective measurements, as well as subjective methods to ensure quality. </a:t>
            </a:r>
            <a:endParaRPr sz="2000">
              <a:latin typeface="Merriweather"/>
              <a:ea typeface="Merriweather"/>
              <a:cs typeface="Merriweather"/>
              <a:sym typeface="Merriweath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22</a:t>
            </a:fld>
            <a:endParaRPr/>
          </a:p>
        </p:txBody>
      </p:sp>
      <p:sp>
        <p:nvSpPr>
          <p:cNvPr id="268" name="Google Shape;268;p50"/>
          <p:cNvSpPr txBox="1"/>
          <p:nvPr/>
        </p:nvSpPr>
        <p:spPr>
          <a:xfrm>
            <a:off x="2110150" y="160275"/>
            <a:ext cx="6811200" cy="614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2800">
                <a:solidFill>
                  <a:schemeClr val="dk1"/>
                </a:solidFill>
                <a:latin typeface="Merriweather"/>
                <a:ea typeface="Merriweather"/>
                <a:cs typeface="Merriweather"/>
                <a:sym typeface="Merriweather"/>
              </a:rPr>
              <a:t>Image analysis workflow</a:t>
            </a:r>
            <a:endParaRPr sz="2800">
              <a:solidFill>
                <a:schemeClr val="dk1"/>
              </a:solidFill>
              <a:latin typeface="Merriweather"/>
              <a:ea typeface="Merriweather"/>
              <a:cs typeface="Merriweather"/>
              <a:sym typeface="Merriweather"/>
            </a:endParaRPr>
          </a:p>
        </p:txBody>
      </p:sp>
      <p:pic>
        <p:nvPicPr>
          <p:cNvPr id="269" name="Google Shape;269;p50"/>
          <p:cNvPicPr preferRelativeResize="0"/>
          <p:nvPr/>
        </p:nvPicPr>
        <p:blipFill rotWithShape="1">
          <a:blip r:embed="rId3">
            <a:alphaModFix/>
          </a:blip>
          <a:srcRect/>
          <a:stretch/>
        </p:blipFill>
        <p:spPr>
          <a:xfrm>
            <a:off x="360965" y="1897486"/>
            <a:ext cx="2237985" cy="2074479"/>
          </a:xfrm>
          <a:prstGeom prst="rect">
            <a:avLst/>
          </a:prstGeom>
          <a:noFill/>
          <a:ln>
            <a:noFill/>
          </a:ln>
        </p:spPr>
      </p:pic>
      <p:sp>
        <p:nvSpPr>
          <p:cNvPr id="270" name="Google Shape;270;p50"/>
          <p:cNvSpPr txBox="1"/>
          <p:nvPr/>
        </p:nvSpPr>
        <p:spPr>
          <a:xfrm>
            <a:off x="360825" y="4182100"/>
            <a:ext cx="2519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rgbClr val="000000"/>
                </a:solidFill>
                <a:latin typeface="Merriweather"/>
                <a:ea typeface="Merriweather"/>
                <a:cs typeface="Merriweather"/>
                <a:sym typeface="Merriweather"/>
              </a:rPr>
              <a:t>Identify scanned</a:t>
            </a:r>
            <a:r>
              <a:rPr lang="en">
                <a:latin typeface="Merriweather"/>
                <a:ea typeface="Merriweather"/>
                <a:cs typeface="Merriweather"/>
                <a:sym typeface="Merriweather"/>
              </a:rPr>
              <a:t> </a:t>
            </a:r>
            <a:r>
              <a:rPr lang="en" sz="1800">
                <a:solidFill>
                  <a:srgbClr val="000000"/>
                </a:solidFill>
                <a:latin typeface="Merriweather"/>
                <a:ea typeface="Merriweather"/>
                <a:cs typeface="Merriweather"/>
                <a:sym typeface="Merriweather"/>
              </a:rPr>
              <a:t>target</a:t>
            </a:r>
            <a:endParaRPr>
              <a:latin typeface="Merriweather"/>
              <a:ea typeface="Merriweather"/>
              <a:cs typeface="Merriweather"/>
              <a:sym typeface="Merriweather"/>
            </a:endParaRPr>
          </a:p>
        </p:txBody>
      </p:sp>
      <p:pic>
        <p:nvPicPr>
          <p:cNvPr id="271" name="Google Shape;271;p50"/>
          <p:cNvPicPr preferRelativeResize="0"/>
          <p:nvPr/>
        </p:nvPicPr>
        <p:blipFill rotWithShape="1">
          <a:blip r:embed="rId4">
            <a:alphaModFix/>
          </a:blip>
          <a:srcRect/>
          <a:stretch/>
        </p:blipFill>
        <p:spPr>
          <a:xfrm>
            <a:off x="3492957" y="1820171"/>
            <a:ext cx="1817479" cy="2568466"/>
          </a:xfrm>
          <a:prstGeom prst="rect">
            <a:avLst/>
          </a:prstGeom>
          <a:noFill/>
          <a:ln>
            <a:noFill/>
          </a:ln>
        </p:spPr>
      </p:pic>
      <p:sp>
        <p:nvSpPr>
          <p:cNvPr id="272" name="Google Shape;272;p50"/>
          <p:cNvSpPr txBox="1"/>
          <p:nvPr/>
        </p:nvSpPr>
        <p:spPr>
          <a:xfrm>
            <a:off x="3492950" y="4464825"/>
            <a:ext cx="19827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rgbClr val="000000"/>
                </a:solidFill>
                <a:latin typeface="Merriweather"/>
                <a:ea typeface="Merriweather"/>
                <a:cs typeface="Merriweather"/>
                <a:sym typeface="Merriweather"/>
              </a:rPr>
              <a:t>Verify Regions</a:t>
            </a:r>
            <a:endParaRPr>
              <a:solidFill>
                <a:srgbClr val="000000"/>
              </a:solidFill>
              <a:latin typeface="Merriweather"/>
              <a:ea typeface="Merriweather"/>
              <a:cs typeface="Merriweather"/>
              <a:sym typeface="Merriweather"/>
            </a:endParaRPr>
          </a:p>
          <a:p>
            <a:pPr marL="0" lvl="0" indent="0" algn="l" rtl="0">
              <a:spcBef>
                <a:spcPts val="0"/>
              </a:spcBef>
              <a:spcAft>
                <a:spcPts val="0"/>
              </a:spcAft>
              <a:buNone/>
            </a:pPr>
            <a:r>
              <a:rPr lang="en" sz="1800">
                <a:solidFill>
                  <a:srgbClr val="000000"/>
                </a:solidFill>
                <a:latin typeface="Merriweather"/>
                <a:ea typeface="Merriweather"/>
                <a:cs typeface="Merriweather"/>
                <a:sym typeface="Merriweather"/>
              </a:rPr>
              <a:t>of metrics</a:t>
            </a:r>
            <a:endParaRPr>
              <a:latin typeface="Merriweather"/>
              <a:ea typeface="Merriweather"/>
              <a:cs typeface="Merriweather"/>
              <a:sym typeface="Merriweather"/>
            </a:endParaRPr>
          </a:p>
        </p:txBody>
      </p:sp>
      <p:pic>
        <p:nvPicPr>
          <p:cNvPr id="273" name="Google Shape;273;p50"/>
          <p:cNvPicPr preferRelativeResize="0"/>
          <p:nvPr/>
        </p:nvPicPr>
        <p:blipFill rotWithShape="1">
          <a:blip r:embed="rId5">
            <a:alphaModFix/>
          </a:blip>
          <a:srcRect/>
          <a:stretch/>
        </p:blipFill>
        <p:spPr>
          <a:xfrm>
            <a:off x="5923356" y="1820169"/>
            <a:ext cx="2714192" cy="2820712"/>
          </a:xfrm>
          <a:prstGeom prst="rect">
            <a:avLst/>
          </a:prstGeom>
          <a:noFill/>
          <a:ln>
            <a:noFill/>
          </a:ln>
        </p:spPr>
      </p:pic>
      <p:sp>
        <p:nvSpPr>
          <p:cNvPr id="274" name="Google Shape;274;p50"/>
          <p:cNvSpPr txBox="1"/>
          <p:nvPr/>
        </p:nvSpPr>
        <p:spPr>
          <a:xfrm>
            <a:off x="6304350" y="4729000"/>
            <a:ext cx="2714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rgbClr val="000000"/>
                </a:solidFill>
                <a:latin typeface="Merriweather"/>
                <a:ea typeface="Merriweather"/>
                <a:cs typeface="Merriweather"/>
                <a:sym typeface="Merriweather"/>
              </a:rPr>
              <a:t>Analyze and report</a:t>
            </a:r>
            <a:endParaRPr sz="1800">
              <a:solidFill>
                <a:srgbClr val="000000"/>
              </a:solidFill>
              <a:latin typeface="Merriweather"/>
              <a:ea typeface="Merriweather"/>
              <a:cs typeface="Merriweather"/>
              <a:sym typeface="Merriweathe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23</a:t>
            </a:fld>
            <a:endParaRPr/>
          </a:p>
        </p:txBody>
      </p:sp>
      <p:sp>
        <p:nvSpPr>
          <p:cNvPr id="280" name="Google Shape;280;p51"/>
          <p:cNvSpPr txBox="1"/>
          <p:nvPr/>
        </p:nvSpPr>
        <p:spPr>
          <a:xfrm>
            <a:off x="0" y="307175"/>
            <a:ext cx="91056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800">
                <a:solidFill>
                  <a:schemeClr val="dk1"/>
                </a:solidFill>
                <a:latin typeface="Merriweather"/>
                <a:ea typeface="Merriweather"/>
                <a:cs typeface="Merriweather"/>
                <a:sym typeface="Merriweather"/>
              </a:rPr>
              <a:t>              Why do we need standards?</a:t>
            </a:r>
            <a:endParaRPr sz="2800">
              <a:solidFill>
                <a:schemeClr val="dk1"/>
              </a:solidFill>
              <a:latin typeface="Merriweather"/>
              <a:ea typeface="Merriweather"/>
              <a:cs typeface="Merriweather"/>
              <a:sym typeface="Merriweather"/>
            </a:endParaRPr>
          </a:p>
        </p:txBody>
      </p:sp>
      <p:pic>
        <p:nvPicPr>
          <p:cNvPr id="281" name="Google Shape;281;p51"/>
          <p:cNvPicPr preferRelativeResize="0"/>
          <p:nvPr/>
        </p:nvPicPr>
        <p:blipFill rotWithShape="1">
          <a:blip r:embed="rId3">
            <a:alphaModFix/>
          </a:blip>
          <a:srcRect/>
          <a:stretch/>
        </p:blipFill>
        <p:spPr>
          <a:xfrm>
            <a:off x="5502813" y="1384138"/>
            <a:ext cx="3473075" cy="2061500"/>
          </a:xfrm>
          <a:prstGeom prst="rect">
            <a:avLst/>
          </a:prstGeom>
          <a:noFill/>
          <a:ln>
            <a:noFill/>
          </a:ln>
        </p:spPr>
      </p:pic>
      <p:pic>
        <p:nvPicPr>
          <p:cNvPr id="282" name="Google Shape;282;p51"/>
          <p:cNvPicPr preferRelativeResize="0"/>
          <p:nvPr/>
        </p:nvPicPr>
        <p:blipFill rotWithShape="1">
          <a:blip r:embed="rId4">
            <a:alphaModFix/>
          </a:blip>
          <a:srcRect/>
          <a:stretch/>
        </p:blipFill>
        <p:spPr>
          <a:xfrm>
            <a:off x="413213" y="1554900"/>
            <a:ext cx="4872075" cy="1764651"/>
          </a:xfrm>
          <a:prstGeom prst="rect">
            <a:avLst/>
          </a:prstGeom>
          <a:noFill/>
          <a:ln>
            <a:noFill/>
          </a:ln>
        </p:spPr>
      </p:pic>
      <p:sp>
        <p:nvSpPr>
          <p:cNvPr id="283" name="Google Shape;283;p51"/>
          <p:cNvSpPr txBox="1"/>
          <p:nvPr/>
        </p:nvSpPr>
        <p:spPr>
          <a:xfrm>
            <a:off x="463200" y="3478725"/>
            <a:ext cx="4772100" cy="3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         Color		        Grayscale	                       Bi-tonal (Black and White)</a:t>
            </a:r>
            <a:endParaRPr sz="1000" b="0" i="0" u="none" strike="noStrike" cap="none">
              <a:solidFill>
                <a:srgbClr val="000000"/>
              </a:solidFill>
              <a:latin typeface="Arial"/>
              <a:ea typeface="Arial"/>
              <a:cs typeface="Arial"/>
              <a:sym typeface="Arial"/>
            </a:endParaRPr>
          </a:p>
        </p:txBody>
      </p:sp>
      <p:sp>
        <p:nvSpPr>
          <p:cNvPr id="284" name="Google Shape;284;p51"/>
          <p:cNvSpPr txBox="1"/>
          <p:nvPr/>
        </p:nvSpPr>
        <p:spPr>
          <a:xfrm>
            <a:off x="679575" y="4120900"/>
            <a:ext cx="8235900" cy="19431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800"/>
              <a:buFont typeface="Merriweather"/>
              <a:buChar char="●"/>
            </a:pPr>
            <a:r>
              <a:rPr lang="en" sz="1800" b="0" i="0" u="none" strike="noStrike" cap="none">
                <a:solidFill>
                  <a:schemeClr val="dk1"/>
                </a:solidFill>
                <a:latin typeface="Merriweather"/>
                <a:ea typeface="Merriweather"/>
                <a:cs typeface="Merriweather"/>
                <a:sym typeface="Merriweather"/>
              </a:rPr>
              <a:t>Accurately capture information in the source record </a:t>
            </a:r>
            <a:endParaRPr sz="1800" b="0" i="0" u="none" strike="noStrike" cap="none">
              <a:solidFill>
                <a:schemeClr val="dk1"/>
              </a:solidFill>
              <a:latin typeface="Merriweather"/>
              <a:ea typeface="Merriweather"/>
              <a:cs typeface="Merriweather"/>
              <a:sym typeface="Merriweather"/>
            </a:endParaRPr>
          </a:p>
          <a:p>
            <a:pPr marL="457200" marR="0" lvl="0" indent="0" algn="l" rtl="0">
              <a:lnSpc>
                <a:spcPct val="100000"/>
              </a:lnSpc>
              <a:spcBef>
                <a:spcPts val="0"/>
              </a:spcBef>
              <a:spcAft>
                <a:spcPts val="0"/>
              </a:spcAft>
              <a:buNone/>
            </a:pPr>
            <a:r>
              <a:rPr lang="en" sz="1800" b="0" i="0" u="none" strike="noStrike" cap="none">
                <a:solidFill>
                  <a:schemeClr val="dk1"/>
                </a:solidFill>
                <a:latin typeface="Merriweather"/>
                <a:ea typeface="Merriweather"/>
                <a:cs typeface="Merriweather"/>
                <a:sym typeface="Merriweather"/>
              </a:rPr>
              <a:t>(Color, tone, resolution, legibility, free from defects)</a:t>
            </a:r>
            <a:endParaRPr sz="1800" b="0" i="0" u="none" strike="noStrike" cap="none">
              <a:solidFill>
                <a:schemeClr val="dk1"/>
              </a:solidFill>
              <a:latin typeface="Merriweather"/>
              <a:ea typeface="Merriweather"/>
              <a:cs typeface="Merriweather"/>
              <a:sym typeface="Merriweather"/>
            </a:endParaRPr>
          </a:p>
          <a:p>
            <a:pPr marL="457200" marR="0" lvl="0" indent="-228600" algn="l" rtl="0">
              <a:lnSpc>
                <a:spcPct val="100000"/>
              </a:lnSpc>
              <a:spcBef>
                <a:spcPts val="1000"/>
              </a:spcBef>
              <a:spcAft>
                <a:spcPts val="0"/>
              </a:spcAft>
              <a:buClr>
                <a:schemeClr val="dk1"/>
              </a:buClr>
              <a:buSzPts val="1800"/>
              <a:buFont typeface="Merriweather"/>
              <a:buChar char="●"/>
            </a:pPr>
            <a:r>
              <a:rPr lang="en" sz="1800" b="0" i="0" u="none" strike="noStrike" cap="none">
                <a:solidFill>
                  <a:schemeClr val="dk1"/>
                </a:solidFill>
                <a:latin typeface="Merriweather"/>
                <a:ea typeface="Merriweather"/>
                <a:cs typeface="Merriweather"/>
                <a:sym typeface="Merriweather"/>
              </a:rPr>
              <a:t>Provides objective, repeatable, and measurable requirements</a:t>
            </a:r>
            <a:endParaRPr sz="1800" b="0" i="0" u="none" strike="noStrike" cap="none">
              <a:solidFill>
                <a:schemeClr val="dk1"/>
              </a:solidFill>
              <a:latin typeface="Merriweather"/>
              <a:ea typeface="Merriweather"/>
              <a:cs typeface="Merriweather"/>
              <a:sym typeface="Merriweather"/>
            </a:endParaRPr>
          </a:p>
          <a:p>
            <a:pPr marL="457200" marR="0" lvl="0" indent="-228600" algn="l" rtl="0">
              <a:lnSpc>
                <a:spcPct val="100000"/>
              </a:lnSpc>
              <a:spcBef>
                <a:spcPts val="1000"/>
              </a:spcBef>
              <a:spcAft>
                <a:spcPts val="0"/>
              </a:spcAft>
              <a:buClr>
                <a:schemeClr val="dk1"/>
              </a:buClr>
              <a:buSzPts val="1800"/>
              <a:buFont typeface="Merriweather"/>
              <a:buChar char="●"/>
            </a:pPr>
            <a:r>
              <a:rPr lang="en" sz="1800" b="0" i="0" u="none" strike="noStrike" cap="none">
                <a:solidFill>
                  <a:schemeClr val="dk1"/>
                </a:solidFill>
                <a:latin typeface="Merriweather"/>
                <a:ea typeface="Merriweather"/>
                <a:cs typeface="Merriweather"/>
                <a:sym typeface="Merriweather"/>
              </a:rPr>
              <a:t>Creates a common technical framework for capture, quality management, and preservation</a:t>
            </a:r>
            <a:endParaRPr sz="1800" b="0" i="0" u="none" strike="noStrike" cap="none">
              <a:solidFill>
                <a:schemeClr val="dk1"/>
              </a:solidFill>
              <a:latin typeface="Merriweather"/>
              <a:ea typeface="Merriweather"/>
              <a:cs typeface="Merriweather"/>
              <a:sym typeface="Merriweather"/>
            </a:endParaRPr>
          </a:p>
        </p:txBody>
      </p:sp>
      <p:sp>
        <p:nvSpPr>
          <p:cNvPr id="285" name="Google Shape;285;p51"/>
          <p:cNvSpPr txBox="1"/>
          <p:nvPr/>
        </p:nvSpPr>
        <p:spPr>
          <a:xfrm>
            <a:off x="5656869" y="3613379"/>
            <a:ext cx="2832600" cy="128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Arial"/>
                <a:ea typeface="Arial"/>
                <a:cs typeface="Arial"/>
                <a:sym typeface="Arial"/>
              </a:rPr>
              <a:t>General Order #3 (Juneteenth) NAID: 182778372</a:t>
            </a:r>
            <a:endParaRPr sz="800" b="0" i="1"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5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24</a:t>
            </a:fld>
            <a:endParaRPr/>
          </a:p>
        </p:txBody>
      </p:sp>
      <p:sp>
        <p:nvSpPr>
          <p:cNvPr id="291" name="Google Shape;291;p52"/>
          <p:cNvSpPr txBox="1"/>
          <p:nvPr/>
        </p:nvSpPr>
        <p:spPr>
          <a:xfrm>
            <a:off x="1903150" y="146900"/>
            <a:ext cx="7202400" cy="681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2500">
                <a:solidFill>
                  <a:schemeClr val="dk1"/>
                </a:solidFill>
                <a:latin typeface="Merriweather"/>
                <a:ea typeface="Merriweather"/>
                <a:cs typeface="Merriweather"/>
                <a:sym typeface="Merriweather"/>
              </a:rPr>
              <a:t>Image quality and dispelling the myth of dpi</a:t>
            </a:r>
            <a:endParaRPr sz="2500">
              <a:solidFill>
                <a:schemeClr val="dk1"/>
              </a:solidFill>
              <a:latin typeface="Merriweather"/>
              <a:ea typeface="Merriweather"/>
              <a:cs typeface="Merriweather"/>
              <a:sym typeface="Merriweather"/>
            </a:endParaRPr>
          </a:p>
          <a:p>
            <a:pPr marL="0" lvl="0" indent="0" algn="l" rtl="0">
              <a:spcBef>
                <a:spcPts val="0"/>
              </a:spcBef>
              <a:spcAft>
                <a:spcPts val="0"/>
              </a:spcAft>
              <a:buNone/>
            </a:pPr>
            <a:endParaRPr b="1">
              <a:latin typeface="Merriweather"/>
              <a:ea typeface="Merriweather"/>
              <a:cs typeface="Merriweather"/>
              <a:sym typeface="Merriweather"/>
            </a:endParaRPr>
          </a:p>
        </p:txBody>
      </p:sp>
      <p:sp>
        <p:nvSpPr>
          <p:cNvPr id="292" name="Google Shape;292;p52"/>
          <p:cNvSpPr txBox="1"/>
          <p:nvPr/>
        </p:nvSpPr>
        <p:spPr>
          <a:xfrm>
            <a:off x="200775" y="1244800"/>
            <a:ext cx="3876600" cy="46332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chemeClr val="dk1"/>
              </a:buClr>
              <a:buSzPts val="1700"/>
              <a:buFont typeface="Merriweather"/>
              <a:buChar char="●"/>
            </a:pPr>
            <a:r>
              <a:rPr lang="en" sz="1700">
                <a:solidFill>
                  <a:schemeClr val="dk1"/>
                </a:solidFill>
                <a:latin typeface="Merriweather"/>
                <a:ea typeface="Merriweather"/>
                <a:cs typeface="Merriweather"/>
                <a:sym typeface="Merriweather"/>
              </a:rPr>
              <a:t>Human vision varies by individual, is inaccurate, subjective</a:t>
            </a:r>
            <a:endParaRPr sz="1700">
              <a:latin typeface="Merriweather"/>
              <a:ea typeface="Merriweather"/>
              <a:cs typeface="Merriweather"/>
              <a:sym typeface="Merriweather"/>
            </a:endParaRPr>
          </a:p>
          <a:p>
            <a:pPr marL="0" lvl="0" indent="0" algn="l" rtl="0">
              <a:spcBef>
                <a:spcPts val="0"/>
              </a:spcBef>
              <a:spcAft>
                <a:spcPts val="0"/>
              </a:spcAft>
              <a:buNone/>
            </a:pPr>
            <a:endParaRPr sz="1700">
              <a:latin typeface="Merriweather"/>
              <a:ea typeface="Merriweather"/>
              <a:cs typeface="Merriweather"/>
              <a:sym typeface="Merriweather"/>
            </a:endParaRPr>
          </a:p>
          <a:p>
            <a:pPr marL="457200" lvl="0" indent="-336550" algn="l" rtl="0">
              <a:spcBef>
                <a:spcPts val="0"/>
              </a:spcBef>
              <a:spcAft>
                <a:spcPts val="0"/>
              </a:spcAft>
              <a:buSzPts val="1700"/>
              <a:buFont typeface="Merriweather"/>
              <a:buChar char="●"/>
            </a:pPr>
            <a:r>
              <a:rPr lang="en" sz="1700">
                <a:latin typeface="Merriweather"/>
                <a:ea typeface="Merriweather"/>
                <a:cs typeface="Merriweather"/>
                <a:sym typeface="Merriweather"/>
              </a:rPr>
              <a:t>Image quality is a product of several image performance factors</a:t>
            </a:r>
            <a:endParaRPr sz="1700">
              <a:latin typeface="Merriweather"/>
              <a:ea typeface="Merriweather"/>
              <a:cs typeface="Merriweather"/>
              <a:sym typeface="Merriweather"/>
            </a:endParaRPr>
          </a:p>
          <a:p>
            <a:pPr marL="0" lvl="0" indent="0" algn="l" rtl="0">
              <a:spcBef>
                <a:spcPts val="0"/>
              </a:spcBef>
              <a:spcAft>
                <a:spcPts val="0"/>
              </a:spcAft>
              <a:buNone/>
            </a:pPr>
            <a:endParaRPr sz="1700">
              <a:latin typeface="Merriweather"/>
              <a:ea typeface="Merriweather"/>
              <a:cs typeface="Merriweather"/>
              <a:sym typeface="Merriweather"/>
            </a:endParaRPr>
          </a:p>
          <a:p>
            <a:pPr marL="457200" lvl="0" indent="-336550" algn="l" rtl="0">
              <a:spcBef>
                <a:spcPts val="0"/>
              </a:spcBef>
              <a:spcAft>
                <a:spcPts val="0"/>
              </a:spcAft>
              <a:buSzPts val="1700"/>
              <a:buFont typeface="Merriweather"/>
              <a:buChar char="●"/>
            </a:pPr>
            <a:r>
              <a:rPr lang="en" sz="1700">
                <a:latin typeface="Merriweather"/>
                <a:ea typeface="Merriweather"/>
                <a:cs typeface="Merriweather"/>
                <a:sym typeface="Merriweather"/>
              </a:rPr>
              <a:t>Resolution: “the ability of an imaging system to resolve detail in the object that is being imaged”</a:t>
            </a:r>
            <a:endParaRPr sz="1700">
              <a:latin typeface="Merriweather"/>
              <a:ea typeface="Merriweather"/>
              <a:cs typeface="Merriweather"/>
              <a:sym typeface="Merriweather"/>
            </a:endParaRPr>
          </a:p>
          <a:p>
            <a:pPr marL="0" lvl="0" indent="0" algn="l" rtl="0">
              <a:spcBef>
                <a:spcPts val="0"/>
              </a:spcBef>
              <a:spcAft>
                <a:spcPts val="0"/>
              </a:spcAft>
              <a:buNone/>
            </a:pPr>
            <a:endParaRPr sz="1700">
              <a:latin typeface="Merriweather"/>
              <a:ea typeface="Merriweather"/>
              <a:cs typeface="Merriweather"/>
              <a:sym typeface="Merriweather"/>
            </a:endParaRPr>
          </a:p>
          <a:p>
            <a:pPr marL="457200" lvl="0" indent="-336550" algn="l" rtl="0">
              <a:spcBef>
                <a:spcPts val="0"/>
              </a:spcBef>
              <a:spcAft>
                <a:spcPts val="0"/>
              </a:spcAft>
              <a:buSzPts val="1700"/>
              <a:buFont typeface="Merriweather"/>
              <a:buChar char="●"/>
            </a:pPr>
            <a:r>
              <a:rPr lang="en" sz="1700">
                <a:latin typeface="Merriweather"/>
                <a:ea typeface="Merriweather"/>
                <a:cs typeface="Merriweather"/>
                <a:sym typeface="Merriweather"/>
              </a:rPr>
              <a:t>It is not measured by “dpi”</a:t>
            </a:r>
            <a:endParaRPr sz="1700">
              <a:latin typeface="Merriweather"/>
              <a:ea typeface="Merriweather"/>
              <a:cs typeface="Merriweather"/>
              <a:sym typeface="Merriweather"/>
            </a:endParaRPr>
          </a:p>
          <a:p>
            <a:pPr marL="0" lvl="0" indent="0" algn="l" rtl="0">
              <a:spcBef>
                <a:spcPts val="0"/>
              </a:spcBef>
              <a:spcAft>
                <a:spcPts val="0"/>
              </a:spcAft>
              <a:buNone/>
            </a:pPr>
            <a:endParaRPr sz="1700">
              <a:latin typeface="Merriweather"/>
              <a:ea typeface="Merriweather"/>
              <a:cs typeface="Merriweather"/>
              <a:sym typeface="Merriweather"/>
            </a:endParaRPr>
          </a:p>
          <a:p>
            <a:pPr marL="457200" lvl="0" indent="-336550" algn="l" rtl="0">
              <a:spcBef>
                <a:spcPts val="0"/>
              </a:spcBef>
              <a:spcAft>
                <a:spcPts val="0"/>
              </a:spcAft>
              <a:buSzPts val="1700"/>
              <a:buFont typeface="Merriweather"/>
              <a:buChar char="●"/>
            </a:pPr>
            <a:r>
              <a:rPr lang="en" sz="1700">
                <a:latin typeface="Merriweather"/>
                <a:ea typeface="Merriweather"/>
                <a:cs typeface="Merriweather"/>
                <a:sym typeface="Merriweather"/>
              </a:rPr>
              <a:t>Measured by MTF/SFR analysis</a:t>
            </a:r>
            <a:endParaRPr sz="1700">
              <a:latin typeface="Merriweather"/>
              <a:ea typeface="Merriweather"/>
              <a:cs typeface="Merriweather"/>
              <a:sym typeface="Merriweather"/>
            </a:endParaRPr>
          </a:p>
        </p:txBody>
      </p:sp>
      <p:pic>
        <p:nvPicPr>
          <p:cNvPr id="293" name="Google Shape;293;p52"/>
          <p:cNvPicPr preferRelativeResize="0"/>
          <p:nvPr/>
        </p:nvPicPr>
        <p:blipFill>
          <a:blip r:embed="rId3">
            <a:alphaModFix/>
          </a:blip>
          <a:stretch>
            <a:fillRect/>
          </a:stretch>
        </p:blipFill>
        <p:spPr>
          <a:xfrm>
            <a:off x="4077325" y="1823025"/>
            <a:ext cx="3192376" cy="2822575"/>
          </a:xfrm>
          <a:prstGeom prst="rect">
            <a:avLst/>
          </a:prstGeom>
          <a:noFill/>
          <a:ln>
            <a:noFill/>
          </a:ln>
        </p:spPr>
      </p:pic>
      <p:pic>
        <p:nvPicPr>
          <p:cNvPr id="294" name="Google Shape;294;p52"/>
          <p:cNvPicPr preferRelativeResize="0"/>
          <p:nvPr/>
        </p:nvPicPr>
        <p:blipFill>
          <a:blip r:embed="rId4">
            <a:alphaModFix/>
          </a:blip>
          <a:stretch>
            <a:fillRect/>
          </a:stretch>
        </p:blipFill>
        <p:spPr>
          <a:xfrm rot="-5400000">
            <a:off x="6605700" y="2485401"/>
            <a:ext cx="2676525" cy="1514475"/>
          </a:xfrm>
          <a:prstGeom prst="rect">
            <a:avLst/>
          </a:prstGeom>
          <a:noFill/>
          <a:ln>
            <a:noFill/>
          </a:ln>
        </p:spPr>
      </p:pic>
      <p:sp>
        <p:nvSpPr>
          <p:cNvPr id="295" name="Google Shape;295;p52"/>
          <p:cNvSpPr txBox="1"/>
          <p:nvPr/>
        </p:nvSpPr>
        <p:spPr>
          <a:xfrm>
            <a:off x="4278850" y="4814625"/>
            <a:ext cx="2183700" cy="83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dpi “flute” target</a:t>
            </a:r>
            <a:endParaRPr/>
          </a:p>
          <a:p>
            <a:pPr marL="0" lvl="0" indent="0" algn="ctr" rtl="0">
              <a:spcBef>
                <a:spcPts val="0"/>
              </a:spcBef>
              <a:spcAft>
                <a:spcPts val="0"/>
              </a:spcAft>
              <a:buNone/>
            </a:pPr>
            <a:r>
              <a:rPr lang="en"/>
              <a:t>subjective human interpretation</a:t>
            </a:r>
            <a:endParaRPr/>
          </a:p>
        </p:txBody>
      </p:sp>
      <p:sp>
        <p:nvSpPr>
          <p:cNvPr id="296" name="Google Shape;296;p52"/>
          <p:cNvSpPr txBox="1"/>
          <p:nvPr/>
        </p:nvSpPr>
        <p:spPr>
          <a:xfrm>
            <a:off x="6856450" y="1244800"/>
            <a:ext cx="1963200" cy="421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line pair </a:t>
            </a:r>
            <a:r>
              <a:rPr lang="en">
                <a:solidFill>
                  <a:schemeClr val="dk1"/>
                </a:solidFill>
              </a:rPr>
              <a:t>subjective human </a:t>
            </a:r>
            <a:r>
              <a:rPr lang="en"/>
              <a:t>interpretation</a:t>
            </a:r>
            <a:endParaRPr/>
          </a:p>
        </p:txBody>
      </p:sp>
      <p:sp>
        <p:nvSpPr>
          <p:cNvPr id="297" name="Google Shape;297;p52"/>
          <p:cNvSpPr txBox="1"/>
          <p:nvPr/>
        </p:nvSpPr>
        <p:spPr>
          <a:xfrm>
            <a:off x="7192250" y="4781225"/>
            <a:ext cx="1890600" cy="83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slant edge target objective machine sfr/mtf analysis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25</a:t>
            </a:fld>
            <a:endParaRPr/>
          </a:p>
        </p:txBody>
      </p:sp>
      <p:sp>
        <p:nvSpPr>
          <p:cNvPr id="303" name="Google Shape;303;p53"/>
          <p:cNvSpPr txBox="1"/>
          <p:nvPr/>
        </p:nvSpPr>
        <p:spPr>
          <a:xfrm>
            <a:off x="2437350" y="287150"/>
            <a:ext cx="6423900" cy="49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Validation vs Verification</a:t>
            </a:r>
            <a:endParaRPr sz="2800">
              <a:latin typeface="Merriweather"/>
              <a:ea typeface="Merriweather"/>
              <a:cs typeface="Merriweather"/>
              <a:sym typeface="Merriweather"/>
            </a:endParaRPr>
          </a:p>
        </p:txBody>
      </p:sp>
      <p:sp>
        <p:nvSpPr>
          <p:cNvPr id="304" name="Google Shape;304;p53"/>
          <p:cNvSpPr txBox="1"/>
          <p:nvPr/>
        </p:nvSpPr>
        <p:spPr>
          <a:xfrm>
            <a:off x="817375" y="1393825"/>
            <a:ext cx="7739400" cy="351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a:solidFill>
                  <a:srgbClr val="202122"/>
                </a:solidFill>
                <a:highlight>
                  <a:srgbClr val="FFFFFF"/>
                </a:highlight>
                <a:latin typeface="Merriweather"/>
                <a:ea typeface="Merriweather"/>
                <a:cs typeface="Merriweather"/>
                <a:sym typeface="Merriweather"/>
              </a:rPr>
              <a:t>"Are you building the right thing?"</a:t>
            </a:r>
            <a:endParaRPr sz="2600">
              <a:solidFill>
                <a:srgbClr val="202122"/>
              </a:solidFill>
              <a:highlight>
                <a:srgbClr val="FFFFFF"/>
              </a:highlight>
              <a:latin typeface="Merriweather"/>
              <a:ea typeface="Merriweather"/>
              <a:cs typeface="Merriweather"/>
              <a:sym typeface="Merriweather"/>
            </a:endParaRPr>
          </a:p>
          <a:p>
            <a:pPr marL="0" lvl="0" indent="0" algn="l" rtl="0">
              <a:spcBef>
                <a:spcPts val="0"/>
              </a:spcBef>
              <a:spcAft>
                <a:spcPts val="0"/>
              </a:spcAft>
              <a:buNone/>
            </a:pPr>
            <a:endParaRPr sz="1450">
              <a:solidFill>
                <a:srgbClr val="202122"/>
              </a:solidFill>
              <a:highlight>
                <a:srgbClr val="FFFFFF"/>
              </a:highlight>
              <a:latin typeface="Merriweather"/>
              <a:ea typeface="Merriweather"/>
              <a:cs typeface="Merriweather"/>
              <a:sym typeface="Merriweather"/>
            </a:endParaRPr>
          </a:p>
          <a:p>
            <a:pPr marL="457200" lvl="0" indent="-330200" algn="l" rtl="0">
              <a:spcBef>
                <a:spcPts val="0"/>
              </a:spcBef>
              <a:spcAft>
                <a:spcPts val="0"/>
              </a:spcAft>
              <a:buSzPts val="1600"/>
              <a:buChar char="●"/>
            </a:pPr>
            <a:r>
              <a:rPr lang="en" sz="1600" b="1" i="1">
                <a:latin typeface="Merriweather"/>
                <a:ea typeface="Merriweather"/>
                <a:cs typeface="Merriweather"/>
                <a:sym typeface="Merriweather"/>
              </a:rPr>
              <a:t>Validation</a:t>
            </a:r>
            <a:r>
              <a:rPr lang="en" sz="1600">
                <a:latin typeface="Merriweather"/>
                <a:ea typeface="Merriweather"/>
                <a:cs typeface="Merriweather"/>
                <a:sym typeface="Merriweather"/>
              </a:rPr>
              <a:t> is the records management step where agencies review the project and affirm that the digital records comply with the standards in the regulations, and can be used for the same business purposes as the source records.</a:t>
            </a:r>
            <a:endParaRPr sz="1600">
              <a:latin typeface="Merriweather"/>
              <a:ea typeface="Merriweather"/>
              <a:cs typeface="Merriweather"/>
              <a:sym typeface="Merriweather"/>
            </a:endParaRPr>
          </a:p>
          <a:p>
            <a:pPr marL="0" lvl="0" indent="0" algn="l" rtl="0">
              <a:spcBef>
                <a:spcPts val="0"/>
              </a:spcBef>
              <a:spcAft>
                <a:spcPts val="0"/>
              </a:spcAft>
              <a:buNone/>
            </a:pPr>
            <a:endParaRPr sz="1800">
              <a:latin typeface="Merriweather"/>
              <a:ea typeface="Merriweather"/>
              <a:cs typeface="Merriweather"/>
              <a:sym typeface="Merriweather"/>
            </a:endParaRPr>
          </a:p>
          <a:p>
            <a:pPr marL="0" lvl="0" indent="0" algn="l" rtl="0">
              <a:spcBef>
                <a:spcPts val="0"/>
              </a:spcBef>
              <a:spcAft>
                <a:spcPts val="0"/>
              </a:spcAft>
              <a:buNone/>
            </a:pPr>
            <a:endParaRPr sz="1800">
              <a:latin typeface="Merriweather"/>
              <a:ea typeface="Merriweather"/>
              <a:cs typeface="Merriweather"/>
              <a:sym typeface="Merriweather"/>
            </a:endParaRPr>
          </a:p>
          <a:p>
            <a:pPr marL="0" lvl="0" indent="0" algn="l" rtl="0">
              <a:spcBef>
                <a:spcPts val="0"/>
              </a:spcBef>
              <a:spcAft>
                <a:spcPts val="0"/>
              </a:spcAft>
              <a:buNone/>
            </a:pPr>
            <a:r>
              <a:rPr lang="en" sz="2600">
                <a:solidFill>
                  <a:srgbClr val="202122"/>
                </a:solidFill>
                <a:highlight>
                  <a:srgbClr val="FFFFFF"/>
                </a:highlight>
                <a:latin typeface="Merriweather"/>
                <a:ea typeface="Merriweather"/>
                <a:cs typeface="Merriweather"/>
                <a:sym typeface="Merriweather"/>
              </a:rPr>
              <a:t>"Are you building it right?"</a:t>
            </a:r>
            <a:endParaRPr sz="2600">
              <a:solidFill>
                <a:srgbClr val="202122"/>
              </a:solidFill>
              <a:highlight>
                <a:srgbClr val="FFFFFF"/>
              </a:highlight>
              <a:latin typeface="Merriweather"/>
              <a:ea typeface="Merriweather"/>
              <a:cs typeface="Merriweather"/>
              <a:sym typeface="Merriweather"/>
            </a:endParaRPr>
          </a:p>
          <a:p>
            <a:pPr marL="0" lvl="0" indent="0" algn="l" rtl="0">
              <a:spcBef>
                <a:spcPts val="0"/>
              </a:spcBef>
              <a:spcAft>
                <a:spcPts val="0"/>
              </a:spcAft>
              <a:buNone/>
            </a:pPr>
            <a:endParaRPr sz="1450">
              <a:solidFill>
                <a:srgbClr val="202122"/>
              </a:solidFill>
              <a:highlight>
                <a:srgbClr val="FFFFFF"/>
              </a:highlight>
              <a:latin typeface="Merriweather"/>
              <a:ea typeface="Merriweather"/>
              <a:cs typeface="Merriweather"/>
              <a:sym typeface="Merriweather"/>
            </a:endParaRPr>
          </a:p>
          <a:p>
            <a:pPr marL="457200" lvl="0" indent="-330200" algn="l" rtl="0">
              <a:spcBef>
                <a:spcPts val="0"/>
              </a:spcBef>
              <a:spcAft>
                <a:spcPts val="0"/>
              </a:spcAft>
              <a:buSzPts val="1600"/>
              <a:buChar char="●"/>
            </a:pPr>
            <a:r>
              <a:rPr lang="en" sz="1600" b="1" i="1">
                <a:latin typeface="Merriweather"/>
                <a:ea typeface="Merriweather"/>
                <a:cs typeface="Merriweather"/>
                <a:sym typeface="Merriweather"/>
              </a:rPr>
              <a:t>Verification </a:t>
            </a:r>
            <a:r>
              <a:rPr lang="en" sz="1600">
                <a:latin typeface="Merriweather"/>
                <a:ea typeface="Merriweather"/>
                <a:cs typeface="Merriweather"/>
                <a:sym typeface="Merriweather"/>
              </a:rPr>
              <a:t>is the final step in the QM process that ensures that the products were created according to the specifications.</a:t>
            </a:r>
            <a:endParaRPr sz="1600">
              <a:latin typeface="Merriweather"/>
              <a:ea typeface="Merriweather"/>
              <a:cs typeface="Merriweather"/>
              <a:sym typeface="Merriweathe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54"/>
          <p:cNvPicPr preferRelativeResize="0"/>
          <p:nvPr/>
        </p:nvPicPr>
        <p:blipFill>
          <a:blip r:embed="rId3">
            <a:alphaModFix/>
          </a:blip>
          <a:stretch>
            <a:fillRect/>
          </a:stretch>
        </p:blipFill>
        <p:spPr>
          <a:xfrm>
            <a:off x="0" y="0"/>
            <a:ext cx="9144000" cy="6278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5"/>
          <p:cNvSpPr txBox="1"/>
          <p:nvPr/>
        </p:nvSpPr>
        <p:spPr>
          <a:xfrm>
            <a:off x="321875" y="1383800"/>
            <a:ext cx="8639700" cy="42660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Merriweather"/>
              <a:buChar char="❖"/>
            </a:pPr>
            <a:r>
              <a:rPr lang="en" sz="1700" b="1">
                <a:solidFill>
                  <a:schemeClr val="dk1"/>
                </a:solidFill>
                <a:latin typeface="Merriweather"/>
                <a:ea typeface="Merriweather"/>
                <a:cs typeface="Merriweather"/>
                <a:sym typeface="Merriweather"/>
              </a:rPr>
              <a:t>NARA Strategic Plan 2018-2022 (February 2018)</a:t>
            </a:r>
            <a:endParaRPr sz="1700" b="1">
              <a:solidFill>
                <a:schemeClr val="dk1"/>
              </a:solidFill>
              <a:latin typeface="Merriweather"/>
              <a:ea typeface="Merriweather"/>
              <a:cs typeface="Merriweather"/>
              <a:sym typeface="Merriweather"/>
            </a:endParaRPr>
          </a:p>
          <a:p>
            <a:pPr marL="914400" lvl="1" indent="-323850" algn="l" rtl="0">
              <a:lnSpc>
                <a:spcPct val="115000"/>
              </a:lnSpc>
              <a:spcBef>
                <a:spcPts val="0"/>
              </a:spcBef>
              <a:spcAft>
                <a:spcPts val="0"/>
              </a:spcAft>
              <a:buClr>
                <a:schemeClr val="dk1"/>
              </a:buClr>
              <a:buSzPts val="1500"/>
              <a:buFont typeface="Merriweather"/>
              <a:buChar char="➢"/>
            </a:pPr>
            <a:r>
              <a:rPr lang="en" sz="1500">
                <a:solidFill>
                  <a:schemeClr val="dk1"/>
                </a:solidFill>
                <a:latin typeface="Merriweather"/>
                <a:ea typeface="Merriweather"/>
                <a:cs typeface="Merriweather"/>
                <a:sym typeface="Merriweather"/>
              </a:rPr>
              <a:t>3.2 By December 31, 2022, NARA will, to the fullest extent possible, no longer accept transfers of permanent or temporary records in analog formats and will accept records only in electronic format and with appropriate metadata.</a:t>
            </a:r>
            <a:br>
              <a:rPr lang="en" sz="1500">
                <a:solidFill>
                  <a:schemeClr val="dk1"/>
                </a:solidFill>
                <a:latin typeface="Merriweather"/>
                <a:ea typeface="Merriweather"/>
                <a:cs typeface="Merriweather"/>
                <a:sym typeface="Merriweather"/>
              </a:rPr>
            </a:br>
            <a:endParaRPr sz="15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b="1">
                <a:solidFill>
                  <a:schemeClr val="dk1"/>
                </a:solidFill>
                <a:latin typeface="Merriweather"/>
                <a:ea typeface="Merriweather"/>
                <a:cs typeface="Merriweather"/>
                <a:sym typeface="Merriweather"/>
              </a:rPr>
              <a:t>M-19-21 Transition to Electronic Records (June 28, 2019)</a:t>
            </a:r>
            <a:endParaRPr sz="1700" b="1">
              <a:solidFill>
                <a:schemeClr val="dk1"/>
              </a:solidFill>
              <a:latin typeface="Merriweather"/>
              <a:ea typeface="Merriweather"/>
              <a:cs typeface="Merriweather"/>
              <a:sym typeface="Merriweather"/>
            </a:endParaRPr>
          </a:p>
          <a:p>
            <a:pPr marL="914400" lvl="1" indent="-323850" algn="l" rtl="0">
              <a:lnSpc>
                <a:spcPct val="115000"/>
              </a:lnSpc>
              <a:spcBef>
                <a:spcPts val="0"/>
              </a:spcBef>
              <a:spcAft>
                <a:spcPts val="0"/>
              </a:spcAft>
              <a:buClr>
                <a:schemeClr val="dk1"/>
              </a:buClr>
              <a:buSzPts val="1500"/>
              <a:buFont typeface="Merriweather"/>
              <a:buChar char="➢"/>
            </a:pPr>
            <a:r>
              <a:rPr lang="en" sz="1500">
                <a:solidFill>
                  <a:schemeClr val="dk1"/>
                </a:solidFill>
                <a:latin typeface="Merriweather"/>
                <a:ea typeface="Merriweather"/>
                <a:cs typeface="Merriweather"/>
                <a:sym typeface="Merriweather"/>
              </a:rPr>
              <a:t>This memorandum specifically focuses on records management, and directs Federal agencies to transition recordkeeping to a fully electronic environment that complies with all records management laws and regulations.</a:t>
            </a:r>
            <a:br>
              <a:rPr lang="en" sz="1500">
                <a:solidFill>
                  <a:schemeClr val="dk1"/>
                </a:solidFill>
                <a:latin typeface="Merriweather"/>
                <a:ea typeface="Merriweather"/>
                <a:cs typeface="Merriweather"/>
                <a:sym typeface="Merriweather"/>
              </a:rPr>
            </a:br>
            <a:endParaRPr sz="1500">
              <a:solidFill>
                <a:schemeClr val="dk1"/>
              </a:solidFill>
              <a:latin typeface="Merriweather"/>
              <a:ea typeface="Merriweather"/>
              <a:cs typeface="Merriweather"/>
              <a:sym typeface="Merriweather"/>
            </a:endParaRPr>
          </a:p>
          <a:p>
            <a:pPr marL="457200" lvl="0" indent="-336550" algn="l" rtl="0">
              <a:lnSpc>
                <a:spcPct val="115000"/>
              </a:lnSpc>
              <a:spcBef>
                <a:spcPts val="0"/>
              </a:spcBef>
              <a:spcAft>
                <a:spcPts val="0"/>
              </a:spcAft>
              <a:buClr>
                <a:schemeClr val="dk1"/>
              </a:buClr>
              <a:buSzPts val="1700"/>
              <a:buFont typeface="Merriweather"/>
              <a:buChar char="❖"/>
            </a:pPr>
            <a:r>
              <a:rPr lang="en" sz="1700" b="1">
                <a:solidFill>
                  <a:schemeClr val="dk1"/>
                </a:solidFill>
                <a:latin typeface="Merriweather"/>
                <a:ea typeface="Merriweather"/>
                <a:cs typeface="Merriweather"/>
                <a:sym typeface="Merriweather"/>
              </a:rPr>
              <a:t>M-27-03 Update to Transition to Electronic Records (December 23, 2022)</a:t>
            </a:r>
            <a:endParaRPr sz="1700" b="1">
              <a:solidFill>
                <a:schemeClr val="dk1"/>
              </a:solidFill>
              <a:latin typeface="Merriweather"/>
              <a:ea typeface="Merriweather"/>
              <a:cs typeface="Merriweather"/>
              <a:sym typeface="Merriweather"/>
            </a:endParaRPr>
          </a:p>
          <a:p>
            <a:pPr marL="914400" lvl="1" indent="-323850" algn="l" rtl="0">
              <a:lnSpc>
                <a:spcPct val="115000"/>
              </a:lnSpc>
              <a:spcBef>
                <a:spcPts val="0"/>
              </a:spcBef>
              <a:spcAft>
                <a:spcPts val="0"/>
              </a:spcAft>
              <a:buClr>
                <a:schemeClr val="dk1"/>
              </a:buClr>
              <a:buSzPts val="1500"/>
              <a:buFont typeface="Merriweather"/>
              <a:buChar char="➢"/>
            </a:pPr>
            <a:r>
              <a:rPr lang="en" sz="1500">
                <a:solidFill>
                  <a:schemeClr val="dk1"/>
                </a:solidFill>
                <a:latin typeface="Merriweather"/>
                <a:ea typeface="Merriweather"/>
                <a:cs typeface="Merriweather"/>
                <a:sym typeface="Merriweather"/>
              </a:rPr>
              <a:t>This memorandum reinforces the requirements established in M-19-21, reaffirms the underlying goal of the transition to electronic records, and updates the previous target dates described in M-19-21.</a:t>
            </a:r>
            <a:br>
              <a:rPr lang="en" sz="1500">
                <a:solidFill>
                  <a:schemeClr val="dk1"/>
                </a:solidFill>
                <a:latin typeface="Merriweather"/>
                <a:ea typeface="Merriweather"/>
                <a:cs typeface="Merriweather"/>
                <a:sym typeface="Merriweather"/>
              </a:rPr>
            </a:br>
            <a:endParaRPr sz="1500">
              <a:solidFill>
                <a:schemeClr val="dk1"/>
              </a:solidFill>
              <a:latin typeface="Merriweather"/>
              <a:ea typeface="Merriweather"/>
              <a:cs typeface="Merriweather"/>
              <a:sym typeface="Merriweather"/>
            </a:endParaRPr>
          </a:p>
          <a:p>
            <a:pPr marL="457200" lvl="0" indent="0" algn="l" rtl="0">
              <a:lnSpc>
                <a:spcPct val="115000"/>
              </a:lnSpc>
              <a:spcBef>
                <a:spcPts val="1200"/>
              </a:spcBef>
              <a:spcAft>
                <a:spcPts val="0"/>
              </a:spcAft>
              <a:buNone/>
            </a:pPr>
            <a:endParaRPr sz="1200" b="1">
              <a:solidFill>
                <a:schemeClr val="dk1"/>
              </a:solidFill>
              <a:latin typeface="Merriweather"/>
              <a:ea typeface="Merriweather"/>
              <a:cs typeface="Merriweather"/>
              <a:sym typeface="Merriweather"/>
            </a:endParaRPr>
          </a:p>
          <a:p>
            <a:pPr marL="0" lvl="0" indent="0" algn="l" rtl="0">
              <a:lnSpc>
                <a:spcPct val="115000"/>
              </a:lnSpc>
              <a:spcBef>
                <a:spcPts val="1200"/>
              </a:spcBef>
              <a:spcAft>
                <a:spcPts val="1200"/>
              </a:spcAft>
              <a:buNone/>
            </a:pPr>
            <a:endParaRPr sz="1800">
              <a:solidFill>
                <a:srgbClr val="595959"/>
              </a:solidFill>
            </a:endParaRPr>
          </a:p>
        </p:txBody>
      </p:sp>
      <p:sp>
        <p:nvSpPr>
          <p:cNvPr id="315" name="Google Shape;315;p55"/>
          <p:cNvSpPr txBox="1"/>
          <p:nvPr/>
        </p:nvSpPr>
        <p:spPr>
          <a:xfrm>
            <a:off x="2289400" y="305250"/>
            <a:ext cx="6227100" cy="620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600">
                <a:latin typeface="Merriweather"/>
                <a:ea typeface="Merriweather"/>
                <a:cs typeface="Merriweather"/>
                <a:sym typeface="Merriweather"/>
              </a:rPr>
              <a:t>OMB/NARA M-19-21 and M-23-07</a:t>
            </a:r>
            <a:endParaRPr sz="2600">
              <a:latin typeface="Merriweather"/>
              <a:ea typeface="Merriweather"/>
              <a:cs typeface="Merriweather"/>
              <a:sym typeface="Merriweathe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6"/>
          <p:cNvSpPr txBox="1"/>
          <p:nvPr/>
        </p:nvSpPr>
        <p:spPr>
          <a:xfrm>
            <a:off x="386400" y="1882400"/>
            <a:ext cx="8465700" cy="1908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Merriweather"/>
              <a:buChar char="❖"/>
            </a:pPr>
            <a:r>
              <a:rPr lang="en" sz="2000">
                <a:solidFill>
                  <a:schemeClr val="dk1"/>
                </a:solidFill>
                <a:latin typeface="Merriweather"/>
                <a:ea typeface="Merriweather"/>
                <a:cs typeface="Merriweather"/>
                <a:sym typeface="Merriweather"/>
              </a:rPr>
              <a:t>First set of limited exceptions granted (2nd Quarter, FY 23)</a:t>
            </a:r>
            <a:br>
              <a:rPr lang="en" sz="2000">
                <a:solidFill>
                  <a:schemeClr val="dk1"/>
                </a:solidFill>
                <a:latin typeface="Merriweather"/>
                <a:ea typeface="Merriweather"/>
                <a:cs typeface="Merriweather"/>
                <a:sym typeface="Merriweather"/>
              </a:rPr>
            </a:br>
            <a:endParaRPr sz="2000">
              <a:solidFill>
                <a:schemeClr val="dk1"/>
              </a:solidFill>
              <a:latin typeface="Merriweather"/>
              <a:ea typeface="Merriweather"/>
              <a:cs typeface="Merriweather"/>
              <a:sym typeface="Merriweather"/>
            </a:endParaRPr>
          </a:p>
          <a:p>
            <a:pPr marL="457200" lvl="0" indent="-355600" algn="l" rtl="0">
              <a:lnSpc>
                <a:spcPct val="115000"/>
              </a:lnSpc>
              <a:spcBef>
                <a:spcPts val="0"/>
              </a:spcBef>
              <a:spcAft>
                <a:spcPts val="0"/>
              </a:spcAft>
              <a:buClr>
                <a:schemeClr val="dk1"/>
              </a:buClr>
              <a:buSzPts val="2000"/>
              <a:buFont typeface="Merriweather"/>
              <a:buChar char="❖"/>
            </a:pPr>
            <a:r>
              <a:rPr lang="en" sz="2000">
                <a:solidFill>
                  <a:schemeClr val="dk1"/>
                </a:solidFill>
                <a:latin typeface="Merriweather"/>
                <a:ea typeface="Merriweather"/>
                <a:cs typeface="Merriweather"/>
                <a:sym typeface="Merriweather"/>
              </a:rPr>
              <a:t>Second set of limited exceptions granted (3rd Quarter, FY 23)</a:t>
            </a:r>
            <a:br>
              <a:rPr lang="en" sz="2000">
                <a:solidFill>
                  <a:schemeClr val="dk1"/>
                </a:solidFill>
                <a:latin typeface="Merriweather"/>
                <a:ea typeface="Merriweather"/>
                <a:cs typeface="Merriweather"/>
                <a:sym typeface="Merriweather"/>
              </a:rPr>
            </a:br>
            <a:endParaRPr sz="2000">
              <a:solidFill>
                <a:schemeClr val="dk1"/>
              </a:solidFill>
              <a:latin typeface="Merriweather"/>
              <a:ea typeface="Merriweather"/>
              <a:cs typeface="Merriweather"/>
              <a:sym typeface="Merriweather"/>
            </a:endParaRPr>
          </a:p>
          <a:p>
            <a:pPr marL="457200" lvl="0" indent="-355600" algn="l" rtl="0">
              <a:lnSpc>
                <a:spcPct val="115000"/>
              </a:lnSpc>
              <a:spcBef>
                <a:spcPts val="0"/>
              </a:spcBef>
              <a:spcAft>
                <a:spcPts val="0"/>
              </a:spcAft>
              <a:buClr>
                <a:schemeClr val="dk1"/>
              </a:buClr>
              <a:buSzPts val="2000"/>
              <a:buFont typeface="Merriweather"/>
              <a:buChar char="❖"/>
            </a:pPr>
            <a:r>
              <a:rPr lang="en" sz="2000">
                <a:solidFill>
                  <a:schemeClr val="dk1"/>
                </a:solidFill>
                <a:latin typeface="Merriweather"/>
                <a:ea typeface="Merriweather"/>
                <a:cs typeface="Merriweather"/>
                <a:sym typeface="Merriweather"/>
              </a:rPr>
              <a:t>Third set of limited exceptions granted (4th quarter, FY 23</a:t>
            </a:r>
            <a:endParaRPr sz="2200">
              <a:latin typeface="Merriweather"/>
              <a:ea typeface="Merriweather"/>
              <a:cs typeface="Merriweather"/>
              <a:sym typeface="Merriweather"/>
            </a:endParaRPr>
          </a:p>
        </p:txBody>
      </p:sp>
      <p:sp>
        <p:nvSpPr>
          <p:cNvPr id="321" name="Google Shape;321;p56"/>
          <p:cNvSpPr txBox="1"/>
          <p:nvPr/>
        </p:nvSpPr>
        <p:spPr>
          <a:xfrm>
            <a:off x="2370800" y="213675"/>
            <a:ext cx="6599100" cy="641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Exceptions To-Date</a:t>
            </a:r>
            <a:endParaRPr sz="2800">
              <a:latin typeface="Merriweather"/>
              <a:ea typeface="Merriweather"/>
              <a:cs typeface="Merriweather"/>
              <a:sym typeface="Merriweathe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7"/>
          <p:cNvSpPr txBox="1"/>
          <p:nvPr/>
        </p:nvSpPr>
        <p:spPr>
          <a:xfrm>
            <a:off x="1912925" y="111925"/>
            <a:ext cx="6990300" cy="620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800">
                <a:latin typeface="Merriweather"/>
                <a:ea typeface="Merriweather"/>
                <a:cs typeface="Merriweather"/>
                <a:sym typeface="Merriweather"/>
              </a:rPr>
              <a:t>NARA Bulletin 2020-01, Guidance on OMB/NARA Memorandum Transition to Electronic Records</a:t>
            </a:r>
            <a:endParaRPr sz="1800">
              <a:latin typeface="Merriweather"/>
              <a:ea typeface="Merriweather"/>
              <a:cs typeface="Merriweather"/>
              <a:sym typeface="Merriweather"/>
            </a:endParaRPr>
          </a:p>
        </p:txBody>
      </p:sp>
      <p:sp>
        <p:nvSpPr>
          <p:cNvPr id="327" name="Google Shape;327;p57"/>
          <p:cNvSpPr txBox="1"/>
          <p:nvPr/>
        </p:nvSpPr>
        <p:spPr>
          <a:xfrm>
            <a:off x="519150" y="1775700"/>
            <a:ext cx="8082000" cy="26475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1"/>
              </a:buClr>
              <a:buSzPts val="2000"/>
              <a:buFont typeface="Merriweather"/>
              <a:buChar char="●"/>
            </a:pPr>
            <a:r>
              <a:rPr lang="en" sz="2000">
                <a:solidFill>
                  <a:schemeClr val="dk1"/>
                </a:solidFill>
                <a:highlight>
                  <a:srgbClr val="FFFFFF"/>
                </a:highlight>
                <a:latin typeface="Merriweather"/>
                <a:ea typeface="Merriweather"/>
                <a:cs typeface="Merriweather"/>
                <a:sym typeface="Merriweather"/>
              </a:rPr>
              <a:t>Common questions and provides clarification to </a:t>
            </a:r>
            <a:r>
              <a:rPr lang="en" sz="2000" u="sng">
                <a:solidFill>
                  <a:schemeClr val="dk1"/>
                </a:solidFill>
                <a:highlight>
                  <a:srgbClr val="FFFFFF"/>
                </a:highlight>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OMB/NARA Memorandum, Transition to Electronic Records (M-19-21)</a:t>
            </a:r>
            <a:endParaRPr sz="2000">
              <a:solidFill>
                <a:schemeClr val="dk1"/>
              </a:solidFill>
              <a:latin typeface="Merriweather"/>
              <a:ea typeface="Merriweather"/>
              <a:cs typeface="Merriweather"/>
              <a:sym typeface="Merriweather"/>
            </a:endParaRPr>
          </a:p>
          <a:p>
            <a:pPr marL="457200" lvl="0" indent="0" algn="l" rtl="0">
              <a:spcBef>
                <a:spcPts val="0"/>
              </a:spcBef>
              <a:spcAft>
                <a:spcPts val="0"/>
              </a:spcAft>
              <a:buNone/>
            </a:pPr>
            <a:endParaRPr sz="2000">
              <a:solidFill>
                <a:schemeClr val="dk1"/>
              </a:solidFill>
              <a:latin typeface="Merriweather"/>
              <a:ea typeface="Merriweather"/>
              <a:cs typeface="Merriweather"/>
              <a:sym typeface="Merriweather"/>
            </a:endParaRPr>
          </a:p>
          <a:p>
            <a:pPr marL="457200" lvl="0" indent="-355600" algn="l" rtl="0">
              <a:spcBef>
                <a:spcPts val="0"/>
              </a:spcBef>
              <a:spcAft>
                <a:spcPts val="0"/>
              </a:spcAft>
              <a:buClr>
                <a:schemeClr val="dk1"/>
              </a:buClr>
              <a:buSzPts val="2000"/>
              <a:buFont typeface="Merriweather"/>
              <a:buChar char="●"/>
            </a:pPr>
            <a:r>
              <a:rPr lang="en" sz="2000">
                <a:solidFill>
                  <a:schemeClr val="dk1"/>
                </a:solidFill>
                <a:latin typeface="Merriweather"/>
                <a:ea typeface="Merriweather"/>
                <a:cs typeface="Merriweather"/>
                <a:sym typeface="Merriweather"/>
              </a:rPr>
              <a:t>Item 14 is important for agencies working to develop requests</a:t>
            </a:r>
            <a:br>
              <a:rPr lang="en" sz="2000">
                <a:solidFill>
                  <a:schemeClr val="dk1"/>
                </a:solidFill>
                <a:latin typeface="Merriweather"/>
                <a:ea typeface="Merriweather"/>
                <a:cs typeface="Merriweather"/>
                <a:sym typeface="Merriweather"/>
              </a:rPr>
            </a:br>
            <a:endParaRPr sz="2000">
              <a:solidFill>
                <a:schemeClr val="dk1"/>
              </a:solidFill>
              <a:latin typeface="Merriweather"/>
              <a:ea typeface="Merriweather"/>
              <a:cs typeface="Merriweather"/>
              <a:sym typeface="Merriweather"/>
            </a:endParaRPr>
          </a:p>
          <a:p>
            <a:pPr marL="914400" lvl="1" indent="-355600" algn="l" rtl="0">
              <a:spcBef>
                <a:spcPts val="0"/>
              </a:spcBef>
              <a:spcAft>
                <a:spcPts val="0"/>
              </a:spcAft>
              <a:buClr>
                <a:schemeClr val="dk1"/>
              </a:buClr>
              <a:buSzPts val="2000"/>
              <a:buFont typeface="Merriweather"/>
              <a:buChar char="○"/>
            </a:pPr>
            <a:r>
              <a:rPr lang="en" sz="2000">
                <a:solidFill>
                  <a:schemeClr val="dk1"/>
                </a:solidFill>
                <a:latin typeface="Merriweather"/>
                <a:ea typeface="Merriweather"/>
                <a:cs typeface="Merriweather"/>
                <a:sym typeface="Merriweather"/>
              </a:rPr>
              <a:t>14.  How should we develop our exception request?</a:t>
            </a:r>
            <a:endParaRPr sz="2000">
              <a:solidFill>
                <a:schemeClr val="dk1"/>
              </a:solidFill>
              <a:latin typeface="Merriweather"/>
              <a:ea typeface="Merriweather"/>
              <a:cs typeface="Merriweather"/>
              <a:sym typeface="Merriweath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3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solidFill>
                  <a:schemeClr val="lt1"/>
                </a:solidFill>
              </a:rPr>
              <a:t>3</a:t>
            </a:fld>
            <a:endParaRPr>
              <a:solidFill>
                <a:schemeClr val="lt1"/>
              </a:solidFill>
            </a:endParaRPr>
          </a:p>
        </p:txBody>
      </p:sp>
      <p:sp>
        <p:nvSpPr>
          <p:cNvPr id="138" name="Google Shape;138;p31"/>
          <p:cNvSpPr/>
          <p:nvPr/>
        </p:nvSpPr>
        <p:spPr>
          <a:xfrm>
            <a:off x="344550" y="1071150"/>
            <a:ext cx="8562000" cy="5025300"/>
          </a:xfrm>
          <a:prstGeom prst="rect">
            <a:avLst/>
          </a:prstGeom>
          <a:noFill/>
          <a:ln>
            <a:noFill/>
          </a:ln>
        </p:spPr>
        <p:txBody>
          <a:bodyPr spcFirstLastPara="1" wrap="square" lIns="91425" tIns="45700" rIns="91425" bIns="45700" anchor="ctr" anchorCtr="0">
            <a:noAutofit/>
          </a:bodyPr>
          <a:lstStyle/>
          <a:p>
            <a:pPr marL="914400" marR="0" lvl="0" indent="457200" algn="l"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latin typeface="Merriweather"/>
                <a:ea typeface="Merriweather"/>
                <a:cs typeface="Merriweather"/>
                <a:sym typeface="Merriweather"/>
              </a:rPr>
              <a:t>Nov 2014: </a:t>
            </a:r>
            <a:r>
              <a:rPr lang="en" sz="1600" i="0" u="none" strike="noStrike" cap="none">
                <a:solidFill>
                  <a:srgbClr val="000000"/>
                </a:solidFill>
                <a:latin typeface="Merriweather"/>
                <a:ea typeface="Merriweather"/>
                <a:cs typeface="Merriweather"/>
                <a:sym typeface="Merriweather"/>
              </a:rPr>
              <a:t>Federal Records Act (FRA) Amendments</a:t>
            </a:r>
            <a:endParaRPr sz="1600" i="0" u="none" strike="noStrike" cap="none">
              <a:solidFill>
                <a:srgbClr val="000000"/>
              </a:solidFill>
              <a:latin typeface="Merriweather"/>
              <a:ea typeface="Merriweather"/>
              <a:cs typeface="Merriweather"/>
              <a:sym typeface="Merriweather"/>
            </a:endParaRPr>
          </a:p>
          <a:p>
            <a:pPr marL="914400" marR="0" lvl="0" indent="457200" algn="l" rtl="0">
              <a:lnSpc>
                <a:spcPct val="100000"/>
              </a:lnSpc>
              <a:spcBef>
                <a:spcPts val="1000"/>
              </a:spcBef>
              <a:spcAft>
                <a:spcPts val="0"/>
              </a:spcAft>
              <a:buClr>
                <a:srgbClr val="000000"/>
              </a:buClr>
              <a:buSzPts val="1600"/>
              <a:buFont typeface="Arial"/>
              <a:buNone/>
            </a:pPr>
            <a:r>
              <a:rPr lang="en" sz="1600" b="1" i="0" u="none" strike="noStrike" cap="none">
                <a:solidFill>
                  <a:srgbClr val="000000"/>
                </a:solidFill>
                <a:latin typeface="Merriweather"/>
                <a:ea typeface="Merriweather"/>
                <a:cs typeface="Merriweather"/>
                <a:sym typeface="Merriweather"/>
              </a:rPr>
              <a:t>Feb 2018: </a:t>
            </a:r>
            <a:r>
              <a:rPr lang="en" sz="1600" i="0" u="none" strike="noStrike" cap="none">
                <a:solidFill>
                  <a:srgbClr val="000000"/>
                </a:solidFill>
                <a:latin typeface="Merriweather"/>
                <a:ea typeface="Merriweather"/>
                <a:cs typeface="Merriweather"/>
                <a:sym typeface="Merriweather"/>
              </a:rPr>
              <a:t>NARA Strategic Plan</a:t>
            </a:r>
            <a:endParaRPr sz="1600" i="0" u="none" strike="noStrike" cap="none">
              <a:solidFill>
                <a:srgbClr val="000000"/>
              </a:solidFill>
              <a:latin typeface="Merriweather"/>
              <a:ea typeface="Merriweather"/>
              <a:cs typeface="Merriweather"/>
              <a:sym typeface="Merriweather"/>
            </a:endParaRPr>
          </a:p>
          <a:p>
            <a:pPr marL="914400" marR="0" lvl="0" indent="457200" algn="l" rtl="0">
              <a:lnSpc>
                <a:spcPct val="100000"/>
              </a:lnSpc>
              <a:spcBef>
                <a:spcPts val="1000"/>
              </a:spcBef>
              <a:spcAft>
                <a:spcPts val="0"/>
              </a:spcAft>
              <a:buClr>
                <a:srgbClr val="000000"/>
              </a:buClr>
              <a:buSzPts val="1600"/>
              <a:buFont typeface="Arial"/>
              <a:buNone/>
            </a:pPr>
            <a:r>
              <a:rPr lang="en" sz="1600" b="1" i="0" u="none" strike="noStrike" cap="none">
                <a:solidFill>
                  <a:srgbClr val="000000"/>
                </a:solidFill>
                <a:latin typeface="Merriweather"/>
                <a:ea typeface="Merriweather"/>
                <a:cs typeface="Merriweather"/>
                <a:sym typeface="Merriweather"/>
              </a:rPr>
              <a:t>Jun 2019: </a:t>
            </a:r>
            <a:r>
              <a:rPr lang="en" sz="1600" i="0" u="none" strike="noStrike" cap="none">
                <a:solidFill>
                  <a:srgbClr val="000000"/>
                </a:solidFill>
                <a:latin typeface="Merriweather"/>
                <a:ea typeface="Merriweather"/>
                <a:cs typeface="Merriweather"/>
                <a:sym typeface="Merriweather"/>
              </a:rPr>
              <a:t>OMB Memo M-19-21</a:t>
            </a:r>
            <a:endParaRPr sz="1600" i="0" u="none" strike="noStrike" cap="none">
              <a:solidFill>
                <a:srgbClr val="000000"/>
              </a:solidFill>
              <a:latin typeface="Merriweather"/>
              <a:ea typeface="Merriweather"/>
              <a:cs typeface="Merriweather"/>
              <a:sym typeface="Merriweather"/>
            </a:endParaRPr>
          </a:p>
          <a:p>
            <a:pPr marL="914400" marR="0" lvl="0" indent="457200" algn="l" rtl="0">
              <a:lnSpc>
                <a:spcPct val="100000"/>
              </a:lnSpc>
              <a:spcBef>
                <a:spcPts val="1000"/>
              </a:spcBef>
              <a:spcAft>
                <a:spcPts val="0"/>
              </a:spcAft>
              <a:buClr>
                <a:srgbClr val="000000"/>
              </a:buClr>
              <a:buSzPts val="1600"/>
              <a:buFont typeface="Arial"/>
              <a:buNone/>
            </a:pPr>
            <a:r>
              <a:rPr lang="en" sz="1600" b="1" i="0" u="none" strike="noStrike" cap="none">
                <a:solidFill>
                  <a:srgbClr val="000000"/>
                </a:solidFill>
                <a:latin typeface="Merriweather"/>
                <a:ea typeface="Merriweather"/>
                <a:cs typeface="Merriweather"/>
                <a:sym typeface="Merriweather"/>
              </a:rPr>
              <a:t>Dec 2022: </a:t>
            </a:r>
            <a:r>
              <a:rPr lang="en" sz="1600" i="0" u="none" strike="noStrike" cap="none">
                <a:solidFill>
                  <a:srgbClr val="000000"/>
                </a:solidFill>
                <a:latin typeface="Merriweather"/>
                <a:ea typeface="Merriweather"/>
                <a:cs typeface="Merriweather"/>
                <a:sym typeface="Merriweather"/>
              </a:rPr>
              <a:t>OMB Memo M-23-07</a:t>
            </a:r>
            <a:endParaRPr sz="1600" i="0" u="none" strike="noStrike" cap="none">
              <a:solidFill>
                <a:srgbClr val="000000"/>
              </a:solidFill>
              <a:latin typeface="Merriweather"/>
              <a:ea typeface="Merriweather"/>
              <a:cs typeface="Merriweather"/>
              <a:sym typeface="Merriweather"/>
            </a:endParaRPr>
          </a:p>
          <a:p>
            <a:pPr marL="0" marR="0" lvl="0" indent="2743200" algn="l" rtl="0">
              <a:lnSpc>
                <a:spcPct val="100000"/>
              </a:lnSpc>
              <a:spcBef>
                <a:spcPts val="0"/>
              </a:spcBef>
              <a:spcAft>
                <a:spcPts val="0"/>
              </a:spcAft>
              <a:buClr>
                <a:srgbClr val="000000"/>
              </a:buClr>
              <a:buSzPts val="1600"/>
              <a:buFont typeface="Arial"/>
              <a:buNone/>
            </a:pPr>
            <a:endParaRPr sz="160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600"/>
              <a:buFont typeface="Arial"/>
              <a:buNone/>
            </a:pPr>
            <a:r>
              <a:rPr lang="en" sz="1600" i="0" u="none" strike="noStrike" cap="none">
                <a:solidFill>
                  <a:srgbClr val="000000"/>
                </a:solidFill>
                <a:latin typeface="Merriweather"/>
                <a:ea typeface="Merriweather"/>
                <a:cs typeface="Merriweather"/>
                <a:sym typeface="Merriweather"/>
              </a:rPr>
              <a:t>“The Archivist shall promulgate regulations requiring all Federal agencies to transfer all digital or electronic records to the National Archives of the United States in digital or electronic form to the greatest extent possible.” (</a:t>
            </a:r>
            <a:r>
              <a:rPr lang="en" sz="1600">
                <a:latin typeface="Merriweather"/>
                <a:ea typeface="Merriweather"/>
                <a:cs typeface="Merriweather"/>
                <a:sym typeface="Merriweather"/>
              </a:rPr>
              <a:t>FRA 2014)</a:t>
            </a:r>
            <a:endParaRPr sz="160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600"/>
              <a:buFont typeface="Arial"/>
              <a:buNone/>
            </a:pPr>
            <a:endParaRPr sz="160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600"/>
              <a:buFont typeface="Arial"/>
              <a:buNone/>
            </a:pPr>
            <a:r>
              <a:rPr lang="en" sz="1600" i="0" u="none" strike="noStrike" cap="none">
                <a:solidFill>
                  <a:srgbClr val="000000"/>
                </a:solidFill>
                <a:latin typeface="Merriweather"/>
                <a:ea typeface="Merriweather"/>
                <a:cs typeface="Merriweather"/>
                <a:sym typeface="Merriweather"/>
              </a:rPr>
              <a:t>“The Archivist shall promulgate regulations establishing  . . . standards for the reproduction of records by photographic, microphotographic, or digital processes with a view to the disposal of the original records.” (FRA 2014)</a:t>
            </a:r>
            <a:endParaRPr sz="160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600"/>
              <a:buFont typeface="Arial"/>
              <a:buNone/>
            </a:pPr>
            <a:endParaRPr sz="1600">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600"/>
              <a:buFont typeface="Arial"/>
              <a:buNone/>
            </a:pPr>
            <a:r>
              <a:rPr lang="en" sz="1600">
                <a:latin typeface="Merriweather"/>
                <a:ea typeface="Merriweather"/>
                <a:cs typeface="Merriweather"/>
                <a:sym typeface="Merriweather"/>
              </a:rPr>
              <a:t>“No later than June 30, 2024, NARA will issue updated regulations and guidance to provide clear standards for fully electronic recordkeeping. NARA will also issue regulations and clear policies that permit agencies to digitize permanent records created in analog formats and, where appropriate, dispose of analog originals.” (M-23-07)</a:t>
            </a:r>
            <a:endParaRPr sz="1600">
              <a:latin typeface="Merriweather"/>
              <a:ea typeface="Merriweather"/>
              <a:cs typeface="Merriweather"/>
              <a:sym typeface="Merriweather"/>
            </a:endParaRPr>
          </a:p>
        </p:txBody>
      </p:sp>
      <p:sp>
        <p:nvSpPr>
          <p:cNvPr id="139" name="Google Shape;139;p31"/>
          <p:cNvSpPr txBox="1"/>
          <p:nvPr/>
        </p:nvSpPr>
        <p:spPr>
          <a:xfrm>
            <a:off x="2733050" y="0"/>
            <a:ext cx="6282900" cy="1021500"/>
          </a:xfrm>
          <a:prstGeom prst="rect">
            <a:avLst/>
          </a:prstGeom>
          <a:no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2800"/>
              <a:buFont typeface="Arial"/>
              <a:buNone/>
            </a:pPr>
            <a:r>
              <a:rPr lang="en" sz="2800" i="0" u="none" strike="noStrike" cap="none">
                <a:solidFill>
                  <a:srgbClr val="00153C"/>
                </a:solidFill>
                <a:latin typeface="Merriweather"/>
                <a:ea typeface="Merriweather"/>
                <a:cs typeface="Merriweather"/>
                <a:sym typeface="Merriweather"/>
              </a:rPr>
              <a:t>Guidance </a:t>
            </a:r>
            <a:r>
              <a:rPr lang="en" sz="2800">
                <a:solidFill>
                  <a:srgbClr val="00153C"/>
                </a:solidFill>
                <a:latin typeface="Merriweather"/>
                <a:ea typeface="Merriweather"/>
                <a:cs typeface="Merriweather"/>
                <a:sym typeface="Merriweather"/>
              </a:rPr>
              <a:t>on</a:t>
            </a:r>
            <a:r>
              <a:rPr lang="en" sz="2800" i="0" u="none" strike="noStrike" cap="none">
                <a:solidFill>
                  <a:srgbClr val="00153C"/>
                </a:solidFill>
                <a:latin typeface="Merriweather"/>
                <a:ea typeface="Merriweather"/>
                <a:cs typeface="Merriweather"/>
                <a:sym typeface="Merriweather"/>
              </a:rPr>
              <a:t> Approach </a:t>
            </a:r>
            <a:endParaRPr sz="1400" i="0" u="none" strike="noStrike" cap="none">
              <a:solidFill>
                <a:srgbClr val="000000"/>
              </a:solidFill>
              <a:latin typeface="Merriweather"/>
              <a:ea typeface="Merriweather"/>
              <a:cs typeface="Merriweather"/>
              <a:sym typeface="Merriweathe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8"/>
          <p:cNvSpPr txBox="1"/>
          <p:nvPr/>
        </p:nvSpPr>
        <p:spPr>
          <a:xfrm>
            <a:off x="421550" y="1270275"/>
            <a:ext cx="8533500" cy="4613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latin typeface="Merriweather"/>
                <a:ea typeface="Merriweather"/>
                <a:cs typeface="Merriweather"/>
                <a:sym typeface="Merriweather"/>
              </a:rPr>
              <a:t>Agencies must develop a comprehensive business case for their plans to transition to electronic records and provide it to NARA. The business case covering all requested exceptions should address considerations related to the categories below, including but not limited to the following:</a:t>
            </a:r>
            <a:endParaRPr>
              <a:latin typeface="Merriweather"/>
              <a:ea typeface="Merriweather"/>
              <a:cs typeface="Merriweather"/>
              <a:sym typeface="Merriweather"/>
            </a:endParaRPr>
          </a:p>
          <a:p>
            <a:pPr marL="0" lvl="0" indent="0" algn="l" rtl="0">
              <a:lnSpc>
                <a:spcPct val="115000"/>
              </a:lnSpc>
              <a:spcBef>
                <a:spcPts val="0"/>
              </a:spcBef>
              <a:spcAft>
                <a:spcPts val="0"/>
              </a:spcAft>
              <a:buNone/>
            </a:pP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A plan for the prompt and orderly transition to full compliance with the requirements of M-19-21,</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Detailed description of agency policies requiring analog recordkeeping,</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Cubic footage of the records affected,</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The NARA-approved records schedule, item number, and description. If the records are unscheduled, please include a description and proposed retention and disposition,</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The cost of digitization services or reference services,</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The cost of implementing electronic records management systems to support the goals of M-19-21,</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Documentation describing the cost/benefit analysis of digitization,</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Legal analysis describing statutory or regulatory barriers, and</a:t>
            </a:r>
            <a:endParaRPr>
              <a:latin typeface="Merriweather"/>
              <a:ea typeface="Merriweather"/>
              <a:cs typeface="Merriweather"/>
              <a:sym typeface="Merriweather"/>
            </a:endParaRPr>
          </a:p>
          <a:p>
            <a:pPr marL="457200" lvl="0" indent="-317500" algn="l" rtl="0">
              <a:lnSpc>
                <a:spcPct val="115000"/>
              </a:lnSpc>
              <a:spcBef>
                <a:spcPts val="0"/>
              </a:spcBef>
              <a:spcAft>
                <a:spcPts val="0"/>
              </a:spcAft>
              <a:buSzPts val="1400"/>
              <a:buFont typeface="Merriweather"/>
              <a:buChar char="●"/>
            </a:pPr>
            <a:r>
              <a:rPr lang="en">
                <a:latin typeface="Merriweather"/>
                <a:ea typeface="Merriweather"/>
                <a:cs typeface="Merriweather"/>
                <a:sym typeface="Merriweather"/>
              </a:rPr>
              <a:t>Time estimates with supporting documentation for how long an exception would be needed.</a:t>
            </a:r>
            <a:endParaRPr>
              <a:latin typeface="Merriweather"/>
              <a:ea typeface="Merriweather"/>
              <a:cs typeface="Merriweather"/>
              <a:sym typeface="Merriweather"/>
            </a:endParaRPr>
          </a:p>
        </p:txBody>
      </p:sp>
      <p:sp>
        <p:nvSpPr>
          <p:cNvPr id="333" name="Google Shape;333;p58"/>
          <p:cNvSpPr txBox="1"/>
          <p:nvPr/>
        </p:nvSpPr>
        <p:spPr>
          <a:xfrm>
            <a:off x="1984150" y="254375"/>
            <a:ext cx="6634200" cy="630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800">
                <a:latin typeface="Merriweather"/>
                <a:ea typeface="Merriweather"/>
                <a:cs typeface="Merriweather"/>
                <a:sym typeface="Merriweather"/>
              </a:rPr>
              <a:t>Justifying Exception Requests</a:t>
            </a:r>
            <a:endParaRPr sz="2800">
              <a:latin typeface="Merriweather"/>
              <a:ea typeface="Merriweather"/>
              <a:cs typeface="Merriweather"/>
              <a:sym typeface="Merriweathe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9"/>
          <p:cNvSpPr txBox="1"/>
          <p:nvPr/>
        </p:nvSpPr>
        <p:spPr>
          <a:xfrm>
            <a:off x="1389300" y="2350900"/>
            <a:ext cx="6621900" cy="218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b="1">
                <a:latin typeface="Merriweather"/>
                <a:ea typeface="Merriweather"/>
                <a:cs typeface="Merriweather"/>
                <a:sym typeface="Merriweather"/>
              </a:rPr>
              <a:t>Questions?</a:t>
            </a:r>
            <a:endParaRPr sz="2800" b="1">
              <a:latin typeface="Merriweather"/>
              <a:ea typeface="Merriweather"/>
              <a:cs typeface="Merriweather"/>
              <a:sym typeface="Merriweathe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60"/>
          <p:cNvSpPr txBox="1"/>
          <p:nvPr/>
        </p:nvSpPr>
        <p:spPr>
          <a:xfrm>
            <a:off x="1231500" y="2277150"/>
            <a:ext cx="6681000" cy="154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b="1">
                <a:latin typeface="Merriweather"/>
                <a:ea typeface="Merriweather"/>
                <a:cs typeface="Merriweather"/>
                <a:sym typeface="Merriweather"/>
              </a:rPr>
              <a:t>Thank You</a:t>
            </a:r>
            <a:endParaRPr sz="2800" b="1">
              <a:latin typeface="Merriweather"/>
              <a:ea typeface="Merriweather"/>
              <a:cs typeface="Merriweather"/>
              <a:sym typeface="Merriweather"/>
            </a:endParaRPr>
          </a:p>
        </p:txBody>
      </p:sp>
      <p:sp>
        <p:nvSpPr>
          <p:cNvPr id="344" name="Google Shape;344;p60"/>
          <p:cNvSpPr txBox="1"/>
          <p:nvPr/>
        </p:nvSpPr>
        <p:spPr>
          <a:xfrm>
            <a:off x="1934975" y="4828625"/>
            <a:ext cx="5412600" cy="91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latin typeface="Merriweather"/>
                <a:ea typeface="Merriweather"/>
                <a:cs typeface="Merriweather"/>
                <a:sym typeface="Merriweather"/>
              </a:rPr>
              <a:t>rmstandards@nara.gov</a:t>
            </a:r>
            <a:endParaRPr sz="2000" b="1">
              <a:latin typeface="Merriweather"/>
              <a:ea typeface="Merriweather"/>
              <a:cs typeface="Merriweather"/>
              <a:sym typeface="Merriweath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solidFill>
                  <a:schemeClr val="lt1"/>
                </a:solidFill>
              </a:rPr>
              <a:t>4</a:t>
            </a:fld>
            <a:endParaRPr>
              <a:solidFill>
                <a:schemeClr val="lt1"/>
              </a:solidFill>
            </a:endParaRPr>
          </a:p>
        </p:txBody>
      </p:sp>
      <p:sp>
        <p:nvSpPr>
          <p:cNvPr id="145" name="Google Shape;145;p32"/>
          <p:cNvSpPr txBox="1"/>
          <p:nvPr/>
        </p:nvSpPr>
        <p:spPr>
          <a:xfrm>
            <a:off x="830925" y="1767550"/>
            <a:ext cx="7195800" cy="4272900"/>
          </a:xfrm>
          <a:prstGeom prst="rect">
            <a:avLst/>
          </a:prstGeom>
          <a:noFill/>
          <a:ln>
            <a:noFill/>
          </a:ln>
        </p:spPr>
        <p:txBody>
          <a:bodyPr spcFirstLastPara="1" wrap="square" lIns="91425" tIns="91425" rIns="91425" bIns="91425" anchor="t" anchorCtr="0">
            <a:noAutofit/>
          </a:bodyPr>
          <a:lstStyle/>
          <a:p>
            <a:pPr marL="171450" marR="0" lvl="0" indent="-171450" algn="l" rtl="0">
              <a:lnSpc>
                <a:spcPct val="115000"/>
              </a:lnSpc>
              <a:spcBef>
                <a:spcPts val="12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1236.40  Scope of this subpart</a:t>
            </a:r>
            <a:endParaRPr sz="1500" i="0" u="none" strike="noStrike" cap="none">
              <a:solidFill>
                <a:srgbClr val="000000"/>
              </a:solidFill>
              <a:latin typeface="Merriweather"/>
              <a:ea typeface="Merriweather"/>
              <a:cs typeface="Merriweather"/>
              <a:sym typeface="Merriweather"/>
            </a:endParaRPr>
          </a:p>
          <a:p>
            <a:pPr marL="171450" marR="0" lvl="0" indent="-171450" algn="l" rtl="0">
              <a:lnSpc>
                <a:spcPct val="115000"/>
              </a:lnSpc>
              <a:spcBef>
                <a:spcPts val="10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1236.41  Definitions for this subpart</a:t>
            </a:r>
            <a:endParaRPr sz="1500" i="0" u="none" strike="noStrike" cap="none">
              <a:solidFill>
                <a:srgbClr val="000000"/>
              </a:solidFill>
              <a:latin typeface="Merriweather"/>
              <a:ea typeface="Merriweather"/>
              <a:cs typeface="Merriweather"/>
              <a:sym typeface="Merriweather"/>
            </a:endParaRPr>
          </a:p>
          <a:p>
            <a:pPr marL="171450" marR="0" lvl="0" indent="-171450" algn="l" rtl="0">
              <a:lnSpc>
                <a:spcPct val="115000"/>
              </a:lnSpc>
              <a:spcBef>
                <a:spcPts val="10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1236.42  Records management requirements</a:t>
            </a:r>
            <a:endParaRPr sz="1500" i="0" u="none" strike="noStrike" cap="none">
              <a:solidFill>
                <a:srgbClr val="000000"/>
              </a:solidFill>
              <a:latin typeface="Merriweather"/>
              <a:ea typeface="Merriweather"/>
              <a:cs typeface="Merriweather"/>
              <a:sym typeface="Merriweather"/>
            </a:endParaRPr>
          </a:p>
          <a:p>
            <a:pPr marL="171450" marR="0" lvl="0" indent="-171450" algn="l" rtl="0">
              <a:lnSpc>
                <a:spcPct val="115000"/>
              </a:lnSpc>
              <a:spcBef>
                <a:spcPts val="10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1236.44  Documenting digitization projects</a:t>
            </a:r>
            <a:endParaRPr sz="1500" i="0" u="none" strike="noStrike" cap="none">
              <a:solidFill>
                <a:srgbClr val="000000"/>
              </a:solidFill>
              <a:latin typeface="Merriweather"/>
              <a:ea typeface="Merriweather"/>
              <a:cs typeface="Merriweather"/>
              <a:sym typeface="Merriweather"/>
            </a:endParaRPr>
          </a:p>
          <a:p>
            <a:pPr marL="171450" marR="0" lvl="0" indent="-171450" algn="l" rtl="0">
              <a:lnSpc>
                <a:spcPct val="115000"/>
              </a:lnSpc>
              <a:spcBef>
                <a:spcPts val="10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1236.46  Quality management requirements</a:t>
            </a:r>
            <a:endParaRPr sz="1500" i="0" u="none" strike="noStrike" cap="none">
              <a:solidFill>
                <a:srgbClr val="000000"/>
              </a:solidFill>
              <a:latin typeface="Merriweather"/>
              <a:ea typeface="Merriweather"/>
              <a:cs typeface="Merriweather"/>
              <a:sym typeface="Merriweather"/>
            </a:endParaRPr>
          </a:p>
          <a:p>
            <a:pPr marL="171450" marR="0" lvl="0" indent="-171450" algn="l" rtl="0">
              <a:lnSpc>
                <a:spcPct val="115000"/>
              </a:lnSpc>
              <a:spcBef>
                <a:spcPts val="1200"/>
              </a:spcBef>
              <a:spcAft>
                <a:spcPts val="0"/>
              </a:spcAft>
              <a:buClr>
                <a:srgbClr val="1C4587"/>
              </a:buClr>
              <a:buSzPts val="1500"/>
              <a:buFont typeface="Merriweather"/>
              <a:buChar char="●"/>
            </a:pPr>
            <a:r>
              <a:rPr lang="en" sz="1500" i="0" u="none" strike="noStrike" cap="none">
                <a:solidFill>
                  <a:srgbClr val="000000"/>
                </a:solidFill>
                <a:latin typeface="Merriweather"/>
                <a:ea typeface="Merriweather"/>
                <a:cs typeface="Merriweather"/>
                <a:sym typeface="Merriweather"/>
              </a:rPr>
              <a:t>1236.48  File format requirements</a:t>
            </a:r>
            <a:endParaRPr sz="1500">
              <a:latin typeface="Merriweather"/>
              <a:ea typeface="Merriweather"/>
              <a:cs typeface="Merriweather"/>
              <a:sym typeface="Merriweather"/>
            </a:endParaRPr>
          </a:p>
          <a:p>
            <a:pPr marL="171450" marR="0" lvl="0" indent="-171450" algn="l" rtl="0">
              <a:lnSpc>
                <a:spcPct val="115000"/>
              </a:lnSpc>
              <a:spcBef>
                <a:spcPts val="1200"/>
              </a:spcBef>
              <a:spcAft>
                <a:spcPts val="0"/>
              </a:spcAft>
              <a:buClr>
                <a:srgbClr val="1C4587"/>
              </a:buClr>
              <a:buSzPts val="1500"/>
              <a:buFont typeface="Merriweather"/>
              <a:buChar char="●"/>
            </a:pPr>
            <a:r>
              <a:rPr lang="en" sz="1500">
                <a:solidFill>
                  <a:schemeClr val="dk1"/>
                </a:solidFill>
                <a:latin typeface="Merriweather"/>
                <a:ea typeface="Merriweather"/>
                <a:cs typeface="Merriweather"/>
                <a:sym typeface="Merriweather"/>
              </a:rPr>
              <a:t>1236.50  Digitization requirements for permanent paper and photographic prints</a:t>
            </a:r>
            <a:endParaRPr sz="1500">
              <a:solidFill>
                <a:schemeClr val="dk1"/>
              </a:solidFill>
              <a:latin typeface="Merriweather"/>
              <a:ea typeface="Merriweather"/>
              <a:cs typeface="Merriweather"/>
              <a:sym typeface="Merriweather"/>
            </a:endParaRPr>
          </a:p>
          <a:p>
            <a:pPr marL="171450" marR="0" lvl="0" indent="-171450" algn="l" rtl="0">
              <a:lnSpc>
                <a:spcPct val="115000"/>
              </a:lnSpc>
              <a:spcBef>
                <a:spcPts val="1200"/>
              </a:spcBef>
              <a:spcAft>
                <a:spcPts val="0"/>
              </a:spcAft>
              <a:buClr>
                <a:srgbClr val="1C4587"/>
              </a:buClr>
              <a:buSzPts val="1500"/>
              <a:buFont typeface="Merriweather"/>
              <a:buChar char="●"/>
            </a:pPr>
            <a:r>
              <a:rPr lang="en" sz="1500">
                <a:solidFill>
                  <a:schemeClr val="dk1"/>
                </a:solidFill>
                <a:latin typeface="Merriweather"/>
                <a:ea typeface="Merriweather"/>
                <a:cs typeface="Merriweather"/>
                <a:sym typeface="Merriweather"/>
              </a:rPr>
              <a:t>1236.52  Digitization requirements for permanent mixed-media files</a:t>
            </a:r>
            <a:endParaRPr sz="1500">
              <a:solidFill>
                <a:schemeClr val="dk1"/>
              </a:solidFill>
              <a:latin typeface="Merriweather"/>
              <a:ea typeface="Merriweather"/>
              <a:cs typeface="Merriweather"/>
              <a:sym typeface="Merriweather"/>
            </a:endParaRPr>
          </a:p>
          <a:p>
            <a:pPr marL="171450" marR="0" lvl="0" indent="-171450" algn="l" rtl="0">
              <a:lnSpc>
                <a:spcPct val="115000"/>
              </a:lnSpc>
              <a:spcBef>
                <a:spcPts val="1200"/>
              </a:spcBef>
              <a:spcAft>
                <a:spcPts val="0"/>
              </a:spcAft>
              <a:buClr>
                <a:srgbClr val="1C4587"/>
              </a:buClr>
              <a:buSzPts val="1500"/>
              <a:buFont typeface="Merriweather"/>
              <a:buChar char="●"/>
            </a:pPr>
            <a:r>
              <a:rPr lang="en" sz="1500">
                <a:solidFill>
                  <a:schemeClr val="dk1"/>
                </a:solidFill>
                <a:latin typeface="Merriweather"/>
                <a:ea typeface="Merriweather"/>
                <a:cs typeface="Merriweather"/>
                <a:sym typeface="Merriweather"/>
              </a:rPr>
              <a:t>1236.54  Metadata requirements </a:t>
            </a:r>
            <a:endParaRPr sz="1500">
              <a:solidFill>
                <a:schemeClr val="dk1"/>
              </a:solidFill>
              <a:latin typeface="Merriweather"/>
              <a:ea typeface="Merriweather"/>
              <a:cs typeface="Merriweather"/>
              <a:sym typeface="Merriweather"/>
            </a:endParaRPr>
          </a:p>
          <a:p>
            <a:pPr marL="171450" marR="0" lvl="0" indent="-171450" algn="l" rtl="0">
              <a:lnSpc>
                <a:spcPct val="115000"/>
              </a:lnSpc>
              <a:spcBef>
                <a:spcPts val="1200"/>
              </a:spcBef>
              <a:spcAft>
                <a:spcPts val="0"/>
              </a:spcAft>
              <a:buClr>
                <a:srgbClr val="1C4587"/>
              </a:buClr>
              <a:buSzPts val="1500"/>
              <a:buFont typeface="Merriweather"/>
              <a:buChar char="●"/>
            </a:pPr>
            <a:r>
              <a:rPr lang="en" sz="1500">
                <a:solidFill>
                  <a:schemeClr val="dk1"/>
                </a:solidFill>
                <a:latin typeface="Merriweather"/>
                <a:ea typeface="Merriweather"/>
                <a:cs typeface="Merriweather"/>
                <a:sym typeface="Merriweather"/>
              </a:rPr>
              <a:t>1236.56  Validating digitized records and disposition authorities</a:t>
            </a:r>
            <a:endParaRPr sz="1500">
              <a:latin typeface="Merriweather"/>
              <a:ea typeface="Merriweather"/>
              <a:cs typeface="Merriweather"/>
              <a:sym typeface="Merriweather"/>
            </a:endParaRPr>
          </a:p>
          <a:p>
            <a:pPr marL="171450" marR="0" lvl="0" indent="0" algn="l" rtl="0">
              <a:lnSpc>
                <a:spcPct val="115000"/>
              </a:lnSpc>
              <a:spcBef>
                <a:spcPts val="1200"/>
              </a:spcBef>
              <a:spcAft>
                <a:spcPts val="1000"/>
              </a:spcAft>
              <a:buClr>
                <a:srgbClr val="000000"/>
              </a:buClr>
              <a:buSzPts val="1500"/>
              <a:buFont typeface="Arial"/>
              <a:buNone/>
            </a:pPr>
            <a:endParaRPr sz="1500" i="0" u="none" strike="noStrike" cap="none">
              <a:solidFill>
                <a:srgbClr val="000000"/>
              </a:solidFill>
              <a:latin typeface="Merriweather"/>
              <a:ea typeface="Merriweather"/>
              <a:cs typeface="Merriweather"/>
              <a:sym typeface="Merriweather"/>
            </a:endParaRPr>
          </a:p>
        </p:txBody>
      </p:sp>
      <p:sp>
        <p:nvSpPr>
          <p:cNvPr id="146" name="Google Shape;146;p32"/>
          <p:cNvSpPr txBox="1"/>
          <p:nvPr/>
        </p:nvSpPr>
        <p:spPr>
          <a:xfrm>
            <a:off x="2760000" y="0"/>
            <a:ext cx="6216300" cy="1030500"/>
          </a:xfrm>
          <a:prstGeom prst="rect">
            <a:avLst/>
          </a:prstGeom>
          <a:no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2800"/>
              <a:buFont typeface="Arial"/>
              <a:buNone/>
            </a:pPr>
            <a:r>
              <a:rPr lang="en" sz="2800" i="0" u="none" strike="noStrike" cap="none">
                <a:solidFill>
                  <a:srgbClr val="000000"/>
                </a:solidFill>
                <a:latin typeface="Merriweather"/>
                <a:ea typeface="Merriweather"/>
                <a:cs typeface="Merriweather"/>
                <a:sym typeface="Merriweather"/>
              </a:rPr>
              <a:t>Digitization Standards for </a:t>
            </a:r>
            <a:endParaRPr sz="2800" i="0" u="none" strike="noStrike" cap="none">
              <a:solidFill>
                <a:srgbClr val="000000"/>
              </a:solidFill>
              <a:latin typeface="Merriweather"/>
              <a:ea typeface="Merriweather"/>
              <a:cs typeface="Merriweather"/>
              <a:sym typeface="Merriweather"/>
            </a:endParaRPr>
          </a:p>
          <a:p>
            <a:pPr marL="0" marR="0" lvl="0" indent="0" algn="r" rtl="0">
              <a:lnSpc>
                <a:spcPct val="115000"/>
              </a:lnSpc>
              <a:spcBef>
                <a:spcPts val="0"/>
              </a:spcBef>
              <a:spcAft>
                <a:spcPts val="0"/>
              </a:spcAft>
              <a:buClr>
                <a:srgbClr val="000000"/>
              </a:buClr>
              <a:buSzPts val="2800"/>
              <a:buFont typeface="Arial"/>
              <a:buNone/>
            </a:pPr>
            <a:r>
              <a:rPr lang="en" sz="2800" i="0" u="none" strike="noStrike" cap="none">
                <a:solidFill>
                  <a:srgbClr val="000000"/>
                </a:solidFill>
                <a:latin typeface="Merriweather"/>
                <a:ea typeface="Merriweather"/>
                <a:cs typeface="Merriweather"/>
                <a:sym typeface="Merriweather"/>
              </a:rPr>
              <a:t>Permanent Records</a:t>
            </a:r>
            <a:endParaRPr sz="2800" i="0" u="none" strike="noStrike" cap="none">
              <a:solidFill>
                <a:srgbClr val="000000"/>
              </a:solidFill>
              <a:latin typeface="Merriweather"/>
              <a:ea typeface="Merriweather"/>
              <a:cs typeface="Merriweather"/>
              <a:sym typeface="Merriweather"/>
            </a:endParaRPr>
          </a:p>
        </p:txBody>
      </p:sp>
      <p:sp>
        <p:nvSpPr>
          <p:cNvPr id="147" name="Google Shape;147;p32"/>
          <p:cNvSpPr txBox="1"/>
          <p:nvPr/>
        </p:nvSpPr>
        <p:spPr>
          <a:xfrm>
            <a:off x="0" y="1151375"/>
            <a:ext cx="91440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200"/>
              </a:spcBef>
              <a:spcAft>
                <a:spcPts val="1000"/>
              </a:spcAft>
              <a:buClr>
                <a:srgbClr val="000000"/>
              </a:buClr>
              <a:buSzPts val="1800"/>
              <a:buFont typeface="Arial"/>
              <a:buNone/>
            </a:pPr>
            <a:r>
              <a:rPr lang="en" sz="1800" b="1" i="0" u="sng" strike="noStrike" cap="none">
                <a:solidFill>
                  <a:srgbClr val="0071BC"/>
                </a:solidFill>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36 CFR </a:t>
            </a:r>
            <a:r>
              <a:rPr lang="en" sz="1800" b="1" i="0" u="sng" strike="noStrike" cap="none">
                <a:solidFill>
                  <a:srgbClr val="0070C0"/>
                </a:solidFill>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Subpart</a:t>
            </a:r>
            <a:r>
              <a:rPr lang="en" sz="1800" b="1" i="0" u="sng" strike="noStrike" cap="none">
                <a:solidFill>
                  <a:srgbClr val="0071BC"/>
                </a:solidFill>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 E -- Digitizing Permanent Federal Records</a:t>
            </a:r>
            <a:endParaRPr sz="1800" b="1" i="0" u="none" strike="noStrike" cap="none">
              <a:solidFill>
                <a:srgbClr val="0071BC"/>
              </a:solidFill>
              <a:latin typeface="Merriweather"/>
              <a:ea typeface="Merriweather"/>
              <a:cs typeface="Merriweather"/>
              <a:sym typeface="Merriweath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solidFill>
                  <a:schemeClr val="lt1"/>
                </a:solidFill>
              </a:rPr>
              <a:t>5</a:t>
            </a:fld>
            <a:endParaRPr>
              <a:solidFill>
                <a:schemeClr val="lt1"/>
              </a:solidFill>
            </a:endParaRPr>
          </a:p>
        </p:txBody>
      </p:sp>
      <p:sp>
        <p:nvSpPr>
          <p:cNvPr id="153" name="Google Shape;153;p33"/>
          <p:cNvSpPr txBox="1"/>
          <p:nvPr/>
        </p:nvSpPr>
        <p:spPr>
          <a:xfrm>
            <a:off x="2760000" y="0"/>
            <a:ext cx="6216300" cy="1030500"/>
          </a:xfrm>
          <a:prstGeom prst="rect">
            <a:avLst/>
          </a:prstGeom>
          <a:noFill/>
          <a:ln>
            <a:noFill/>
          </a:ln>
        </p:spPr>
        <p:txBody>
          <a:bodyPr spcFirstLastPara="1" wrap="square" lIns="91425" tIns="91425" rIns="91425" bIns="91425" anchor="ctr" anchorCtr="0">
            <a:noAutofit/>
          </a:bodyPr>
          <a:lstStyle/>
          <a:p>
            <a:pPr marL="0" lvl="0" indent="0" algn="r" rtl="0">
              <a:lnSpc>
                <a:spcPct val="115000"/>
              </a:lnSpc>
              <a:spcBef>
                <a:spcPts val="0"/>
              </a:spcBef>
              <a:spcAft>
                <a:spcPts val="0"/>
              </a:spcAft>
              <a:buClr>
                <a:schemeClr val="dk1"/>
              </a:buClr>
              <a:buSzPts val="1100"/>
              <a:buFont typeface="Arial"/>
              <a:buNone/>
            </a:pPr>
            <a:r>
              <a:rPr lang="en" sz="2800">
                <a:solidFill>
                  <a:srgbClr val="00153C"/>
                </a:solidFill>
                <a:latin typeface="Merriweather"/>
                <a:ea typeface="Merriweather"/>
                <a:cs typeface="Merriweather"/>
                <a:sym typeface="Merriweather"/>
              </a:rPr>
              <a:t>Scope</a:t>
            </a:r>
            <a:endParaRPr sz="2800">
              <a:latin typeface="Merriweather"/>
              <a:ea typeface="Merriweather"/>
              <a:cs typeface="Merriweather"/>
              <a:sym typeface="Merriweather"/>
            </a:endParaRPr>
          </a:p>
        </p:txBody>
      </p:sp>
      <p:sp>
        <p:nvSpPr>
          <p:cNvPr id="154" name="Google Shape;154;p33"/>
          <p:cNvSpPr txBox="1"/>
          <p:nvPr/>
        </p:nvSpPr>
        <p:spPr>
          <a:xfrm>
            <a:off x="0" y="1151375"/>
            <a:ext cx="91440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200"/>
              </a:spcBef>
              <a:spcAft>
                <a:spcPts val="1000"/>
              </a:spcAft>
              <a:buClr>
                <a:srgbClr val="000000"/>
              </a:buClr>
              <a:buSzPts val="1800"/>
              <a:buFont typeface="Arial"/>
              <a:buNone/>
            </a:pPr>
            <a:endParaRPr sz="1800" b="0" i="0" u="none" strike="noStrike" cap="none">
              <a:solidFill>
                <a:srgbClr val="0071BC"/>
              </a:solidFill>
              <a:latin typeface="Times New Roman"/>
              <a:ea typeface="Times New Roman"/>
              <a:cs typeface="Times New Roman"/>
              <a:sym typeface="Times New Roman"/>
            </a:endParaRPr>
          </a:p>
        </p:txBody>
      </p:sp>
      <p:sp>
        <p:nvSpPr>
          <p:cNvPr id="155" name="Google Shape;155;p33"/>
          <p:cNvSpPr txBox="1"/>
          <p:nvPr/>
        </p:nvSpPr>
        <p:spPr>
          <a:xfrm>
            <a:off x="302475" y="1458450"/>
            <a:ext cx="8505000" cy="4495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a:solidFill>
                  <a:schemeClr val="dk1"/>
                </a:solidFill>
                <a:latin typeface="Merriweather"/>
                <a:ea typeface="Merriweather"/>
                <a:cs typeface="Merriweather"/>
                <a:sym typeface="Merriweather"/>
              </a:rPr>
              <a:t>Scope of this Subpart:</a:t>
            </a:r>
            <a:endParaRPr sz="2000">
              <a:solidFill>
                <a:schemeClr val="dk1"/>
              </a:solidFill>
              <a:latin typeface="Merriweather"/>
              <a:ea typeface="Merriweather"/>
              <a:cs typeface="Merriweather"/>
              <a:sym typeface="Merriweather"/>
            </a:endParaRPr>
          </a:p>
          <a:p>
            <a:pPr marL="457200" lvl="0" indent="0" algn="l" rtl="0">
              <a:lnSpc>
                <a:spcPct val="115000"/>
              </a:lnSpc>
              <a:spcBef>
                <a:spcPts val="1000"/>
              </a:spcBef>
              <a:spcAft>
                <a:spcPts val="0"/>
              </a:spcAft>
              <a:buNone/>
            </a:pPr>
            <a:r>
              <a:rPr lang="en" sz="1700">
                <a:solidFill>
                  <a:schemeClr val="dk1"/>
                </a:solidFill>
                <a:latin typeface="Merriweather"/>
                <a:ea typeface="Merriweather"/>
                <a:cs typeface="Merriweather"/>
                <a:sym typeface="Merriweather"/>
              </a:rPr>
              <a:t>This regulation applies to records that can be scanned using reflective techniques, such as: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Paper records (all sizes and types)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Printed photographs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Mixed Media Records</a:t>
            </a:r>
            <a:endParaRPr sz="1700">
              <a:solidFill>
                <a:schemeClr val="dk1"/>
              </a:solidFill>
              <a:latin typeface="Merriweather"/>
              <a:ea typeface="Merriweather"/>
              <a:cs typeface="Merriweather"/>
              <a:sym typeface="Merriweather"/>
            </a:endParaRPr>
          </a:p>
          <a:p>
            <a:pPr marL="914400" lvl="0" indent="0" algn="l" rtl="0">
              <a:lnSpc>
                <a:spcPct val="115000"/>
              </a:lnSpc>
              <a:spcBef>
                <a:spcPts val="1000"/>
              </a:spcBef>
              <a:spcAft>
                <a:spcPts val="0"/>
              </a:spcAft>
              <a:buNone/>
            </a:pPr>
            <a:endParaRPr sz="1700">
              <a:solidFill>
                <a:schemeClr val="dk1"/>
              </a:solidFill>
              <a:latin typeface="Merriweather"/>
              <a:ea typeface="Merriweather"/>
              <a:cs typeface="Merriweather"/>
              <a:sym typeface="Merriweather"/>
            </a:endParaRPr>
          </a:p>
          <a:p>
            <a:pPr marL="457200" lvl="0" indent="0" algn="l" rtl="0">
              <a:lnSpc>
                <a:spcPct val="115000"/>
              </a:lnSpc>
              <a:spcBef>
                <a:spcPts val="1000"/>
              </a:spcBef>
              <a:spcAft>
                <a:spcPts val="0"/>
              </a:spcAft>
              <a:buNone/>
            </a:pPr>
            <a:r>
              <a:rPr lang="en" sz="1700">
                <a:solidFill>
                  <a:schemeClr val="dk1"/>
                </a:solidFill>
                <a:latin typeface="Merriweather"/>
                <a:ea typeface="Merriweather"/>
                <a:cs typeface="Merriweather"/>
                <a:sym typeface="Merriweather"/>
              </a:rPr>
              <a:t>But </a:t>
            </a:r>
            <a:r>
              <a:rPr lang="en" sz="1700" b="1" i="1">
                <a:solidFill>
                  <a:schemeClr val="dk1"/>
                </a:solidFill>
                <a:latin typeface="Merriweather"/>
                <a:ea typeface="Merriweather"/>
                <a:cs typeface="Merriweather"/>
                <a:sym typeface="Merriweather"/>
              </a:rPr>
              <a:t>not</a:t>
            </a:r>
            <a:r>
              <a:rPr lang="en" sz="1700">
                <a:solidFill>
                  <a:schemeClr val="dk1"/>
                </a:solidFill>
                <a:latin typeface="Merriweather"/>
                <a:ea typeface="Merriweather"/>
                <a:cs typeface="Merriweather"/>
                <a:sym typeface="Merriweather"/>
              </a:rPr>
              <a:t> materials that are scanned using transmissive or other techniques, such as: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Photographic negatives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Motion picture film</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Microforms</a:t>
            </a:r>
            <a:endParaRPr sz="1700">
              <a:solidFill>
                <a:schemeClr val="dk1"/>
              </a:solidFill>
              <a:latin typeface="Merriweather"/>
              <a:ea typeface="Merriweather"/>
              <a:cs typeface="Merriweather"/>
              <a:sym typeface="Merriweather"/>
            </a:endParaRPr>
          </a:p>
          <a:p>
            <a:pPr marL="914400" lvl="0" indent="-222250" algn="l" rtl="0">
              <a:lnSpc>
                <a:spcPct val="115000"/>
              </a:lnSpc>
              <a:spcBef>
                <a:spcPts val="0"/>
              </a:spcBef>
              <a:spcAft>
                <a:spcPts val="0"/>
              </a:spcAft>
              <a:buClr>
                <a:srgbClr val="1C4587"/>
              </a:buClr>
              <a:buSzPts val="1700"/>
              <a:buFont typeface="Merriweather"/>
              <a:buChar char="●"/>
            </a:pPr>
            <a:r>
              <a:rPr lang="en" sz="1700">
                <a:solidFill>
                  <a:schemeClr val="dk1"/>
                </a:solidFill>
                <a:latin typeface="Merriweather"/>
                <a:ea typeface="Merriweather"/>
                <a:cs typeface="Merriweather"/>
                <a:sym typeface="Merriweather"/>
              </a:rPr>
              <a:t>A/V records</a:t>
            </a:r>
            <a:endParaRPr>
              <a:latin typeface="Merriweather"/>
              <a:ea typeface="Merriweather"/>
              <a:cs typeface="Merriweather"/>
              <a:sym typeface="Merriweath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4"/>
          <p:cNvSpPr txBox="1"/>
          <p:nvPr/>
        </p:nvSpPr>
        <p:spPr>
          <a:xfrm>
            <a:off x="239575" y="1153000"/>
            <a:ext cx="4195800" cy="4610100"/>
          </a:xfrm>
          <a:prstGeom prst="rect">
            <a:avLst/>
          </a:prstGeom>
          <a:noFill/>
          <a:ln>
            <a:noFill/>
          </a:ln>
        </p:spPr>
        <p:txBody>
          <a:bodyPr spcFirstLastPara="1" wrap="square" lIns="91425" tIns="91425" rIns="91425" bIns="91425" anchor="t" anchorCtr="0">
            <a:spAutoFit/>
          </a:bodyPr>
          <a:lstStyle/>
          <a:p>
            <a:pPr marL="171450" lvl="0" indent="-234950" algn="l" rtl="0">
              <a:lnSpc>
                <a:spcPct val="115000"/>
              </a:lnSpc>
              <a:spcBef>
                <a:spcPts val="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New GRS 4.5, updated GRS 5.2,  and FAQs</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New FAQ on previously digitized records</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Updated FAQ on temporary records</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New FAQ on permanent records</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Quality management guide</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Success criteria</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100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Small scale digitization best practices</a:t>
            </a:r>
            <a:endParaRPr sz="1600"/>
          </a:p>
        </p:txBody>
      </p:sp>
      <p:sp>
        <p:nvSpPr>
          <p:cNvPr id="161" name="Google Shape;161;p34"/>
          <p:cNvSpPr txBox="1"/>
          <p:nvPr/>
        </p:nvSpPr>
        <p:spPr>
          <a:xfrm>
            <a:off x="4884125" y="1230525"/>
            <a:ext cx="3000000" cy="2079000"/>
          </a:xfrm>
          <a:prstGeom prst="rect">
            <a:avLst/>
          </a:prstGeom>
          <a:noFill/>
          <a:ln>
            <a:noFill/>
          </a:ln>
        </p:spPr>
        <p:txBody>
          <a:bodyPr spcFirstLastPara="1" wrap="square" lIns="91425" tIns="91425" rIns="91425" bIns="91425" anchor="t" anchorCtr="0">
            <a:spAutoFit/>
          </a:bodyPr>
          <a:lstStyle/>
          <a:p>
            <a:pPr marL="171450" lvl="0" indent="-234950" algn="l" rtl="0">
              <a:lnSpc>
                <a:spcPct val="115000"/>
              </a:lnSpc>
              <a:spcBef>
                <a:spcPts val="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Blog posts on Records Express</a:t>
            </a:r>
            <a:endParaRPr sz="1900">
              <a:solidFill>
                <a:schemeClr val="dk1"/>
              </a:solidFill>
              <a:latin typeface="Merriweather"/>
              <a:ea typeface="Merriweather"/>
              <a:cs typeface="Merriweather"/>
              <a:sym typeface="Merriweather"/>
            </a:endParaRPr>
          </a:p>
          <a:p>
            <a:pPr marL="171450" lvl="0" indent="-234950" algn="l" rtl="0">
              <a:lnSpc>
                <a:spcPct val="115000"/>
              </a:lnSpc>
              <a:spcBef>
                <a:spcPts val="1000"/>
              </a:spcBef>
              <a:spcAft>
                <a:spcPts val="0"/>
              </a:spcAft>
              <a:buClr>
                <a:srgbClr val="1C4587"/>
              </a:buClr>
              <a:buSzPts val="1900"/>
              <a:buFont typeface="Merriweather"/>
              <a:buChar char="●"/>
            </a:pPr>
            <a:r>
              <a:rPr lang="en" sz="1900">
                <a:solidFill>
                  <a:schemeClr val="dk1"/>
                </a:solidFill>
                <a:latin typeface="Merriweather"/>
                <a:ea typeface="Merriweather"/>
                <a:cs typeface="Merriweather"/>
                <a:sym typeface="Merriweather"/>
              </a:rPr>
              <a:t>Training modules, job aids</a:t>
            </a:r>
            <a:endParaRPr sz="1900">
              <a:solidFill>
                <a:schemeClr val="dk1"/>
              </a:solidFill>
              <a:latin typeface="Merriweather"/>
              <a:ea typeface="Merriweather"/>
              <a:cs typeface="Merriweather"/>
              <a:sym typeface="Merriweather"/>
            </a:endParaRPr>
          </a:p>
          <a:p>
            <a:pPr marL="0" lvl="0" indent="0" algn="l" rtl="0">
              <a:lnSpc>
                <a:spcPct val="115000"/>
              </a:lnSpc>
              <a:spcBef>
                <a:spcPts val="1000"/>
              </a:spcBef>
              <a:spcAft>
                <a:spcPts val="1000"/>
              </a:spcAft>
              <a:buNone/>
            </a:pPr>
            <a:endParaRPr sz="1900">
              <a:solidFill>
                <a:schemeClr val="dk1"/>
              </a:solidFill>
              <a:latin typeface="Merriweather"/>
              <a:ea typeface="Merriweather"/>
              <a:cs typeface="Merriweather"/>
              <a:sym typeface="Merriweather"/>
            </a:endParaRPr>
          </a:p>
        </p:txBody>
      </p:sp>
      <p:sp>
        <p:nvSpPr>
          <p:cNvPr id="162" name="Google Shape;162;p34"/>
          <p:cNvSpPr txBox="1"/>
          <p:nvPr/>
        </p:nvSpPr>
        <p:spPr>
          <a:xfrm>
            <a:off x="2790400" y="214950"/>
            <a:ext cx="5979900" cy="6156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2800">
                <a:solidFill>
                  <a:schemeClr val="dk1"/>
                </a:solidFill>
                <a:latin typeface="Merriweather"/>
                <a:ea typeface="Merriweather"/>
                <a:cs typeface="Merriweather"/>
                <a:sym typeface="Merriweather"/>
              </a:rPr>
              <a:t>Supporting Products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35"/>
          <p:cNvPicPr preferRelativeResize="0"/>
          <p:nvPr/>
        </p:nvPicPr>
        <p:blipFill rotWithShape="1">
          <a:blip r:embed="rId3">
            <a:alphaModFix/>
          </a:blip>
          <a:srcRect/>
          <a:stretch/>
        </p:blipFill>
        <p:spPr>
          <a:xfrm>
            <a:off x="385900" y="1076738"/>
            <a:ext cx="6066024" cy="5113775"/>
          </a:xfrm>
          <a:prstGeom prst="rect">
            <a:avLst/>
          </a:prstGeom>
          <a:noFill/>
          <a:ln>
            <a:noFill/>
          </a:ln>
          <a:effectLst>
            <a:outerShdw blurRad="57150" dist="19050" dir="5400000" algn="bl" rotWithShape="0">
              <a:srgbClr val="000000">
                <a:alpha val="49410"/>
              </a:srgbClr>
            </a:outerShdw>
          </a:effectLst>
        </p:spPr>
      </p:pic>
      <p:sp>
        <p:nvSpPr>
          <p:cNvPr id="168" name="Google Shape;168;p35"/>
          <p:cNvSpPr txBox="1"/>
          <p:nvPr/>
        </p:nvSpPr>
        <p:spPr>
          <a:xfrm>
            <a:off x="6551225" y="1510225"/>
            <a:ext cx="2418900" cy="373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600" b="1" u="sng">
                <a:solidFill>
                  <a:srgbClr val="0071BC"/>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https://</a:t>
            </a:r>
            <a:r>
              <a:rPr lang="en" sz="1600" b="1" u="sng">
                <a:solidFill>
                  <a:srgbClr val="0070C0"/>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www</a:t>
            </a:r>
            <a:r>
              <a:rPr lang="en" sz="1600" b="1" u="sng">
                <a:solidFill>
                  <a:srgbClr val="0071BC"/>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.archives.gov/records-mgmt/policy/digitization</a:t>
            </a:r>
            <a:endParaRPr sz="1900">
              <a:latin typeface="Merriweather"/>
              <a:ea typeface="Merriweather"/>
              <a:cs typeface="Merriweather"/>
              <a:sym typeface="Merriweath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6"/>
          <p:cNvSpPr txBox="1"/>
          <p:nvPr/>
        </p:nvSpPr>
        <p:spPr>
          <a:xfrm>
            <a:off x="1174500" y="2506850"/>
            <a:ext cx="67950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a:latin typeface="Merriweather"/>
                <a:ea typeface="Merriweather"/>
                <a:cs typeface="Merriweather"/>
                <a:sym typeface="Merriweather"/>
              </a:rPr>
              <a:t>Success Criteria for Digitization</a:t>
            </a:r>
            <a:endParaRPr sz="3100">
              <a:latin typeface="Merriweather"/>
              <a:ea typeface="Merriweather"/>
              <a:cs typeface="Merriweather"/>
              <a:sym typeface="Merriweath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7"/>
          <p:cNvSpPr txBox="1"/>
          <p:nvPr/>
        </p:nvSpPr>
        <p:spPr>
          <a:xfrm>
            <a:off x="332875" y="876025"/>
            <a:ext cx="8655000" cy="484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Clr>
                <a:schemeClr val="dk1"/>
              </a:buClr>
              <a:buSzPts val="1100"/>
              <a:buFont typeface="Arial"/>
              <a:buNone/>
            </a:pPr>
            <a:endParaRPr sz="2100" b="1">
              <a:solidFill>
                <a:schemeClr val="dk1"/>
              </a:solidFill>
              <a:latin typeface="Merriweather"/>
              <a:ea typeface="Merriweather"/>
              <a:cs typeface="Merriweather"/>
              <a:sym typeface="Merriweather"/>
            </a:endParaRPr>
          </a:p>
          <a:p>
            <a:pPr marL="457200" lvl="0" indent="-330200" algn="l" rtl="0">
              <a:lnSpc>
                <a:spcPct val="115000"/>
              </a:lnSpc>
              <a:spcBef>
                <a:spcPts val="1200"/>
              </a:spcBef>
              <a:spcAft>
                <a:spcPts val="0"/>
              </a:spcAft>
              <a:buClr>
                <a:schemeClr val="dk1"/>
              </a:buClr>
              <a:buSzPts val="1600"/>
              <a:buFont typeface="Merriweather"/>
              <a:buChar char="●"/>
            </a:pPr>
            <a:r>
              <a:rPr lang="en" sz="1600">
                <a:solidFill>
                  <a:schemeClr val="dk1"/>
                </a:solidFill>
                <a:latin typeface="Merriweather"/>
                <a:ea typeface="Merriweather"/>
                <a:cs typeface="Merriweather"/>
                <a:sym typeface="Merriweather"/>
              </a:rPr>
              <a:t>Supports agency officials with information about digitizing, managing, and transferring permanent records</a:t>
            </a:r>
            <a:endParaRPr sz="16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600">
              <a:solidFill>
                <a:schemeClr val="dk1"/>
              </a:solidFill>
              <a:latin typeface="Merriweather"/>
              <a:ea typeface="Merriweather"/>
              <a:cs typeface="Merriweather"/>
              <a:sym typeface="Merriweather"/>
            </a:endParaRPr>
          </a:p>
          <a:p>
            <a:pPr marL="457200" lvl="0" indent="-330200" algn="l" rtl="0">
              <a:lnSpc>
                <a:spcPct val="115000"/>
              </a:lnSpc>
              <a:spcBef>
                <a:spcPts val="0"/>
              </a:spcBef>
              <a:spcAft>
                <a:spcPts val="0"/>
              </a:spcAft>
              <a:buSzPts val="1600"/>
              <a:buFont typeface="Merriweather"/>
              <a:buChar char="●"/>
            </a:pPr>
            <a:r>
              <a:rPr lang="en" sz="1600">
                <a:solidFill>
                  <a:schemeClr val="dk1"/>
                </a:solidFill>
                <a:latin typeface="Merriweather"/>
                <a:ea typeface="Merriweather"/>
                <a:cs typeface="Merriweather"/>
                <a:sym typeface="Merriweather"/>
              </a:rPr>
              <a:t>Assists agencies in digitizing permanent records and meeting federal records management requirements in laws, regulations, and NARA-issued policy.</a:t>
            </a:r>
            <a:endParaRPr sz="16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600">
              <a:solidFill>
                <a:schemeClr val="dk1"/>
              </a:solidFill>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600"/>
              <a:buFont typeface="Merriweather"/>
              <a:buChar char="●"/>
            </a:pPr>
            <a:r>
              <a:rPr lang="en" sz="1600">
                <a:solidFill>
                  <a:schemeClr val="dk1"/>
                </a:solidFill>
                <a:latin typeface="Merriweather"/>
                <a:ea typeface="Merriweather"/>
                <a:cs typeface="Merriweather"/>
                <a:sym typeface="Merriweather"/>
              </a:rPr>
              <a:t>If not properly managed, digitization can result in incomplete/insufficient digital record quality to serve all of the same business purposes as the originals.</a:t>
            </a:r>
            <a:endParaRPr sz="16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600">
              <a:solidFill>
                <a:schemeClr val="dk1"/>
              </a:solidFill>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600"/>
              <a:buFont typeface="Merriweather"/>
              <a:buChar char="●"/>
            </a:pPr>
            <a:r>
              <a:rPr lang="en" sz="1600">
                <a:solidFill>
                  <a:schemeClr val="dk1"/>
                </a:solidFill>
                <a:latin typeface="Merriweather"/>
                <a:ea typeface="Merriweather"/>
                <a:cs typeface="Merriweather"/>
                <a:sym typeface="Merriweather"/>
              </a:rPr>
              <a:t>Helps agencies  to adhere to the requirements in 36 CFR 1236 subpart E, and other recordkeeping requirements to help mitigate many of the risks inherent in digitization.</a:t>
            </a:r>
            <a:endParaRPr sz="1600">
              <a:solidFill>
                <a:schemeClr val="dk1"/>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1600">
              <a:solidFill>
                <a:schemeClr val="dk1"/>
              </a:solidFill>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600"/>
              <a:buFont typeface="Merriweather"/>
              <a:buChar char="●"/>
            </a:pPr>
            <a:r>
              <a:rPr lang="en" sz="1600">
                <a:solidFill>
                  <a:schemeClr val="dk1"/>
                </a:solidFill>
                <a:latin typeface="Merriweather"/>
                <a:ea typeface="Merriweather"/>
                <a:cs typeface="Merriweather"/>
                <a:sym typeface="Merriweather"/>
              </a:rPr>
              <a:t>Provides high-level success criteria for digitizing permanent records, which are organized around four key concepts: </a:t>
            </a:r>
            <a:r>
              <a:rPr lang="en" sz="1600" i="1">
                <a:solidFill>
                  <a:schemeClr val="dk1"/>
                </a:solidFill>
                <a:latin typeface="Merriweather"/>
                <a:ea typeface="Merriweather"/>
                <a:cs typeface="Merriweather"/>
                <a:sym typeface="Merriweather"/>
              </a:rPr>
              <a:t>Policies</a:t>
            </a:r>
            <a:r>
              <a:rPr lang="en" sz="1600">
                <a:solidFill>
                  <a:schemeClr val="dk1"/>
                </a:solidFill>
                <a:latin typeface="Merriweather"/>
                <a:ea typeface="Merriweather"/>
                <a:cs typeface="Merriweather"/>
                <a:sym typeface="Merriweather"/>
              </a:rPr>
              <a:t>, </a:t>
            </a:r>
            <a:r>
              <a:rPr lang="en" sz="1600" i="1">
                <a:solidFill>
                  <a:schemeClr val="dk1"/>
                </a:solidFill>
                <a:latin typeface="Merriweather"/>
                <a:ea typeface="Merriweather"/>
                <a:cs typeface="Merriweather"/>
                <a:sym typeface="Merriweather"/>
              </a:rPr>
              <a:t>Access</a:t>
            </a:r>
            <a:r>
              <a:rPr lang="en" sz="1600">
                <a:solidFill>
                  <a:schemeClr val="dk1"/>
                </a:solidFill>
                <a:latin typeface="Merriweather"/>
                <a:ea typeface="Merriweather"/>
                <a:cs typeface="Merriweather"/>
                <a:sym typeface="Merriweather"/>
              </a:rPr>
              <a:t>, </a:t>
            </a:r>
            <a:r>
              <a:rPr lang="en" sz="1600" i="1">
                <a:solidFill>
                  <a:schemeClr val="dk1"/>
                </a:solidFill>
                <a:latin typeface="Merriweather"/>
                <a:ea typeface="Merriweather"/>
                <a:cs typeface="Merriweather"/>
                <a:sym typeface="Merriweather"/>
              </a:rPr>
              <a:t>Systems</a:t>
            </a:r>
            <a:r>
              <a:rPr lang="en" sz="1600">
                <a:solidFill>
                  <a:schemeClr val="dk1"/>
                </a:solidFill>
                <a:latin typeface="Merriweather"/>
                <a:ea typeface="Merriweather"/>
                <a:cs typeface="Merriweather"/>
                <a:sym typeface="Merriweather"/>
              </a:rPr>
              <a:t>, and </a:t>
            </a:r>
            <a:r>
              <a:rPr lang="en" sz="1600" i="1">
                <a:solidFill>
                  <a:schemeClr val="dk1"/>
                </a:solidFill>
                <a:latin typeface="Merriweather"/>
                <a:ea typeface="Merriweather"/>
                <a:cs typeface="Merriweather"/>
                <a:sym typeface="Merriweather"/>
              </a:rPr>
              <a:t>Disposition</a:t>
            </a:r>
            <a:r>
              <a:rPr lang="en" sz="1600">
                <a:solidFill>
                  <a:schemeClr val="dk1"/>
                </a:solidFill>
                <a:latin typeface="Merriweather"/>
                <a:ea typeface="Merriweather"/>
                <a:cs typeface="Merriweather"/>
                <a:sym typeface="Merriweather"/>
              </a:rPr>
              <a:t>.</a:t>
            </a:r>
            <a:endParaRPr sz="1600">
              <a:solidFill>
                <a:schemeClr val="dk1"/>
              </a:solidFill>
              <a:latin typeface="Merriweather"/>
              <a:ea typeface="Merriweather"/>
              <a:cs typeface="Merriweather"/>
              <a:sym typeface="Merriweather"/>
            </a:endParaRPr>
          </a:p>
        </p:txBody>
      </p:sp>
      <p:sp>
        <p:nvSpPr>
          <p:cNvPr id="179" name="Google Shape;179;p37"/>
          <p:cNvSpPr txBox="1"/>
          <p:nvPr/>
        </p:nvSpPr>
        <p:spPr>
          <a:xfrm>
            <a:off x="3616300" y="227125"/>
            <a:ext cx="5235600" cy="6489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800"/>
              </a:spcBef>
              <a:spcAft>
                <a:spcPts val="1200"/>
              </a:spcAft>
              <a:buClr>
                <a:schemeClr val="dk1"/>
              </a:buClr>
              <a:buSzPts val="1100"/>
              <a:buFont typeface="Arial"/>
              <a:buNone/>
            </a:pPr>
            <a:r>
              <a:rPr lang="en" sz="2800">
                <a:solidFill>
                  <a:schemeClr val="dk1"/>
                </a:solidFill>
                <a:latin typeface="Merriweather"/>
                <a:ea typeface="Merriweather"/>
                <a:cs typeface="Merriweather"/>
                <a:sym typeface="Merriweather"/>
              </a:rPr>
              <a:t>Purpose</a:t>
            </a:r>
            <a:endParaRPr sz="28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1692</Words>
  <Application>Microsoft Office PowerPoint</Application>
  <PresentationFormat>On-screen Show (4:3)</PresentationFormat>
  <Paragraphs>249</Paragraphs>
  <Slides>32</Slides>
  <Notes>32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Domine</vt:lpstr>
      <vt:lpstr>Source Sans Pro</vt:lpstr>
      <vt:lpstr>Merriweather</vt:lpstr>
      <vt:lpstr>Times New Roman</vt:lpstr>
      <vt:lpstr>Arial</vt:lpstr>
      <vt:lpstr>Calibri</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John Martinez</cp:lastModifiedBy>
  <cp:revision>1</cp:revision>
  <dcterms:modified xsi:type="dcterms:W3CDTF">2023-10-23T22:15:41Z</dcterms:modified>
</cp:coreProperties>
</file>