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60" r:id="rId6"/>
    <p:sldId id="266" r:id="rId7"/>
    <p:sldId id="261" r:id="rId8"/>
    <p:sldId id="263" r:id="rId9"/>
    <p:sldId id="259" r:id="rId10"/>
    <p:sldId id="265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5" d="100"/>
          <a:sy n="75" d="100"/>
        </p:scale>
        <p:origin x="3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2-21T18:17:08.380"/>
    </inkml:context>
    <inkml:brush xml:id="br0">
      <inkml:brushProperty name="width" value="0.1" units="cm"/>
      <inkml:brushProperty name="height" value="0.1" units="cm"/>
      <inkml:brushProperty name="color" value="#008C3A"/>
      <inkml:brushProperty name="ignorePressure" value="1"/>
    </inkml:brush>
  </inkml:definitions>
  <inkml:trace contextRef="#ctx0" brushRef="#br0">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09-18T20:25:51.831"/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249 2043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09-18T20:25:51.831"/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249 2043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09-18T20:25:51.831"/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249 2043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09-18T20:25:51.831"/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249 2043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09-18T20:25:51.831"/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249 2043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09-18T20:25:51.831"/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249 2043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EEB6C-4007-4C9F-92F7-B3888BE969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474AA9-AAFE-44B7-81A3-4347DDF27A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6DBE5D-1633-4152-BAB4-BFDACDF4F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D06DE9-990D-4296-A5B1-6014F2AE0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B9A436-706B-416B-8BDD-50D92625F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145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2CE41-D18A-4146-947E-2B9112A24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2ACBD-228A-422E-8B2D-7410D24F3B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E2A533-54BC-4389-85D0-9A928A41A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6E046-D980-40CF-B750-552252B09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218663-E5E8-4902-9361-EA59C0770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246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2CD6F-6158-429C-8C14-D4BAC21E9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19D720-F2D9-45F0-8B30-E2F9BA0465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2C4B40-CFF6-4EB0-96ED-00094DD2F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B88C2-7CD9-4BF0-9005-D5154A2CE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EE76F-D20E-4EA3-AC4B-B73B85EBE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340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63E16-FE42-40E4-9BC6-3B7372291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48C19-7C74-4CC8-AFE4-4457F7F4B0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727C0B-4CD4-4E51-B53B-6B35BC03D4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C3F8A9-61B3-4AB6-96C0-2B4C200AD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65C5DC-CA59-43AD-9D85-D67489A54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AFAC93-4298-462B-B078-61DA2AB91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980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B7738-A0EC-468F-BDA1-69F0BEB84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53972-8A3A-4D84-872D-C831B5F816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EE8933-B441-4542-91F0-F4E59E19B3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B345E3-51A2-4104-A3CF-827F49F477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97240F-02DF-4F1A-B2CA-D50A5FD067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F86541-FC3C-45B7-B90A-AFFAB46D1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203184-D831-42DE-8240-A6EA99A1E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6D5CE2-56C1-470F-8B57-A676E6539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964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E19E8-8632-4AB2-A459-1E2F1BF5F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189647-E098-4008-B9E4-05FA522D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A22D1F-5650-4B9A-AFA6-5981C0515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26449E-D25F-4409-943B-A8D27ECCC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67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2067D0-908D-471F-A351-109E978AC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2F04A2-BA5C-4BFA-B197-84B5BDFF5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063FF1-F52B-4014-9C1C-D103F26FF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188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D0456-95DA-4327-9F4B-0935BF081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14CBD-719F-4C60-940A-F032A94CC6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70963C-D8BA-4EE6-9F9E-73A68AA5B9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C87BB7-48F6-4241-B986-73F4DD75F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77F5F8-1517-418F-B036-FD985F9EC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6CD5F4-65C0-4241-AEB7-21E7C75E9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373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3A7A7-F559-4CF0-A7E9-91DC6D5FD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4DBC57-A0A4-4D87-A267-1526DC2F68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D93E28-190A-41FF-B3C1-3D057A33F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FB1B80-88C7-44F9-9950-8AD204C0F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5D9881-1227-4B97-B6DB-73DE14042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8C3A45-8359-4F5C-AE17-2024E77F3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758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2FC44-81CD-49AC-8FD1-B0600C526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0171D6-2ADE-4E09-8D09-FC0146AF80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C288-8961-4824-B7BF-CEF848245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28F648-88B1-46C4-A9B1-DCF943B27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11F4C9-B176-4AD1-879B-5EA23B202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966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7B89FE-9D55-48C0-9831-A4DB40AB5A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97D3F9-259B-42AE-90B7-569BB9A815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E4D8A5-F84A-4B2A-A77F-486A898AF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4A6DBB-BA98-4CAF-9AB7-D8B938B02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22DE0-204B-49B8-9574-B2C908CEE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371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639621-BAB2-4489-8A8A-4E15F7796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782006-58C0-4389-A5D8-085509CE0B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1278C-3D08-49EF-8DA4-04BE9317D5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51171-4CA2-442C-84A1-8E01A6D9201D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464B6E-441A-4B6E-81FD-C3C169138E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1DA0D7-6568-438A-BFFE-B66BF51F06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49AA0-636E-46BD-A67A-FE6B4C8CA9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003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amrutam-nopen.blogspot.com/2012/07/how-my-school-made-me-what-i-am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2.xml"/><Relationship Id="rId5" Type="http://schemas.openxmlformats.org/officeDocument/2006/relationships/image" Target="../media/image5.svg"/><Relationship Id="rId4" Type="http://schemas.openxmlformats.org/officeDocument/2006/relationships/image" Target="../media/image7.png"/><Relationship Id="rId9" Type="http://schemas.openxmlformats.org/officeDocument/2006/relationships/image" Target="NUL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3.xml"/><Relationship Id="rId5" Type="http://schemas.openxmlformats.org/officeDocument/2006/relationships/image" Target="../media/image5.svg"/><Relationship Id="rId4" Type="http://schemas.openxmlformats.org/officeDocument/2006/relationships/image" Target="../media/image8.png"/><Relationship Id="rId9" Type="http://schemas.openxmlformats.org/officeDocument/2006/relationships/image" Target="NUL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4.xml"/><Relationship Id="rId5" Type="http://schemas.openxmlformats.org/officeDocument/2006/relationships/image" Target="../media/image5.sv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hmk/2741404653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5.xml"/><Relationship Id="rId5" Type="http://schemas.openxmlformats.org/officeDocument/2006/relationships/image" Target="../media/image5.sv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sv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6.xml"/><Relationship Id="rId5" Type="http://schemas.openxmlformats.org/officeDocument/2006/relationships/image" Target="../media/image5.sv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sv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7.xml"/><Relationship Id="rId5" Type="http://schemas.openxmlformats.org/officeDocument/2006/relationships/image" Target="../media/image5.svg"/><Relationship Id="rId4" Type="http://schemas.openxmlformats.org/officeDocument/2006/relationships/image" Target="../media/image8.png"/><Relationship Id="rId9" Type="http://schemas.openxmlformats.org/officeDocument/2006/relationships/image" Target="../media/image1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bbest.com/2014/01/26/respond-pause-dont-react-to-conflict-in-business-and-at-work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olicyoptions.irpp.org/magazines/february-2019/tools-for-horizontal-collaboration-in-government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, circle&#10;&#10;Description automatically generated">
            <a:extLst>
              <a:ext uri="{FF2B5EF4-FFF2-40B4-BE49-F238E27FC236}">
                <a16:creationId xmlns:a16="http://schemas.microsoft.com/office/drawing/2014/main" id="{46289B59-890B-4A4E-A19B-0A9AE64E9E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697876" y="33625"/>
            <a:ext cx="4796246" cy="479624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4B84CC-BD39-4A00-9A6B-C51F17583772}"/>
              </a:ext>
            </a:extLst>
          </p:cNvPr>
          <p:cNvSpPr txBox="1"/>
          <p:nvPr/>
        </p:nvSpPr>
        <p:spPr>
          <a:xfrm>
            <a:off x="1413933" y="4829871"/>
            <a:ext cx="936413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Virtual Project Management</a:t>
            </a:r>
          </a:p>
          <a:p>
            <a:pPr algn="ctr"/>
            <a:r>
              <a:rPr lang="en-US" sz="3200" b="1" dirty="0"/>
              <a:t>ARMA International</a:t>
            </a:r>
          </a:p>
          <a:p>
            <a:pPr algn="ctr"/>
            <a:r>
              <a:rPr lang="en-US" sz="3200" b="1" dirty="0"/>
              <a:t>September 21, 2021</a:t>
            </a:r>
          </a:p>
        </p:txBody>
      </p:sp>
    </p:spTree>
    <p:extLst>
      <p:ext uri="{BB962C8B-B14F-4D97-AF65-F5344CB8AC3E}">
        <p14:creationId xmlns:p14="http://schemas.microsoft.com/office/powerpoint/2010/main" val="237864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802B702-581C-4E00-9617-446B4ABE1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062" y="225847"/>
            <a:ext cx="10515600" cy="43625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highlight>
                  <a:srgbClr val="00FF00"/>
                </a:highlight>
              </a:rPr>
              <a:t>Vision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CE7B3B-88DF-48D3-A6AF-7FC966BB88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1" y="690125"/>
            <a:ext cx="5231074" cy="3141567"/>
          </a:xfrm>
          <a:ln w="76200"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en-US" sz="15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1072093-FCBC-4E86-8621-6DC8781D3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41159" y="692488"/>
            <a:ext cx="5187503" cy="3149563"/>
          </a:xfrm>
          <a:ln w="76200"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en-US" dirty="0"/>
          </a:p>
          <a:p>
            <a:pPr marL="0" indent="0">
              <a:buNone/>
            </a:pPr>
            <a:endParaRPr lang="en-US" sz="3400" dirty="0"/>
          </a:p>
          <a:p>
            <a:endParaRPr lang="en-US" sz="34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21830F-081A-4960-BCF5-817DCB4D0B57}"/>
              </a:ext>
            </a:extLst>
          </p:cNvPr>
          <p:cNvSpPr txBox="1"/>
          <p:nvPr/>
        </p:nvSpPr>
        <p:spPr>
          <a:xfrm>
            <a:off x="6141159" y="3873818"/>
            <a:ext cx="5179431" cy="286232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3F1C14-C634-48AD-8433-20D08C4794BA}"/>
              </a:ext>
            </a:extLst>
          </p:cNvPr>
          <p:cNvSpPr txBox="1"/>
          <p:nvPr/>
        </p:nvSpPr>
        <p:spPr>
          <a:xfrm>
            <a:off x="839788" y="3904596"/>
            <a:ext cx="5231074" cy="2831544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BB33B2-B713-43EE-B9AB-F04FC9D4447C}"/>
              </a:ext>
            </a:extLst>
          </p:cNvPr>
          <p:cNvSpPr txBox="1"/>
          <p:nvPr/>
        </p:nvSpPr>
        <p:spPr>
          <a:xfrm>
            <a:off x="807143" y="3606758"/>
            <a:ext cx="3621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highlight>
                  <a:srgbClr val="FFFF00"/>
                </a:highlight>
              </a:rPr>
              <a:t>Polarity One Here                                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3219A60-87E3-41CF-9867-1D9DAD80D2C2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4429121" y="3899146"/>
            <a:ext cx="4667745" cy="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5911DFC6-2C71-40EC-8724-29EDCE055911}"/>
              </a:ext>
            </a:extLst>
          </p:cNvPr>
          <p:cNvSpPr txBox="1"/>
          <p:nvPr/>
        </p:nvSpPr>
        <p:spPr>
          <a:xfrm>
            <a:off x="8018453" y="3617922"/>
            <a:ext cx="341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highlight>
                  <a:srgbClr val="FFFF00"/>
                </a:highlight>
              </a:rPr>
              <a:t>   Polarity Two Here    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B292772-F07C-4562-889B-581408D1F443}"/>
              </a:ext>
            </a:extLst>
          </p:cNvPr>
          <p:cNvCxnSpPr/>
          <p:nvPr/>
        </p:nvCxnSpPr>
        <p:spPr>
          <a:xfrm>
            <a:off x="6070862" y="3629088"/>
            <a:ext cx="0" cy="56244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22A02D4-11A4-4DF7-9902-8C6226F38078}"/>
              </a:ext>
            </a:extLst>
          </p:cNvPr>
          <p:cNvCxnSpPr/>
          <p:nvPr/>
        </p:nvCxnSpPr>
        <p:spPr>
          <a:xfrm>
            <a:off x="839788" y="3629088"/>
            <a:ext cx="0" cy="64125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Graphic 29" descr="Add">
            <a:extLst>
              <a:ext uri="{FF2B5EF4-FFF2-40B4-BE49-F238E27FC236}">
                <a16:creationId xmlns:a16="http://schemas.microsoft.com/office/drawing/2014/main" id="{54E237E4-A85C-4B20-A73B-511480F27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13937" y="772908"/>
            <a:ext cx="427302" cy="427302"/>
          </a:xfrm>
          <a:prstGeom prst="rect">
            <a:avLst/>
          </a:prstGeom>
        </p:spPr>
      </p:pic>
      <p:pic>
        <p:nvPicPr>
          <p:cNvPr id="32" name="Graphic 31" descr="Add">
            <a:extLst>
              <a:ext uri="{FF2B5EF4-FFF2-40B4-BE49-F238E27FC236}">
                <a16:creationId xmlns:a16="http://schemas.microsoft.com/office/drawing/2014/main" id="{049A839C-8DAD-4767-ACFB-E3FBFE5FE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75450" y="727601"/>
            <a:ext cx="418352" cy="418352"/>
          </a:xfrm>
          <a:prstGeom prst="rect">
            <a:avLst/>
          </a:prstGeom>
        </p:spPr>
      </p:pic>
      <p:pic>
        <p:nvPicPr>
          <p:cNvPr id="34" name="Graphic 33" descr="Forbidden">
            <a:extLst>
              <a:ext uri="{FF2B5EF4-FFF2-40B4-BE49-F238E27FC236}">
                <a16:creationId xmlns:a16="http://schemas.microsoft.com/office/drawing/2014/main" id="{7573CE0A-7119-4AD5-A7A1-589A12968C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44931" y="6144502"/>
            <a:ext cx="496308" cy="496308"/>
          </a:xfrm>
          <a:prstGeom prst="rect">
            <a:avLst/>
          </a:prstGeom>
        </p:spPr>
      </p:pic>
      <p:pic>
        <p:nvPicPr>
          <p:cNvPr id="36" name="Graphic 35" descr="Forbidden">
            <a:extLst>
              <a:ext uri="{FF2B5EF4-FFF2-40B4-BE49-F238E27FC236}">
                <a16:creationId xmlns:a16="http://schemas.microsoft.com/office/drawing/2014/main" id="{F34E4100-EB3E-4F60-9CE7-6A53BEA48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731758" y="6144502"/>
            <a:ext cx="505735" cy="50573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757E0AAB-1F27-4F3F-9CCE-7DF3FF96F594}"/>
                  </a:ext>
                </a:extLst>
              </p14:cNvPr>
              <p14:cNvContentPartPr/>
              <p14:nvPr/>
            </p14:nvContentPartPr>
            <p14:xfrm>
              <a:off x="6162555" y="3809925"/>
              <a:ext cx="360" cy="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757E0AAB-1F27-4F3F-9CCE-7DF3FF96F59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144555" y="3791925"/>
                <a:ext cx="36000" cy="3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27762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802B702-581C-4E00-9617-446B4ABE1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062" y="225847"/>
            <a:ext cx="10515600" cy="43625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highlight>
                  <a:srgbClr val="00FF00"/>
                </a:highlight>
              </a:rPr>
              <a:t>Vision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CE7B3B-88DF-48D3-A6AF-7FC966BB88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6425" y="673154"/>
            <a:ext cx="5231074" cy="2971898"/>
          </a:xfrm>
          <a:ln w="762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1072093-FCBC-4E86-8621-6DC8781D3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0862" y="666617"/>
            <a:ext cx="5284526" cy="2962471"/>
          </a:xfrm>
          <a:ln w="762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21830F-081A-4960-BCF5-817DCB4D0B57}"/>
              </a:ext>
            </a:extLst>
          </p:cNvPr>
          <p:cNvSpPr txBox="1"/>
          <p:nvPr/>
        </p:nvSpPr>
        <p:spPr>
          <a:xfrm>
            <a:off x="6084226" y="4141152"/>
            <a:ext cx="5271162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3F1C14-C634-48AD-8433-20D08C4794BA}"/>
              </a:ext>
            </a:extLst>
          </p:cNvPr>
          <p:cNvSpPr txBox="1"/>
          <p:nvPr/>
        </p:nvSpPr>
        <p:spPr>
          <a:xfrm>
            <a:off x="839790" y="4141153"/>
            <a:ext cx="5231074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BB33B2-B713-43EE-B9AB-F04FC9D4447C}"/>
              </a:ext>
            </a:extLst>
          </p:cNvPr>
          <p:cNvSpPr txBox="1"/>
          <p:nvPr/>
        </p:nvSpPr>
        <p:spPr>
          <a:xfrm>
            <a:off x="786338" y="3590597"/>
            <a:ext cx="2258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STRUCTURE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911DFC6-2C71-40EC-8724-29EDCE055911}"/>
              </a:ext>
            </a:extLst>
          </p:cNvPr>
          <p:cNvSpPr txBox="1"/>
          <p:nvPr/>
        </p:nvSpPr>
        <p:spPr>
          <a:xfrm>
            <a:off x="9366210" y="3602122"/>
            <a:ext cx="21203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FLEXIBILITY.  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B292772-F07C-4562-889B-581408D1F443}"/>
              </a:ext>
            </a:extLst>
          </p:cNvPr>
          <p:cNvCxnSpPr/>
          <p:nvPr/>
        </p:nvCxnSpPr>
        <p:spPr>
          <a:xfrm>
            <a:off x="6070862" y="3629088"/>
            <a:ext cx="0" cy="56244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151C7A7-0497-4FF8-86B8-4A9961EACE05}"/>
              </a:ext>
            </a:extLst>
          </p:cNvPr>
          <p:cNvCxnSpPr>
            <a:cxnSpLocks/>
          </p:cNvCxnSpPr>
          <p:nvPr/>
        </p:nvCxnSpPr>
        <p:spPr>
          <a:xfrm>
            <a:off x="11355388" y="3606757"/>
            <a:ext cx="0" cy="31278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22A02D4-11A4-4DF7-9902-8C6226F38078}"/>
              </a:ext>
            </a:extLst>
          </p:cNvPr>
          <p:cNvCxnSpPr/>
          <p:nvPr/>
        </p:nvCxnSpPr>
        <p:spPr>
          <a:xfrm>
            <a:off x="839788" y="3629088"/>
            <a:ext cx="0" cy="64125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Graphic 29" descr="Add">
            <a:extLst>
              <a:ext uri="{FF2B5EF4-FFF2-40B4-BE49-F238E27FC236}">
                <a16:creationId xmlns:a16="http://schemas.microsoft.com/office/drawing/2014/main" id="{54E237E4-A85C-4B20-A73B-511480F27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6640" y="781858"/>
            <a:ext cx="914400" cy="914400"/>
          </a:xfrm>
          <a:prstGeom prst="rect">
            <a:avLst/>
          </a:prstGeom>
        </p:spPr>
      </p:pic>
      <p:pic>
        <p:nvPicPr>
          <p:cNvPr id="32" name="Graphic 31" descr="Add">
            <a:extLst>
              <a:ext uri="{FF2B5EF4-FFF2-40B4-BE49-F238E27FC236}">
                <a16:creationId xmlns:a16="http://schemas.microsoft.com/office/drawing/2014/main" id="{049A839C-8DAD-4767-ACFB-E3FBFE5FE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97714" y="781858"/>
            <a:ext cx="914400" cy="914400"/>
          </a:xfrm>
          <a:prstGeom prst="rect">
            <a:avLst/>
          </a:prstGeom>
        </p:spPr>
      </p:pic>
      <p:pic>
        <p:nvPicPr>
          <p:cNvPr id="34" name="Graphic 33" descr="Forbidden">
            <a:extLst>
              <a:ext uri="{FF2B5EF4-FFF2-40B4-BE49-F238E27FC236}">
                <a16:creationId xmlns:a16="http://schemas.microsoft.com/office/drawing/2014/main" id="{7573CE0A-7119-4AD5-A7A1-589A12968C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66640" y="5658050"/>
            <a:ext cx="914400" cy="914400"/>
          </a:xfrm>
          <a:prstGeom prst="rect">
            <a:avLst/>
          </a:prstGeom>
        </p:spPr>
      </p:pic>
      <p:pic>
        <p:nvPicPr>
          <p:cNvPr id="36" name="Graphic 35" descr="Forbidden">
            <a:extLst>
              <a:ext uri="{FF2B5EF4-FFF2-40B4-BE49-F238E27FC236}">
                <a16:creationId xmlns:a16="http://schemas.microsoft.com/office/drawing/2014/main" id="{F34E4100-EB3E-4F60-9CE7-6A53BEA48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97714" y="5658050"/>
            <a:ext cx="914400" cy="914400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5488577-596E-4C36-90CF-896B1C442371}"/>
              </a:ext>
            </a:extLst>
          </p:cNvPr>
          <p:cNvCxnSpPr>
            <a:cxnSpLocks/>
          </p:cNvCxnSpPr>
          <p:nvPr/>
        </p:nvCxnSpPr>
        <p:spPr>
          <a:xfrm flipH="1">
            <a:off x="2954567" y="3875729"/>
            <a:ext cx="6282866" cy="0"/>
          </a:xfrm>
          <a:prstGeom prst="straightConnector1">
            <a:avLst/>
          </a:prstGeom>
          <a:ln w="762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14:cNvPr>
              <p14:cNvContentPartPr/>
              <p14:nvPr/>
            </p14:nvContentPartPr>
            <p14:xfrm>
              <a:off x="-1272688" y="1347932"/>
              <a:ext cx="240" cy="24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296688" y="1299932"/>
                <a:ext cx="48000" cy="9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98821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802B702-581C-4E00-9617-446B4ABE1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062" y="184477"/>
            <a:ext cx="10515600" cy="43625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highlight>
                  <a:srgbClr val="00FF00"/>
                </a:highlight>
              </a:rPr>
              <a:t>Vision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CE7B3B-88DF-48D3-A6AF-7FC966BB88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657190"/>
            <a:ext cx="5231074" cy="2971898"/>
          </a:xfrm>
          <a:ln w="76200">
            <a:solidFill>
              <a:schemeClr val="tx1"/>
            </a:solidFill>
          </a:ln>
        </p:spPr>
        <p:txBody>
          <a:bodyPr>
            <a:normAutofit fontScale="32500" lnSpcReduction="20000"/>
          </a:bodyPr>
          <a:lstStyle/>
          <a:p>
            <a:r>
              <a:rPr lang="en-US" sz="5500" b="1" dirty="0"/>
              <a:t>Clear roles and responsibilities</a:t>
            </a:r>
          </a:p>
          <a:p>
            <a:r>
              <a:rPr lang="en-US" sz="5500" b="1" dirty="0"/>
              <a:t>Clear ownership</a:t>
            </a:r>
          </a:p>
          <a:p>
            <a:r>
              <a:rPr lang="en-US" sz="5500" b="1" dirty="0"/>
              <a:t>Good governance</a:t>
            </a:r>
          </a:p>
          <a:p>
            <a:r>
              <a:rPr lang="en-US" sz="5500" b="1" dirty="0"/>
              <a:t>Well established communications</a:t>
            </a:r>
          </a:p>
          <a:p>
            <a:r>
              <a:rPr lang="en-US" sz="5500" b="1" dirty="0"/>
              <a:t>Predictable</a:t>
            </a:r>
          </a:p>
          <a:p>
            <a:r>
              <a:rPr lang="en-US" sz="5500" b="1" dirty="0"/>
              <a:t>Decision making accountability</a:t>
            </a:r>
          </a:p>
          <a:p>
            <a:r>
              <a:rPr lang="en-US" sz="5500" b="1" dirty="0"/>
              <a:t>Same goals and objectives</a:t>
            </a:r>
          </a:p>
          <a:p>
            <a:r>
              <a:rPr lang="en-US" sz="5500" b="1" dirty="0"/>
              <a:t>Works with big teams on multiple levels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1072093-FCBC-4E86-8621-6DC8781D3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0862" y="657189"/>
            <a:ext cx="5284526" cy="2971899"/>
          </a:xfrm>
          <a:ln w="76200">
            <a:solidFill>
              <a:schemeClr val="tx1"/>
            </a:solidFill>
          </a:ln>
        </p:spPr>
        <p:txBody>
          <a:bodyPr>
            <a:normAutofit fontScale="32500" lnSpcReduction="20000"/>
          </a:bodyPr>
          <a:lstStyle/>
          <a:p>
            <a:r>
              <a:rPr lang="en-US" sz="5500" b="1" dirty="0"/>
              <a:t>More empowerment and trust</a:t>
            </a:r>
          </a:p>
          <a:p>
            <a:r>
              <a:rPr lang="en-US" sz="5500" b="1" dirty="0"/>
              <a:t>Flat structure</a:t>
            </a:r>
          </a:p>
          <a:p>
            <a:r>
              <a:rPr lang="en-US" sz="5500" b="1" dirty="0"/>
              <a:t>Develops leaders, not just managers</a:t>
            </a:r>
          </a:p>
          <a:p>
            <a:r>
              <a:rPr lang="en-US" sz="5500" b="1" dirty="0"/>
              <a:t>Adaptable to situation</a:t>
            </a:r>
          </a:p>
          <a:p>
            <a:r>
              <a:rPr lang="en-US" sz="5500" b="1" dirty="0"/>
              <a:t>Encourages synergy</a:t>
            </a:r>
          </a:p>
          <a:p>
            <a:r>
              <a:rPr lang="en-US" sz="5500" b="1" dirty="0"/>
              <a:t>Individual responsibility</a:t>
            </a:r>
          </a:p>
          <a:p>
            <a:r>
              <a:rPr lang="en-US" sz="5500" b="1" dirty="0"/>
              <a:t>Open communications</a:t>
            </a:r>
          </a:p>
          <a:p>
            <a:r>
              <a:rPr lang="en-US" sz="5500" b="1" dirty="0"/>
              <a:t>Fast decisions</a:t>
            </a:r>
          </a:p>
          <a:p>
            <a:r>
              <a:rPr lang="en-US" sz="5500" b="1" dirty="0"/>
              <a:t>Creativity &amp; Innovation</a:t>
            </a:r>
          </a:p>
          <a:p>
            <a:endParaRPr lang="en-US" sz="5500" dirty="0"/>
          </a:p>
          <a:p>
            <a:pPr marL="0" indent="0">
              <a:buNone/>
            </a:pPr>
            <a:endParaRPr lang="en-US" sz="550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21830F-081A-4960-BCF5-817DCB4D0B57}"/>
              </a:ext>
            </a:extLst>
          </p:cNvPr>
          <p:cNvSpPr txBox="1"/>
          <p:nvPr/>
        </p:nvSpPr>
        <p:spPr>
          <a:xfrm>
            <a:off x="6096906" y="4157117"/>
            <a:ext cx="5231074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Duplication of work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Chain of command not clear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 towards different goals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clear roles and responsibilities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Chaotic or ineffective communications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Unpredictability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Cannot control of govern a large team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3F1C14-C634-48AD-8433-20D08C4794BA}"/>
              </a:ext>
            </a:extLst>
          </p:cNvPr>
          <p:cNvSpPr txBox="1"/>
          <p:nvPr/>
        </p:nvSpPr>
        <p:spPr>
          <a:xfrm>
            <a:off x="839788" y="4176149"/>
            <a:ext cx="5231074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empowerment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Added levels/too bureaucratic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Managers with limited vision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adaptable t change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synergy of overall group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Slow or no decision(s)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creativity and innovation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freedom and fewer choices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not handle ambiguity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BB33B2-B713-43EE-B9AB-F04FC9D4447C}"/>
              </a:ext>
            </a:extLst>
          </p:cNvPr>
          <p:cNvSpPr txBox="1"/>
          <p:nvPr/>
        </p:nvSpPr>
        <p:spPr>
          <a:xfrm>
            <a:off x="786194" y="3610231"/>
            <a:ext cx="2258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STRUCTURE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911DFC6-2C71-40EC-8724-29EDCE055911}"/>
              </a:ext>
            </a:extLst>
          </p:cNvPr>
          <p:cNvSpPr txBox="1"/>
          <p:nvPr/>
        </p:nvSpPr>
        <p:spPr>
          <a:xfrm>
            <a:off x="9367412" y="3600715"/>
            <a:ext cx="2069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FLEXIBILITY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B292772-F07C-4562-889B-581408D1F443}"/>
              </a:ext>
            </a:extLst>
          </p:cNvPr>
          <p:cNvCxnSpPr/>
          <p:nvPr/>
        </p:nvCxnSpPr>
        <p:spPr>
          <a:xfrm>
            <a:off x="6070862" y="3629088"/>
            <a:ext cx="0" cy="56244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151C7A7-0497-4FF8-86B8-4A9961EACE05}"/>
              </a:ext>
            </a:extLst>
          </p:cNvPr>
          <p:cNvCxnSpPr>
            <a:cxnSpLocks/>
          </p:cNvCxnSpPr>
          <p:nvPr/>
        </p:nvCxnSpPr>
        <p:spPr>
          <a:xfrm>
            <a:off x="11355388" y="3629088"/>
            <a:ext cx="0" cy="31278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22A02D4-11A4-4DF7-9902-8C6226F38078}"/>
              </a:ext>
            </a:extLst>
          </p:cNvPr>
          <p:cNvCxnSpPr/>
          <p:nvPr/>
        </p:nvCxnSpPr>
        <p:spPr>
          <a:xfrm>
            <a:off x="839788" y="3629088"/>
            <a:ext cx="0" cy="64125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Graphic 29" descr="Add">
            <a:extLst>
              <a:ext uri="{FF2B5EF4-FFF2-40B4-BE49-F238E27FC236}">
                <a16:creationId xmlns:a16="http://schemas.microsoft.com/office/drawing/2014/main" id="{54E237E4-A85C-4B20-A73B-511480F27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6640" y="781858"/>
            <a:ext cx="914400" cy="914400"/>
          </a:xfrm>
          <a:prstGeom prst="rect">
            <a:avLst/>
          </a:prstGeom>
        </p:spPr>
      </p:pic>
      <p:pic>
        <p:nvPicPr>
          <p:cNvPr id="32" name="Graphic 31" descr="Add">
            <a:extLst>
              <a:ext uri="{FF2B5EF4-FFF2-40B4-BE49-F238E27FC236}">
                <a16:creationId xmlns:a16="http://schemas.microsoft.com/office/drawing/2014/main" id="{049A839C-8DAD-4767-ACFB-E3FBFE5FE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97714" y="781858"/>
            <a:ext cx="914400" cy="914400"/>
          </a:xfrm>
          <a:prstGeom prst="rect">
            <a:avLst/>
          </a:prstGeom>
        </p:spPr>
      </p:pic>
      <p:pic>
        <p:nvPicPr>
          <p:cNvPr id="34" name="Graphic 33" descr="Forbidden">
            <a:extLst>
              <a:ext uri="{FF2B5EF4-FFF2-40B4-BE49-F238E27FC236}">
                <a16:creationId xmlns:a16="http://schemas.microsoft.com/office/drawing/2014/main" id="{7573CE0A-7119-4AD5-A7A1-589A12968C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66640" y="5658050"/>
            <a:ext cx="914400" cy="914400"/>
          </a:xfrm>
          <a:prstGeom prst="rect">
            <a:avLst/>
          </a:prstGeom>
        </p:spPr>
      </p:pic>
      <p:pic>
        <p:nvPicPr>
          <p:cNvPr id="36" name="Graphic 35" descr="Forbidden">
            <a:extLst>
              <a:ext uri="{FF2B5EF4-FFF2-40B4-BE49-F238E27FC236}">
                <a16:creationId xmlns:a16="http://schemas.microsoft.com/office/drawing/2014/main" id="{F34E4100-EB3E-4F60-9CE7-6A53BEA48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97714" y="5658050"/>
            <a:ext cx="914400" cy="914400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5488577-596E-4C36-90CF-896B1C442371}"/>
              </a:ext>
            </a:extLst>
          </p:cNvPr>
          <p:cNvCxnSpPr>
            <a:cxnSpLocks/>
          </p:cNvCxnSpPr>
          <p:nvPr/>
        </p:nvCxnSpPr>
        <p:spPr>
          <a:xfrm flipH="1" flipV="1">
            <a:off x="3044313" y="3901522"/>
            <a:ext cx="6269505" cy="1"/>
          </a:xfrm>
          <a:prstGeom prst="straightConnector1">
            <a:avLst/>
          </a:prstGeom>
          <a:ln w="762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14:cNvPr>
              <p14:cNvContentPartPr/>
              <p14:nvPr/>
            </p14:nvContentPartPr>
            <p14:xfrm>
              <a:off x="-1272688" y="1347932"/>
              <a:ext cx="240" cy="24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296688" y="1299932"/>
                <a:ext cx="48000" cy="960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EE69A2AE-F5E0-4CDB-B66A-A10C9EE096FB}"/>
              </a:ext>
            </a:extLst>
          </p:cNvPr>
          <p:cNvSpPr txBox="1"/>
          <p:nvPr/>
        </p:nvSpPr>
        <p:spPr>
          <a:xfrm>
            <a:off x="8630318" y="2635002"/>
            <a:ext cx="2934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More freedom &amp; choice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Handle ambiguity</a:t>
            </a:r>
          </a:p>
        </p:txBody>
      </p:sp>
    </p:spTree>
    <p:extLst>
      <p:ext uri="{BB962C8B-B14F-4D97-AF65-F5344CB8AC3E}">
        <p14:creationId xmlns:p14="http://schemas.microsoft.com/office/powerpoint/2010/main" val="3574418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802B702-581C-4E00-9617-446B4ABE1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062" y="184477"/>
            <a:ext cx="10515600" cy="43625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highlight>
                  <a:srgbClr val="00FF00"/>
                </a:highlight>
              </a:rPr>
              <a:t>Vision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CE7B3B-88DF-48D3-A6AF-7FC966BB88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657190"/>
            <a:ext cx="5231074" cy="2971898"/>
          </a:xfrm>
          <a:ln w="76200">
            <a:solidFill>
              <a:schemeClr val="tx1"/>
            </a:solidFill>
          </a:ln>
        </p:spPr>
        <p:txBody>
          <a:bodyPr>
            <a:normAutofit fontScale="32500" lnSpcReduction="20000"/>
          </a:bodyPr>
          <a:lstStyle/>
          <a:p>
            <a:r>
              <a:rPr lang="en-US" sz="5500" b="1" dirty="0"/>
              <a:t>Clear roles and responsibilities</a:t>
            </a:r>
          </a:p>
          <a:p>
            <a:r>
              <a:rPr lang="en-US" sz="5500" b="1" dirty="0"/>
              <a:t>Clear ownership</a:t>
            </a:r>
          </a:p>
          <a:p>
            <a:r>
              <a:rPr lang="en-US" sz="5500" b="1" dirty="0"/>
              <a:t>Good governance</a:t>
            </a:r>
          </a:p>
          <a:p>
            <a:r>
              <a:rPr lang="en-US" sz="5500" b="1" dirty="0"/>
              <a:t>Well established communications</a:t>
            </a:r>
          </a:p>
          <a:p>
            <a:r>
              <a:rPr lang="en-US" sz="5500" b="1" dirty="0"/>
              <a:t>Predictable</a:t>
            </a:r>
          </a:p>
          <a:p>
            <a:r>
              <a:rPr lang="en-US" sz="5500" b="1" dirty="0"/>
              <a:t>Decision making accountability</a:t>
            </a:r>
          </a:p>
          <a:p>
            <a:r>
              <a:rPr lang="en-US" sz="5500" b="1" dirty="0"/>
              <a:t>Same goals and objectives</a:t>
            </a:r>
          </a:p>
          <a:p>
            <a:r>
              <a:rPr lang="en-US" sz="5500" b="1" dirty="0"/>
              <a:t>Works with big teams on multiple levels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1072093-FCBC-4E86-8621-6DC8781D3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0862" y="666617"/>
            <a:ext cx="5284526" cy="2962471"/>
          </a:xfrm>
          <a:ln w="76200">
            <a:solidFill>
              <a:schemeClr val="tx1"/>
            </a:solidFill>
          </a:ln>
        </p:spPr>
        <p:txBody>
          <a:bodyPr>
            <a:normAutofit fontScale="32500" lnSpcReduction="20000"/>
          </a:bodyPr>
          <a:lstStyle/>
          <a:p>
            <a:r>
              <a:rPr lang="en-US" sz="5500" b="1" dirty="0"/>
              <a:t>More empowerment and trust</a:t>
            </a:r>
          </a:p>
          <a:p>
            <a:r>
              <a:rPr lang="en-US" sz="5500" b="1" dirty="0"/>
              <a:t>Flat structure</a:t>
            </a:r>
          </a:p>
          <a:p>
            <a:r>
              <a:rPr lang="en-US" sz="5500" b="1" dirty="0"/>
              <a:t>Develops leaders, not just managers</a:t>
            </a:r>
          </a:p>
          <a:p>
            <a:r>
              <a:rPr lang="en-US" sz="5500" b="1" dirty="0"/>
              <a:t>Adaptable to situation</a:t>
            </a:r>
          </a:p>
          <a:p>
            <a:r>
              <a:rPr lang="en-US" sz="5500" b="1" dirty="0"/>
              <a:t>Encourages synergy</a:t>
            </a:r>
          </a:p>
          <a:p>
            <a:r>
              <a:rPr lang="en-US" sz="5500" b="1" dirty="0"/>
              <a:t>Individual responsibility</a:t>
            </a:r>
          </a:p>
          <a:p>
            <a:r>
              <a:rPr lang="en-US" sz="5500" b="1" dirty="0"/>
              <a:t>Open communications</a:t>
            </a:r>
          </a:p>
          <a:p>
            <a:r>
              <a:rPr lang="en-US" sz="5500" b="1" dirty="0"/>
              <a:t>Fast decisions</a:t>
            </a:r>
          </a:p>
          <a:p>
            <a:r>
              <a:rPr lang="en-US" sz="5500" b="1" dirty="0"/>
              <a:t>Creativity &amp; Innovation</a:t>
            </a:r>
          </a:p>
          <a:p>
            <a:endParaRPr lang="en-US" sz="5500" dirty="0"/>
          </a:p>
          <a:p>
            <a:pPr marL="0" indent="0">
              <a:buNone/>
            </a:pPr>
            <a:endParaRPr lang="en-US" sz="550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21830F-081A-4960-BCF5-817DCB4D0B57}"/>
              </a:ext>
            </a:extLst>
          </p:cNvPr>
          <p:cNvSpPr txBox="1"/>
          <p:nvPr/>
        </p:nvSpPr>
        <p:spPr>
          <a:xfrm>
            <a:off x="6070862" y="4176147"/>
            <a:ext cx="5231074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Duplication of work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Chain of command not clear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 towards different goals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clear roles and responsibilities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Chaotic or ineffective communications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Unpredictability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Cannot control of govern a large team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3F1C14-C634-48AD-8433-20D08C4794BA}"/>
              </a:ext>
            </a:extLst>
          </p:cNvPr>
          <p:cNvSpPr txBox="1"/>
          <p:nvPr/>
        </p:nvSpPr>
        <p:spPr>
          <a:xfrm>
            <a:off x="839788" y="4176149"/>
            <a:ext cx="5231074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empowerment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Added levels/too bureaucratic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Managers with limited vision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adaptable to change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synergy of overall group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Slow or no decision(s)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creativity and innovation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freedom and fewer choices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not handle ambiguity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BB33B2-B713-43EE-B9AB-F04FC9D4447C}"/>
              </a:ext>
            </a:extLst>
          </p:cNvPr>
          <p:cNvSpPr txBox="1"/>
          <p:nvPr/>
        </p:nvSpPr>
        <p:spPr>
          <a:xfrm>
            <a:off x="813062" y="3629088"/>
            <a:ext cx="2258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STRUCTURE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911DFC6-2C71-40EC-8724-29EDCE055911}"/>
              </a:ext>
            </a:extLst>
          </p:cNvPr>
          <p:cNvSpPr txBox="1"/>
          <p:nvPr/>
        </p:nvSpPr>
        <p:spPr>
          <a:xfrm>
            <a:off x="9390450" y="3627252"/>
            <a:ext cx="2069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FLEXIBILITY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B292772-F07C-4562-889B-581408D1F443}"/>
              </a:ext>
            </a:extLst>
          </p:cNvPr>
          <p:cNvCxnSpPr/>
          <p:nvPr/>
        </p:nvCxnSpPr>
        <p:spPr>
          <a:xfrm>
            <a:off x="6070862" y="3629088"/>
            <a:ext cx="0" cy="56244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151C7A7-0497-4FF8-86B8-4A9961EACE05}"/>
              </a:ext>
            </a:extLst>
          </p:cNvPr>
          <p:cNvCxnSpPr>
            <a:cxnSpLocks/>
          </p:cNvCxnSpPr>
          <p:nvPr/>
        </p:nvCxnSpPr>
        <p:spPr>
          <a:xfrm>
            <a:off x="11355388" y="3606757"/>
            <a:ext cx="0" cy="31278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22A02D4-11A4-4DF7-9902-8C6226F38078}"/>
              </a:ext>
            </a:extLst>
          </p:cNvPr>
          <p:cNvCxnSpPr/>
          <p:nvPr/>
        </p:nvCxnSpPr>
        <p:spPr>
          <a:xfrm>
            <a:off x="839788" y="3629088"/>
            <a:ext cx="0" cy="64125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Graphic 29" descr="Add">
            <a:extLst>
              <a:ext uri="{FF2B5EF4-FFF2-40B4-BE49-F238E27FC236}">
                <a16:creationId xmlns:a16="http://schemas.microsoft.com/office/drawing/2014/main" id="{54E237E4-A85C-4B20-A73B-511480F27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6640" y="781858"/>
            <a:ext cx="914400" cy="914400"/>
          </a:xfrm>
          <a:prstGeom prst="rect">
            <a:avLst/>
          </a:prstGeom>
        </p:spPr>
      </p:pic>
      <p:pic>
        <p:nvPicPr>
          <p:cNvPr id="32" name="Graphic 31" descr="Add">
            <a:extLst>
              <a:ext uri="{FF2B5EF4-FFF2-40B4-BE49-F238E27FC236}">
                <a16:creationId xmlns:a16="http://schemas.microsoft.com/office/drawing/2014/main" id="{049A839C-8DAD-4767-ACFB-E3FBFE5FE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97714" y="781858"/>
            <a:ext cx="914400" cy="914400"/>
          </a:xfrm>
          <a:prstGeom prst="rect">
            <a:avLst/>
          </a:prstGeom>
        </p:spPr>
      </p:pic>
      <p:pic>
        <p:nvPicPr>
          <p:cNvPr id="34" name="Graphic 33" descr="Forbidden">
            <a:extLst>
              <a:ext uri="{FF2B5EF4-FFF2-40B4-BE49-F238E27FC236}">
                <a16:creationId xmlns:a16="http://schemas.microsoft.com/office/drawing/2014/main" id="{7573CE0A-7119-4AD5-A7A1-589A12968C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66640" y="5658050"/>
            <a:ext cx="914400" cy="914400"/>
          </a:xfrm>
          <a:prstGeom prst="rect">
            <a:avLst/>
          </a:prstGeom>
        </p:spPr>
      </p:pic>
      <p:pic>
        <p:nvPicPr>
          <p:cNvPr id="36" name="Graphic 35" descr="Forbidden">
            <a:extLst>
              <a:ext uri="{FF2B5EF4-FFF2-40B4-BE49-F238E27FC236}">
                <a16:creationId xmlns:a16="http://schemas.microsoft.com/office/drawing/2014/main" id="{F34E4100-EB3E-4F60-9CE7-6A53BEA48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97714" y="5658050"/>
            <a:ext cx="914400" cy="914400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5488577-596E-4C36-90CF-896B1C442371}"/>
              </a:ext>
            </a:extLst>
          </p:cNvPr>
          <p:cNvCxnSpPr>
            <a:cxnSpLocks/>
          </p:cNvCxnSpPr>
          <p:nvPr/>
        </p:nvCxnSpPr>
        <p:spPr>
          <a:xfrm flipH="1" flipV="1">
            <a:off x="3058178" y="3910310"/>
            <a:ext cx="6269505" cy="1"/>
          </a:xfrm>
          <a:prstGeom prst="straightConnector1">
            <a:avLst/>
          </a:prstGeom>
          <a:ln w="762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14:cNvPr>
              <p14:cNvContentPartPr/>
              <p14:nvPr/>
            </p14:nvContentPartPr>
            <p14:xfrm>
              <a:off x="-1272688" y="1347932"/>
              <a:ext cx="240" cy="240"/>
            </p14:xfrm>
          </p:contentPart>
        </mc:Choice>
        <mc:Fallback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296688" y="1299932"/>
                <a:ext cx="48000" cy="960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EE69A2AE-F5E0-4CDB-B66A-A10C9EE096FB}"/>
              </a:ext>
            </a:extLst>
          </p:cNvPr>
          <p:cNvSpPr txBox="1"/>
          <p:nvPr/>
        </p:nvSpPr>
        <p:spPr>
          <a:xfrm>
            <a:off x="8630318" y="2635002"/>
            <a:ext cx="2934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More freedom &amp; choice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Handle ambiguity</a:t>
            </a:r>
          </a:p>
        </p:txBody>
      </p:sp>
    </p:spTree>
    <p:extLst>
      <p:ext uri="{BB962C8B-B14F-4D97-AF65-F5344CB8AC3E}">
        <p14:creationId xmlns:p14="http://schemas.microsoft.com/office/powerpoint/2010/main" val="4181894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8D8895D6-01FD-47B6-A37C-491A5ADA43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" y="1"/>
            <a:ext cx="12192000" cy="6869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158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802B702-581C-4E00-9617-446B4ABE1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062" y="184477"/>
            <a:ext cx="10515600" cy="436252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highlight>
                  <a:srgbClr val="00FF00"/>
                </a:highlight>
              </a:rPr>
              <a:t>ADAPTABLE ENVIRONMENT PRODUCING EFFECTIVE VALUE DELIVERY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CE7B3B-88DF-48D3-A6AF-7FC966BB88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657190"/>
            <a:ext cx="5231074" cy="2971898"/>
          </a:xfrm>
          <a:ln w="76200">
            <a:solidFill>
              <a:schemeClr val="tx1"/>
            </a:solidFill>
          </a:ln>
        </p:spPr>
        <p:txBody>
          <a:bodyPr>
            <a:normAutofit fontScale="32500" lnSpcReduction="20000"/>
          </a:bodyPr>
          <a:lstStyle/>
          <a:p>
            <a:r>
              <a:rPr lang="en-US" sz="5500" b="1" dirty="0"/>
              <a:t>Clear roles and responsibilities</a:t>
            </a:r>
          </a:p>
          <a:p>
            <a:r>
              <a:rPr lang="en-US" sz="5500" b="1" dirty="0"/>
              <a:t>Clear ownership</a:t>
            </a:r>
          </a:p>
          <a:p>
            <a:r>
              <a:rPr lang="en-US" sz="5500" b="1" dirty="0"/>
              <a:t>Good governance</a:t>
            </a:r>
          </a:p>
          <a:p>
            <a:r>
              <a:rPr lang="en-US" sz="5500" b="1" dirty="0"/>
              <a:t>Well established communications</a:t>
            </a:r>
          </a:p>
          <a:p>
            <a:r>
              <a:rPr lang="en-US" sz="5500" b="1" dirty="0"/>
              <a:t>Predictable</a:t>
            </a:r>
          </a:p>
          <a:p>
            <a:r>
              <a:rPr lang="en-US" sz="5500" b="1" dirty="0"/>
              <a:t>Decision making accountability</a:t>
            </a:r>
          </a:p>
          <a:p>
            <a:r>
              <a:rPr lang="en-US" sz="5500" b="1" dirty="0"/>
              <a:t>Same goals and objectives</a:t>
            </a:r>
          </a:p>
          <a:p>
            <a:r>
              <a:rPr lang="en-US" sz="5500" b="1" dirty="0"/>
              <a:t>Works with big teams on multiple levels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1072093-FCBC-4E86-8621-6DC8781D3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0862" y="657100"/>
            <a:ext cx="5284526" cy="2962471"/>
          </a:xfrm>
          <a:ln w="76200">
            <a:solidFill>
              <a:schemeClr val="tx1"/>
            </a:solidFill>
          </a:ln>
        </p:spPr>
        <p:txBody>
          <a:bodyPr>
            <a:normAutofit fontScale="32500" lnSpcReduction="20000"/>
          </a:bodyPr>
          <a:lstStyle/>
          <a:p>
            <a:r>
              <a:rPr lang="en-US" sz="5500" b="1" dirty="0"/>
              <a:t>More empowerment and trust</a:t>
            </a:r>
          </a:p>
          <a:p>
            <a:r>
              <a:rPr lang="en-US" sz="5500" b="1" dirty="0"/>
              <a:t>Flat structure</a:t>
            </a:r>
          </a:p>
          <a:p>
            <a:r>
              <a:rPr lang="en-US" sz="5500" b="1" dirty="0"/>
              <a:t>Develops leaders, not just managers</a:t>
            </a:r>
          </a:p>
          <a:p>
            <a:r>
              <a:rPr lang="en-US" sz="5500" b="1" dirty="0"/>
              <a:t>Adaptable to situation</a:t>
            </a:r>
          </a:p>
          <a:p>
            <a:r>
              <a:rPr lang="en-US" sz="5500" b="1" dirty="0"/>
              <a:t>Encourages synergy</a:t>
            </a:r>
          </a:p>
          <a:p>
            <a:r>
              <a:rPr lang="en-US" sz="5500" b="1" dirty="0"/>
              <a:t>Individual responsibility</a:t>
            </a:r>
          </a:p>
          <a:p>
            <a:r>
              <a:rPr lang="en-US" sz="5500" b="1" dirty="0"/>
              <a:t>Open communications</a:t>
            </a:r>
          </a:p>
          <a:p>
            <a:r>
              <a:rPr lang="en-US" sz="5500" b="1" dirty="0"/>
              <a:t>Fast decisions</a:t>
            </a:r>
          </a:p>
          <a:p>
            <a:r>
              <a:rPr lang="en-US" sz="5500" b="1" dirty="0"/>
              <a:t>Creativity &amp; Innovation</a:t>
            </a:r>
          </a:p>
          <a:p>
            <a:endParaRPr lang="en-US" sz="5500" dirty="0"/>
          </a:p>
          <a:p>
            <a:pPr marL="0" indent="0">
              <a:buNone/>
            </a:pPr>
            <a:endParaRPr lang="en-US" sz="550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21830F-081A-4960-BCF5-817DCB4D0B57}"/>
              </a:ext>
            </a:extLst>
          </p:cNvPr>
          <p:cNvSpPr txBox="1"/>
          <p:nvPr/>
        </p:nvSpPr>
        <p:spPr>
          <a:xfrm>
            <a:off x="6070862" y="4176147"/>
            <a:ext cx="5231074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Duplication of work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Chain of command not clear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 towards different goals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clear roles and responsibilities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Chaotic or ineffective communications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Unpredictability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Cannot control of govern a large team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3F1C14-C634-48AD-8433-20D08C4794BA}"/>
              </a:ext>
            </a:extLst>
          </p:cNvPr>
          <p:cNvSpPr txBox="1"/>
          <p:nvPr/>
        </p:nvSpPr>
        <p:spPr>
          <a:xfrm>
            <a:off x="839788" y="4176149"/>
            <a:ext cx="5231074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empowerment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Added levels/too bureaucratic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Managers with limited vision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adaptable to change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synergy of overall group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Slow or no decision(s)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creativity and innovation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freedom and fewer choices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not handle ambiguity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BB33B2-B713-43EE-B9AB-F04FC9D4447C}"/>
              </a:ext>
            </a:extLst>
          </p:cNvPr>
          <p:cNvSpPr txBox="1"/>
          <p:nvPr/>
        </p:nvSpPr>
        <p:spPr>
          <a:xfrm>
            <a:off x="772151" y="3625075"/>
            <a:ext cx="2258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STRUCTURE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911DFC6-2C71-40EC-8724-29EDCE055911}"/>
              </a:ext>
            </a:extLst>
          </p:cNvPr>
          <p:cNvSpPr txBox="1"/>
          <p:nvPr/>
        </p:nvSpPr>
        <p:spPr>
          <a:xfrm>
            <a:off x="9386985" y="3606757"/>
            <a:ext cx="2178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FLEXIBILITY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B292772-F07C-4562-889B-581408D1F443}"/>
              </a:ext>
            </a:extLst>
          </p:cNvPr>
          <p:cNvCxnSpPr/>
          <p:nvPr/>
        </p:nvCxnSpPr>
        <p:spPr>
          <a:xfrm>
            <a:off x="6070862" y="3629088"/>
            <a:ext cx="0" cy="56244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151C7A7-0497-4FF8-86B8-4A9961EACE05}"/>
              </a:ext>
            </a:extLst>
          </p:cNvPr>
          <p:cNvCxnSpPr>
            <a:cxnSpLocks/>
          </p:cNvCxnSpPr>
          <p:nvPr/>
        </p:nvCxnSpPr>
        <p:spPr>
          <a:xfrm>
            <a:off x="11355388" y="3606757"/>
            <a:ext cx="0" cy="31278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22A02D4-11A4-4DF7-9902-8C6226F38078}"/>
              </a:ext>
            </a:extLst>
          </p:cNvPr>
          <p:cNvCxnSpPr/>
          <p:nvPr/>
        </p:nvCxnSpPr>
        <p:spPr>
          <a:xfrm>
            <a:off x="839788" y="3629088"/>
            <a:ext cx="0" cy="64125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Graphic 29" descr="Add">
            <a:extLst>
              <a:ext uri="{FF2B5EF4-FFF2-40B4-BE49-F238E27FC236}">
                <a16:creationId xmlns:a16="http://schemas.microsoft.com/office/drawing/2014/main" id="{54E237E4-A85C-4B20-A73B-511480F27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6640" y="781858"/>
            <a:ext cx="914400" cy="914400"/>
          </a:xfrm>
          <a:prstGeom prst="rect">
            <a:avLst/>
          </a:prstGeom>
        </p:spPr>
      </p:pic>
      <p:pic>
        <p:nvPicPr>
          <p:cNvPr id="32" name="Graphic 31" descr="Add">
            <a:extLst>
              <a:ext uri="{FF2B5EF4-FFF2-40B4-BE49-F238E27FC236}">
                <a16:creationId xmlns:a16="http://schemas.microsoft.com/office/drawing/2014/main" id="{049A839C-8DAD-4767-ACFB-E3FBFE5FE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97714" y="781858"/>
            <a:ext cx="914400" cy="914400"/>
          </a:xfrm>
          <a:prstGeom prst="rect">
            <a:avLst/>
          </a:prstGeom>
        </p:spPr>
      </p:pic>
      <p:pic>
        <p:nvPicPr>
          <p:cNvPr id="34" name="Graphic 33" descr="Forbidden">
            <a:extLst>
              <a:ext uri="{FF2B5EF4-FFF2-40B4-BE49-F238E27FC236}">
                <a16:creationId xmlns:a16="http://schemas.microsoft.com/office/drawing/2014/main" id="{7573CE0A-7119-4AD5-A7A1-589A12968C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66640" y="5658050"/>
            <a:ext cx="914400" cy="914400"/>
          </a:xfrm>
          <a:prstGeom prst="rect">
            <a:avLst/>
          </a:prstGeom>
        </p:spPr>
      </p:pic>
      <p:pic>
        <p:nvPicPr>
          <p:cNvPr id="36" name="Graphic 35" descr="Forbidden">
            <a:extLst>
              <a:ext uri="{FF2B5EF4-FFF2-40B4-BE49-F238E27FC236}">
                <a16:creationId xmlns:a16="http://schemas.microsoft.com/office/drawing/2014/main" id="{F34E4100-EB3E-4F60-9CE7-6A53BEA48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97714" y="5658050"/>
            <a:ext cx="914400" cy="914400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5488577-596E-4C36-90CF-896B1C442371}"/>
              </a:ext>
            </a:extLst>
          </p:cNvPr>
          <p:cNvCxnSpPr>
            <a:cxnSpLocks/>
          </p:cNvCxnSpPr>
          <p:nvPr/>
        </p:nvCxnSpPr>
        <p:spPr>
          <a:xfrm flipH="1" flipV="1">
            <a:off x="2986386" y="3917461"/>
            <a:ext cx="6269505" cy="1"/>
          </a:xfrm>
          <a:prstGeom prst="straightConnector1">
            <a:avLst/>
          </a:prstGeom>
          <a:ln w="762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14:cNvPr>
              <p14:cNvContentPartPr/>
              <p14:nvPr/>
            </p14:nvContentPartPr>
            <p14:xfrm>
              <a:off x="-1272688" y="1347932"/>
              <a:ext cx="240" cy="240"/>
            </p14:xfrm>
          </p:contentPart>
        </mc:Choice>
        <mc:Fallback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296688" y="1299932"/>
                <a:ext cx="48000" cy="960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EE69A2AE-F5E0-4CDB-B66A-A10C9EE096FB}"/>
              </a:ext>
            </a:extLst>
          </p:cNvPr>
          <p:cNvSpPr txBox="1"/>
          <p:nvPr/>
        </p:nvSpPr>
        <p:spPr>
          <a:xfrm>
            <a:off x="8630318" y="2635002"/>
            <a:ext cx="2934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More freedom &amp; choice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Handle ambiguity</a:t>
            </a:r>
          </a:p>
        </p:txBody>
      </p:sp>
    </p:spTree>
    <p:extLst>
      <p:ext uri="{BB962C8B-B14F-4D97-AF65-F5344CB8AC3E}">
        <p14:creationId xmlns:p14="http://schemas.microsoft.com/office/powerpoint/2010/main" val="1175508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802B702-581C-4E00-9617-446B4ABE1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062" y="225847"/>
            <a:ext cx="10515600" cy="43625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highlight>
                  <a:srgbClr val="00FF00"/>
                </a:highlight>
              </a:rPr>
              <a:t>Vision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CE7B3B-88DF-48D3-A6AF-7FC966BB88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657190"/>
            <a:ext cx="5231074" cy="2971898"/>
          </a:xfrm>
          <a:ln w="762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1072093-FCBC-4E86-8621-6DC8781D3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0862" y="666617"/>
            <a:ext cx="5284526" cy="2962471"/>
          </a:xfrm>
          <a:ln w="762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21830F-081A-4960-BCF5-817DCB4D0B57}"/>
              </a:ext>
            </a:extLst>
          </p:cNvPr>
          <p:cNvSpPr txBox="1"/>
          <p:nvPr/>
        </p:nvSpPr>
        <p:spPr>
          <a:xfrm>
            <a:off x="6124314" y="4149298"/>
            <a:ext cx="5231074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3F1C14-C634-48AD-8433-20D08C4794BA}"/>
              </a:ext>
            </a:extLst>
          </p:cNvPr>
          <p:cNvSpPr txBox="1"/>
          <p:nvPr/>
        </p:nvSpPr>
        <p:spPr>
          <a:xfrm>
            <a:off x="839788" y="4176149"/>
            <a:ext cx="5231074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BB33B2-B713-43EE-B9AB-F04FC9D4447C}"/>
              </a:ext>
            </a:extLst>
          </p:cNvPr>
          <p:cNvSpPr txBox="1"/>
          <p:nvPr/>
        </p:nvSpPr>
        <p:spPr>
          <a:xfrm>
            <a:off x="839788" y="3606758"/>
            <a:ext cx="2258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STRUCTURE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911DFC6-2C71-40EC-8724-29EDCE055911}"/>
              </a:ext>
            </a:extLst>
          </p:cNvPr>
          <p:cNvSpPr txBox="1"/>
          <p:nvPr/>
        </p:nvSpPr>
        <p:spPr>
          <a:xfrm>
            <a:off x="9335482" y="3615632"/>
            <a:ext cx="2069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FLEXIBILITY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B292772-F07C-4562-889B-581408D1F443}"/>
              </a:ext>
            </a:extLst>
          </p:cNvPr>
          <p:cNvCxnSpPr/>
          <p:nvPr/>
        </p:nvCxnSpPr>
        <p:spPr>
          <a:xfrm>
            <a:off x="6070862" y="3629088"/>
            <a:ext cx="0" cy="56244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151C7A7-0497-4FF8-86B8-4A9961EACE05}"/>
              </a:ext>
            </a:extLst>
          </p:cNvPr>
          <p:cNvCxnSpPr>
            <a:cxnSpLocks/>
          </p:cNvCxnSpPr>
          <p:nvPr/>
        </p:nvCxnSpPr>
        <p:spPr>
          <a:xfrm>
            <a:off x="11355388" y="3606757"/>
            <a:ext cx="0" cy="31278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22A02D4-11A4-4DF7-9902-8C6226F38078}"/>
              </a:ext>
            </a:extLst>
          </p:cNvPr>
          <p:cNvCxnSpPr/>
          <p:nvPr/>
        </p:nvCxnSpPr>
        <p:spPr>
          <a:xfrm>
            <a:off x="839788" y="3629088"/>
            <a:ext cx="0" cy="64125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Graphic 29" descr="Add">
            <a:extLst>
              <a:ext uri="{FF2B5EF4-FFF2-40B4-BE49-F238E27FC236}">
                <a16:creationId xmlns:a16="http://schemas.microsoft.com/office/drawing/2014/main" id="{54E237E4-A85C-4B20-A73B-511480F27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6640" y="781858"/>
            <a:ext cx="914400" cy="914400"/>
          </a:xfrm>
          <a:prstGeom prst="rect">
            <a:avLst/>
          </a:prstGeom>
        </p:spPr>
      </p:pic>
      <p:pic>
        <p:nvPicPr>
          <p:cNvPr id="32" name="Graphic 31" descr="Add">
            <a:extLst>
              <a:ext uri="{FF2B5EF4-FFF2-40B4-BE49-F238E27FC236}">
                <a16:creationId xmlns:a16="http://schemas.microsoft.com/office/drawing/2014/main" id="{049A839C-8DAD-4767-ACFB-E3FBFE5FE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97714" y="781858"/>
            <a:ext cx="914400" cy="914400"/>
          </a:xfrm>
          <a:prstGeom prst="rect">
            <a:avLst/>
          </a:prstGeom>
        </p:spPr>
      </p:pic>
      <p:pic>
        <p:nvPicPr>
          <p:cNvPr id="34" name="Graphic 33" descr="Forbidden">
            <a:extLst>
              <a:ext uri="{FF2B5EF4-FFF2-40B4-BE49-F238E27FC236}">
                <a16:creationId xmlns:a16="http://schemas.microsoft.com/office/drawing/2014/main" id="{7573CE0A-7119-4AD5-A7A1-589A12968C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66640" y="5658050"/>
            <a:ext cx="914400" cy="914400"/>
          </a:xfrm>
          <a:prstGeom prst="rect">
            <a:avLst/>
          </a:prstGeom>
        </p:spPr>
      </p:pic>
      <p:pic>
        <p:nvPicPr>
          <p:cNvPr id="36" name="Graphic 35" descr="Forbidden">
            <a:extLst>
              <a:ext uri="{FF2B5EF4-FFF2-40B4-BE49-F238E27FC236}">
                <a16:creationId xmlns:a16="http://schemas.microsoft.com/office/drawing/2014/main" id="{F34E4100-EB3E-4F60-9CE7-6A53BEA48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97714" y="5658050"/>
            <a:ext cx="914400" cy="914400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5488577-596E-4C36-90CF-896B1C442371}"/>
              </a:ext>
            </a:extLst>
          </p:cNvPr>
          <p:cNvCxnSpPr>
            <a:cxnSpLocks/>
          </p:cNvCxnSpPr>
          <p:nvPr/>
        </p:nvCxnSpPr>
        <p:spPr>
          <a:xfrm flipH="1" flipV="1">
            <a:off x="3016087" y="3930601"/>
            <a:ext cx="6269505" cy="1"/>
          </a:xfrm>
          <a:prstGeom prst="straightConnector1">
            <a:avLst/>
          </a:prstGeom>
          <a:ln w="762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14:cNvPr>
              <p14:cNvContentPartPr/>
              <p14:nvPr/>
            </p14:nvContentPartPr>
            <p14:xfrm>
              <a:off x="-1272688" y="1347932"/>
              <a:ext cx="240" cy="240"/>
            </p14:xfrm>
          </p:contentPart>
        </mc:Choice>
        <mc:Fallback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296688" y="1299932"/>
                <a:ext cx="48000" cy="9600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Graphic 12" descr="Infinity outline">
            <a:extLst>
              <a:ext uri="{FF2B5EF4-FFF2-40B4-BE49-F238E27FC236}">
                <a16:creationId xmlns:a16="http://schemas.microsoft.com/office/drawing/2014/main" id="{9DCF6524-85AE-410B-9ABF-3C4E18F24A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106320" y="969302"/>
            <a:ext cx="5945911" cy="53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394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802B702-581C-4E00-9617-446B4ABE1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062" y="184477"/>
            <a:ext cx="10515600" cy="436252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highlight>
                  <a:srgbClr val="00FF00"/>
                </a:highlight>
              </a:rPr>
              <a:t>ADAPTABLE ENVIRONMENT PRODUCING EFFECTIVE VALUE DELIVERY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CE7B3B-88DF-48D3-A6AF-7FC966BB88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657190"/>
            <a:ext cx="5231074" cy="2971898"/>
          </a:xfrm>
          <a:ln w="76200">
            <a:solidFill>
              <a:schemeClr val="tx1"/>
            </a:solidFill>
          </a:ln>
        </p:spPr>
        <p:txBody>
          <a:bodyPr>
            <a:normAutofit fontScale="32500" lnSpcReduction="20000"/>
          </a:bodyPr>
          <a:lstStyle/>
          <a:p>
            <a:r>
              <a:rPr lang="en-US" sz="5500" b="1" dirty="0"/>
              <a:t>Clear roles and responsibilities</a:t>
            </a:r>
          </a:p>
          <a:p>
            <a:r>
              <a:rPr lang="en-US" sz="5500" b="1" dirty="0"/>
              <a:t>Clear ownership</a:t>
            </a:r>
          </a:p>
          <a:p>
            <a:r>
              <a:rPr lang="en-US" sz="5500" b="1" dirty="0"/>
              <a:t>Good governance</a:t>
            </a:r>
          </a:p>
          <a:p>
            <a:r>
              <a:rPr lang="en-US" sz="5500" b="1" dirty="0"/>
              <a:t>Well established communications</a:t>
            </a:r>
          </a:p>
          <a:p>
            <a:r>
              <a:rPr lang="en-US" sz="5500" b="1" dirty="0"/>
              <a:t>Predictable</a:t>
            </a:r>
          </a:p>
          <a:p>
            <a:r>
              <a:rPr lang="en-US" sz="5500" b="1" dirty="0"/>
              <a:t>Decision making accountability</a:t>
            </a:r>
          </a:p>
          <a:p>
            <a:r>
              <a:rPr lang="en-US" sz="5500" b="1" dirty="0"/>
              <a:t>Same goals and objectives</a:t>
            </a:r>
          </a:p>
          <a:p>
            <a:r>
              <a:rPr lang="en-US" sz="5500" b="1" dirty="0"/>
              <a:t>Works with big teams on multiple levels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1072093-FCBC-4E86-8621-6DC8781D3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0862" y="666617"/>
            <a:ext cx="5284526" cy="2962471"/>
          </a:xfrm>
          <a:ln w="76200">
            <a:solidFill>
              <a:schemeClr val="tx1"/>
            </a:solidFill>
          </a:ln>
        </p:spPr>
        <p:txBody>
          <a:bodyPr>
            <a:normAutofit fontScale="32500" lnSpcReduction="20000"/>
          </a:bodyPr>
          <a:lstStyle/>
          <a:p>
            <a:r>
              <a:rPr lang="en-US" sz="5500" b="1" dirty="0"/>
              <a:t>More empowerment and trust</a:t>
            </a:r>
          </a:p>
          <a:p>
            <a:r>
              <a:rPr lang="en-US" sz="5500" b="1" dirty="0"/>
              <a:t>Flat structure</a:t>
            </a:r>
          </a:p>
          <a:p>
            <a:r>
              <a:rPr lang="en-US" sz="5500" b="1" dirty="0"/>
              <a:t>Develops leaders, not just managers</a:t>
            </a:r>
          </a:p>
          <a:p>
            <a:r>
              <a:rPr lang="en-US" sz="5500" b="1" dirty="0"/>
              <a:t>Adaptable to situation</a:t>
            </a:r>
          </a:p>
          <a:p>
            <a:r>
              <a:rPr lang="en-US" sz="5500" b="1" dirty="0"/>
              <a:t>Encourages synergy</a:t>
            </a:r>
          </a:p>
          <a:p>
            <a:r>
              <a:rPr lang="en-US" sz="5500" b="1" dirty="0"/>
              <a:t>Individual responsibility</a:t>
            </a:r>
          </a:p>
          <a:p>
            <a:r>
              <a:rPr lang="en-US" sz="5500" b="1" dirty="0"/>
              <a:t>Open communications</a:t>
            </a:r>
          </a:p>
          <a:p>
            <a:r>
              <a:rPr lang="en-US" sz="5500" b="1" dirty="0"/>
              <a:t>Fast decisions</a:t>
            </a:r>
          </a:p>
          <a:p>
            <a:r>
              <a:rPr lang="en-US" sz="5500" b="1" dirty="0"/>
              <a:t>Creativity &amp; Innovation</a:t>
            </a:r>
          </a:p>
          <a:p>
            <a:endParaRPr lang="en-US" sz="5500" dirty="0"/>
          </a:p>
          <a:p>
            <a:pPr marL="0" indent="0">
              <a:buNone/>
            </a:pPr>
            <a:endParaRPr lang="en-US" sz="550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21830F-081A-4960-BCF5-817DCB4D0B57}"/>
              </a:ext>
            </a:extLst>
          </p:cNvPr>
          <p:cNvSpPr txBox="1"/>
          <p:nvPr/>
        </p:nvSpPr>
        <p:spPr>
          <a:xfrm>
            <a:off x="6070862" y="4176147"/>
            <a:ext cx="5231074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Duplication of work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Chain of command not clear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 towards different goals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clear roles and responsibilities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Chaotic or ineffective communications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Unpredictability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Cannot control of govern a large team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3F1C14-C634-48AD-8433-20D08C4794BA}"/>
              </a:ext>
            </a:extLst>
          </p:cNvPr>
          <p:cNvSpPr txBox="1"/>
          <p:nvPr/>
        </p:nvSpPr>
        <p:spPr>
          <a:xfrm>
            <a:off x="839788" y="4176149"/>
            <a:ext cx="5231074" cy="258532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empowerment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Added levels/too bureaucratic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Managers with limited vision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adaptable to change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synergy of overall group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Slow or no decision(s)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creativity and innovation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freedom and fewer choices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not handle ambiguity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BB33B2-B713-43EE-B9AB-F04FC9D4447C}"/>
              </a:ext>
            </a:extLst>
          </p:cNvPr>
          <p:cNvSpPr txBox="1"/>
          <p:nvPr/>
        </p:nvSpPr>
        <p:spPr>
          <a:xfrm>
            <a:off x="772151" y="3619393"/>
            <a:ext cx="2258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STRUCTURE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911DFC6-2C71-40EC-8724-29EDCE055911}"/>
              </a:ext>
            </a:extLst>
          </p:cNvPr>
          <p:cNvSpPr txBox="1"/>
          <p:nvPr/>
        </p:nvSpPr>
        <p:spPr>
          <a:xfrm>
            <a:off x="9326501" y="3601068"/>
            <a:ext cx="2069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FLEXIBILITY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B292772-F07C-4562-889B-581408D1F443}"/>
              </a:ext>
            </a:extLst>
          </p:cNvPr>
          <p:cNvCxnSpPr/>
          <p:nvPr/>
        </p:nvCxnSpPr>
        <p:spPr>
          <a:xfrm>
            <a:off x="6070862" y="3629088"/>
            <a:ext cx="0" cy="56244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151C7A7-0497-4FF8-86B8-4A9961EACE05}"/>
              </a:ext>
            </a:extLst>
          </p:cNvPr>
          <p:cNvCxnSpPr>
            <a:cxnSpLocks/>
          </p:cNvCxnSpPr>
          <p:nvPr/>
        </p:nvCxnSpPr>
        <p:spPr>
          <a:xfrm>
            <a:off x="11355388" y="3606757"/>
            <a:ext cx="0" cy="31278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22A02D4-11A4-4DF7-9902-8C6226F38078}"/>
              </a:ext>
            </a:extLst>
          </p:cNvPr>
          <p:cNvCxnSpPr/>
          <p:nvPr/>
        </p:nvCxnSpPr>
        <p:spPr>
          <a:xfrm>
            <a:off x="839788" y="3629088"/>
            <a:ext cx="0" cy="64125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Graphic 29" descr="Add">
            <a:extLst>
              <a:ext uri="{FF2B5EF4-FFF2-40B4-BE49-F238E27FC236}">
                <a16:creationId xmlns:a16="http://schemas.microsoft.com/office/drawing/2014/main" id="{54E237E4-A85C-4B20-A73B-511480F27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6640" y="781858"/>
            <a:ext cx="914400" cy="914400"/>
          </a:xfrm>
          <a:prstGeom prst="rect">
            <a:avLst/>
          </a:prstGeom>
        </p:spPr>
      </p:pic>
      <p:pic>
        <p:nvPicPr>
          <p:cNvPr id="32" name="Graphic 31" descr="Add">
            <a:extLst>
              <a:ext uri="{FF2B5EF4-FFF2-40B4-BE49-F238E27FC236}">
                <a16:creationId xmlns:a16="http://schemas.microsoft.com/office/drawing/2014/main" id="{049A839C-8DAD-4767-ACFB-E3FBFE5FE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97714" y="781858"/>
            <a:ext cx="914400" cy="914400"/>
          </a:xfrm>
          <a:prstGeom prst="rect">
            <a:avLst/>
          </a:prstGeom>
        </p:spPr>
      </p:pic>
      <p:pic>
        <p:nvPicPr>
          <p:cNvPr id="34" name="Graphic 33" descr="Forbidden">
            <a:extLst>
              <a:ext uri="{FF2B5EF4-FFF2-40B4-BE49-F238E27FC236}">
                <a16:creationId xmlns:a16="http://schemas.microsoft.com/office/drawing/2014/main" id="{7573CE0A-7119-4AD5-A7A1-589A12968C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66640" y="5658050"/>
            <a:ext cx="914400" cy="914400"/>
          </a:xfrm>
          <a:prstGeom prst="rect">
            <a:avLst/>
          </a:prstGeom>
        </p:spPr>
      </p:pic>
      <p:pic>
        <p:nvPicPr>
          <p:cNvPr id="36" name="Graphic 35" descr="Forbidden">
            <a:extLst>
              <a:ext uri="{FF2B5EF4-FFF2-40B4-BE49-F238E27FC236}">
                <a16:creationId xmlns:a16="http://schemas.microsoft.com/office/drawing/2014/main" id="{F34E4100-EB3E-4F60-9CE7-6A53BEA48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97714" y="5658050"/>
            <a:ext cx="914400" cy="914400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5488577-596E-4C36-90CF-896B1C442371}"/>
              </a:ext>
            </a:extLst>
          </p:cNvPr>
          <p:cNvCxnSpPr>
            <a:cxnSpLocks/>
          </p:cNvCxnSpPr>
          <p:nvPr/>
        </p:nvCxnSpPr>
        <p:spPr>
          <a:xfrm flipH="1" flipV="1">
            <a:off x="2989015" y="3932465"/>
            <a:ext cx="6269505" cy="1"/>
          </a:xfrm>
          <a:prstGeom prst="straightConnector1">
            <a:avLst/>
          </a:prstGeom>
          <a:ln w="762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14:cNvPr>
              <p14:cNvContentPartPr/>
              <p14:nvPr/>
            </p14:nvContentPartPr>
            <p14:xfrm>
              <a:off x="-1272688" y="1347932"/>
              <a:ext cx="240" cy="240"/>
            </p14:xfrm>
          </p:contentPart>
        </mc:Choice>
        <mc:Fallback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0E3AA426-D6A8-42A7-81C0-9BD0C66FEEA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296688" y="1299932"/>
                <a:ext cx="48000" cy="96000"/>
              </a:xfrm>
              <a:prstGeom prst="rect">
                <a:avLst/>
              </a:prstGeom>
            </p:spPr>
          </p:pic>
        </mc:Fallback>
      </mc:AlternateContent>
      <p:pic>
        <p:nvPicPr>
          <p:cNvPr id="21" name="Graphic 20" descr="Infinity outline">
            <a:extLst>
              <a:ext uri="{FF2B5EF4-FFF2-40B4-BE49-F238E27FC236}">
                <a16:creationId xmlns:a16="http://schemas.microsoft.com/office/drawing/2014/main" id="{34D833E6-EA0B-47AE-BF32-115315CACB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104939" y="942500"/>
            <a:ext cx="5945911" cy="539203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E69A2AE-F5E0-4CDB-B66A-A10C9EE096FB}"/>
              </a:ext>
            </a:extLst>
          </p:cNvPr>
          <p:cNvSpPr txBox="1"/>
          <p:nvPr/>
        </p:nvSpPr>
        <p:spPr>
          <a:xfrm>
            <a:off x="8630318" y="2635002"/>
            <a:ext cx="2934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More freedom &amp; choice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Handle ambiguity</a:t>
            </a:r>
          </a:p>
        </p:txBody>
      </p:sp>
    </p:spTree>
    <p:extLst>
      <p:ext uri="{BB962C8B-B14F-4D97-AF65-F5344CB8AC3E}">
        <p14:creationId xmlns:p14="http://schemas.microsoft.com/office/powerpoint/2010/main" val="95797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sign&#10;&#10;Description automatically generated with low confidence">
            <a:extLst>
              <a:ext uri="{FF2B5EF4-FFF2-40B4-BE49-F238E27FC236}">
                <a16:creationId xmlns:a16="http://schemas.microsoft.com/office/drawing/2014/main" id="{2C9A2C46-84A7-43DC-B7C7-AA44328FB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377" y="0"/>
            <a:ext cx="121136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214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EB23DBF4-499C-47E5-8455-AEBDF00587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369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1061</TotalTime>
  <Words>562</Words>
  <Application>Microsoft Office PowerPoint</Application>
  <PresentationFormat>Widescreen</PresentationFormat>
  <Paragraphs>235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Vision</vt:lpstr>
      <vt:lpstr>Vision</vt:lpstr>
      <vt:lpstr>Vision</vt:lpstr>
      <vt:lpstr>Vision</vt:lpstr>
      <vt:lpstr>PowerPoint Presentation</vt:lpstr>
      <vt:lpstr>ADAPTABLE ENVIRONMENT PRODUCING EFFECTIVE VALUE DELIVERY</vt:lpstr>
      <vt:lpstr>Vision</vt:lpstr>
      <vt:lpstr>ADAPTABLE ENVIRONMENT PRODUCING EFFECTIVE VALUE DELIVERY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F</dc:creator>
  <cp:lastModifiedBy>B F</cp:lastModifiedBy>
  <cp:revision>39</cp:revision>
  <dcterms:created xsi:type="dcterms:W3CDTF">2017-09-18T16:36:55Z</dcterms:created>
  <dcterms:modified xsi:type="dcterms:W3CDTF">2021-09-16T18:17:37Z</dcterms:modified>
</cp:coreProperties>
</file>