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 id="2147483857" r:id="rId5"/>
    <p:sldMasterId id="2147483860" r:id="rId6"/>
    <p:sldMasterId id="2147483867" r:id="rId7"/>
    <p:sldMasterId id="2147483878" r:id="rId8"/>
    <p:sldMasterId id="2147483886" r:id="rId9"/>
  </p:sldMasterIdLst>
  <p:notesMasterIdLst>
    <p:notesMasterId r:id="rId42"/>
  </p:notesMasterIdLst>
  <p:handoutMasterIdLst>
    <p:handoutMasterId r:id="rId43"/>
  </p:handoutMasterIdLst>
  <p:sldIdLst>
    <p:sldId id="303" r:id="rId10"/>
    <p:sldId id="261" r:id="rId11"/>
    <p:sldId id="343" r:id="rId12"/>
    <p:sldId id="304"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59" r:id="rId41"/>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A22E"/>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5" autoAdjust="0"/>
    <p:restoredTop sz="82481" autoAdjust="0"/>
  </p:normalViewPr>
  <p:slideViewPr>
    <p:cSldViewPr snapToGrid="0">
      <p:cViewPr varScale="1">
        <p:scale>
          <a:sx n="55" d="100"/>
          <a:sy n="55" d="100"/>
        </p:scale>
        <p:origin x="1020" y="36"/>
      </p:cViewPr>
      <p:guideLst/>
    </p:cSldViewPr>
  </p:slideViewPr>
  <p:notesTextViewPr>
    <p:cViewPr>
      <p:scale>
        <a:sx n="3" d="2"/>
        <a:sy n="3" d="2"/>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handoutMaster" Target="handoutMasters/handoutMaster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theme" Target="theme/theme1.xml"/><Relationship Id="rId20" Type="http://schemas.openxmlformats.org/officeDocument/2006/relationships/slide" Target="slides/slide11.xml"/><Relationship Id="rId41" Type="http://schemas.openxmlformats.org/officeDocument/2006/relationships/slide" Target="slides/slide3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000000000000001E-3"/>
          <c:y val="5.0000000000000001E-3"/>
          <c:w val="0.99"/>
          <c:h val="0.98750000000000004"/>
        </c:manualLayout>
      </c:layout>
      <c:pieChart>
        <c:varyColors val="0"/>
        <c:ser>
          <c:idx val="0"/>
          <c:order val="0"/>
          <c:tx>
            <c:strRef>
              <c:f>Sheet1!$A$2</c:f>
              <c:strCache>
                <c:ptCount val="1"/>
                <c:pt idx="0">
                  <c:v>Region 1</c:v>
                </c:pt>
              </c:strCache>
            </c:strRef>
          </c:tx>
          <c:spPr>
            <a:solidFill>
              <a:srgbClr val="176490"/>
            </a:solidFill>
            <a:ln w="12700" cap="flat">
              <a:noFill/>
              <a:miter lim="400000"/>
            </a:ln>
            <a:effectLst/>
          </c:spPr>
          <c:dPt>
            <c:idx val="0"/>
            <c:bubble3D val="0"/>
            <c:spPr>
              <a:solidFill>
                <a:schemeClr val="accent4"/>
              </a:solidFill>
              <a:ln w="12700" cap="flat">
                <a:noFill/>
                <a:miter lim="400000"/>
              </a:ln>
              <a:effectLst/>
            </c:spPr>
            <c:extLst>
              <c:ext xmlns:c16="http://schemas.microsoft.com/office/drawing/2014/chart" uri="{C3380CC4-5D6E-409C-BE32-E72D297353CC}">
                <c16:uniqueId val="{00000001-0F56-49C6-A185-A35E88981604}"/>
              </c:ext>
            </c:extLst>
          </c:dPt>
          <c:dPt>
            <c:idx val="1"/>
            <c:bubble3D val="0"/>
            <c:spPr>
              <a:solidFill>
                <a:srgbClr val="F9FBFF"/>
              </a:solidFill>
              <a:ln w="12700" cap="flat">
                <a:noFill/>
                <a:miter lim="400000"/>
              </a:ln>
              <a:effectLst/>
            </c:spPr>
            <c:extLst>
              <c:ext xmlns:c16="http://schemas.microsoft.com/office/drawing/2014/chart" uri="{C3380CC4-5D6E-409C-BE32-E72D297353CC}">
                <c16:uniqueId val="{00000003-0F56-49C6-A185-A35E88981604}"/>
              </c:ext>
            </c:extLst>
          </c:dPt>
          <c:cat>
            <c:strRef>
              <c:f>Sheet1!$B$1:$C$1</c:f>
              <c:strCache>
                <c:ptCount val="2"/>
                <c:pt idx="0">
                  <c:v>Active</c:v>
                </c:pt>
                <c:pt idx="1">
                  <c:v>non Active</c:v>
                </c:pt>
              </c:strCache>
            </c:strRef>
          </c:cat>
          <c:val>
            <c:numRef>
              <c:f>Sheet1!$B$2:$C$2</c:f>
              <c:numCache>
                <c:formatCode>General</c:formatCode>
                <c:ptCount val="2"/>
                <c:pt idx="0">
                  <c:v>50</c:v>
                </c:pt>
                <c:pt idx="1">
                  <c:v>50</c:v>
                </c:pt>
              </c:numCache>
            </c:numRef>
          </c:val>
          <c:extLst>
            <c:ext xmlns:c16="http://schemas.microsoft.com/office/drawing/2014/chart" uri="{C3380CC4-5D6E-409C-BE32-E72D297353CC}">
              <c16:uniqueId val="{00000004-0F56-49C6-A185-A35E88981604}"/>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000000000000001E-3"/>
          <c:y val="5.0000000000000001E-3"/>
          <c:w val="0.99"/>
          <c:h val="0.98750000000000004"/>
        </c:manualLayout>
      </c:layout>
      <c:pieChart>
        <c:varyColors val="0"/>
        <c:ser>
          <c:idx val="0"/>
          <c:order val="0"/>
          <c:tx>
            <c:strRef>
              <c:f>Sheet1!$A$2</c:f>
              <c:strCache>
                <c:ptCount val="1"/>
                <c:pt idx="0">
                  <c:v>Region 1</c:v>
                </c:pt>
              </c:strCache>
            </c:strRef>
          </c:tx>
          <c:spPr>
            <a:solidFill>
              <a:srgbClr val="1AA4BE"/>
            </a:solidFill>
            <a:ln w="12700" cap="flat">
              <a:noFill/>
              <a:miter lim="400000"/>
            </a:ln>
            <a:effectLst/>
          </c:spPr>
          <c:explosion val="1"/>
          <c:dPt>
            <c:idx val="0"/>
            <c:bubble3D val="0"/>
            <c:spPr>
              <a:solidFill>
                <a:schemeClr val="accent2"/>
              </a:solidFill>
              <a:ln w="12700" cap="flat">
                <a:noFill/>
                <a:miter lim="400000"/>
              </a:ln>
              <a:effectLst/>
            </c:spPr>
            <c:extLst>
              <c:ext xmlns:c16="http://schemas.microsoft.com/office/drawing/2014/chart" uri="{C3380CC4-5D6E-409C-BE32-E72D297353CC}">
                <c16:uniqueId val="{00000001-917F-4391-BB77-25AF7C6B03B4}"/>
              </c:ext>
            </c:extLst>
          </c:dPt>
          <c:dPt>
            <c:idx val="1"/>
            <c:bubble3D val="0"/>
            <c:spPr>
              <a:solidFill>
                <a:srgbClr val="F9FBFF"/>
              </a:solidFill>
              <a:ln w="12700" cap="flat">
                <a:noFill/>
                <a:miter lim="400000"/>
              </a:ln>
              <a:effectLst/>
            </c:spPr>
            <c:extLst>
              <c:ext xmlns:c16="http://schemas.microsoft.com/office/drawing/2014/chart" uri="{C3380CC4-5D6E-409C-BE32-E72D297353CC}">
                <c16:uniqueId val="{00000003-917F-4391-BB77-25AF7C6B03B4}"/>
              </c:ext>
            </c:extLst>
          </c:dPt>
          <c:cat>
            <c:strRef>
              <c:f>Sheet1!$B$1:$C$1</c:f>
              <c:strCache>
                <c:ptCount val="2"/>
                <c:pt idx="0">
                  <c:v>Active</c:v>
                </c:pt>
                <c:pt idx="1">
                  <c:v>non Active</c:v>
                </c:pt>
              </c:strCache>
            </c:strRef>
          </c:cat>
          <c:val>
            <c:numRef>
              <c:f>Sheet1!$B$2:$C$2</c:f>
              <c:numCache>
                <c:formatCode>General</c:formatCode>
                <c:ptCount val="2"/>
                <c:pt idx="0">
                  <c:v>33</c:v>
                </c:pt>
                <c:pt idx="1">
                  <c:v>67</c:v>
                </c:pt>
              </c:numCache>
            </c:numRef>
          </c:val>
          <c:extLst>
            <c:ext xmlns:c16="http://schemas.microsoft.com/office/drawing/2014/chart" uri="{C3380CC4-5D6E-409C-BE32-E72D297353CC}">
              <c16:uniqueId val="{00000004-917F-4391-BB77-25AF7C6B03B4}"/>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000000000000001E-3"/>
          <c:y val="5.0000000000000001E-3"/>
          <c:w val="0.99"/>
          <c:h val="0.98750000000000004"/>
        </c:manualLayout>
      </c:layout>
      <c:pieChart>
        <c:varyColors val="0"/>
        <c:ser>
          <c:idx val="0"/>
          <c:order val="0"/>
          <c:tx>
            <c:strRef>
              <c:f>Sheet1!$A$2</c:f>
              <c:strCache>
                <c:ptCount val="1"/>
                <c:pt idx="0">
                  <c:v>Region 1</c:v>
                </c:pt>
              </c:strCache>
            </c:strRef>
          </c:tx>
          <c:spPr>
            <a:solidFill>
              <a:srgbClr val="52C3CB"/>
            </a:solidFill>
            <a:ln w="12700" cap="flat">
              <a:noFill/>
              <a:miter lim="400000"/>
            </a:ln>
            <a:effectLst/>
          </c:spPr>
          <c:dPt>
            <c:idx val="0"/>
            <c:bubble3D val="0"/>
            <c:spPr>
              <a:solidFill>
                <a:schemeClr val="accent1"/>
              </a:solidFill>
              <a:ln w="12700" cap="flat">
                <a:noFill/>
                <a:miter lim="400000"/>
              </a:ln>
              <a:effectLst/>
            </c:spPr>
            <c:extLst>
              <c:ext xmlns:c16="http://schemas.microsoft.com/office/drawing/2014/chart" uri="{C3380CC4-5D6E-409C-BE32-E72D297353CC}">
                <c16:uniqueId val="{00000001-B3F6-4CD3-A279-2D9CBA89E479}"/>
              </c:ext>
            </c:extLst>
          </c:dPt>
          <c:dPt>
            <c:idx val="1"/>
            <c:bubble3D val="0"/>
            <c:spPr>
              <a:solidFill>
                <a:srgbClr val="F9FBFF"/>
              </a:solidFill>
              <a:ln w="12700" cap="flat">
                <a:noFill/>
                <a:miter lim="400000"/>
              </a:ln>
              <a:effectLst/>
            </c:spPr>
            <c:extLst>
              <c:ext xmlns:c16="http://schemas.microsoft.com/office/drawing/2014/chart" uri="{C3380CC4-5D6E-409C-BE32-E72D297353CC}">
                <c16:uniqueId val="{00000003-B3F6-4CD3-A279-2D9CBA89E479}"/>
              </c:ext>
            </c:extLst>
          </c:dPt>
          <c:cat>
            <c:strRef>
              <c:f>Sheet1!$B$1:$C$1</c:f>
              <c:strCache>
                <c:ptCount val="2"/>
                <c:pt idx="0">
                  <c:v>Active</c:v>
                </c:pt>
                <c:pt idx="1">
                  <c:v>non Active</c:v>
                </c:pt>
              </c:strCache>
            </c:strRef>
          </c:cat>
          <c:val>
            <c:numRef>
              <c:f>Sheet1!$B$2:$C$2</c:f>
              <c:numCache>
                <c:formatCode>General</c:formatCode>
                <c:ptCount val="2"/>
                <c:pt idx="0">
                  <c:v>80</c:v>
                </c:pt>
                <c:pt idx="1">
                  <c:v>20</c:v>
                </c:pt>
              </c:numCache>
            </c:numRef>
          </c:val>
          <c:extLst>
            <c:ext xmlns:c16="http://schemas.microsoft.com/office/drawing/2014/chart" uri="{C3380CC4-5D6E-409C-BE32-E72D297353CC}">
              <c16:uniqueId val="{00000004-B3F6-4CD3-A279-2D9CBA89E479}"/>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CCCAC8ED-49FB-45B6-A1F6-B1831A9EA935}" type="datetimeFigureOut">
              <a:rPr lang="en-US" smtClean="0"/>
              <a:t>5/19/2021</a:t>
            </a:fld>
            <a:endParaRPr lang="en-US" dirty="0"/>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60E11E50-95D9-4139-BCFA-0A48A4A4EE67}" type="slidenum">
              <a:rPr lang="en-US" smtClean="0"/>
              <a:t>‹#›</a:t>
            </a:fld>
            <a:endParaRPr lang="en-US" dirty="0"/>
          </a:p>
        </p:txBody>
      </p:sp>
    </p:spTree>
    <p:extLst>
      <p:ext uri="{BB962C8B-B14F-4D97-AF65-F5344CB8AC3E}">
        <p14:creationId xmlns:p14="http://schemas.microsoft.com/office/powerpoint/2010/main" val="6183134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6BA72B38-E1A5-472F-AA51-D456E6D7350E}" type="datetimeFigureOut">
              <a:rPr lang="en-US" smtClean="0"/>
              <a:t>5/19/2021</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D8B1E7E-D76F-4BFA-BC14-773692E73433}" type="slidenum">
              <a:rPr lang="en-US" smtClean="0"/>
              <a:t>‹#›</a:t>
            </a:fld>
            <a:endParaRPr lang="en-US" dirty="0"/>
          </a:p>
        </p:txBody>
      </p:sp>
    </p:spTree>
    <p:extLst>
      <p:ext uri="{BB962C8B-B14F-4D97-AF65-F5344CB8AC3E}">
        <p14:creationId xmlns:p14="http://schemas.microsoft.com/office/powerpoint/2010/main" val="2633612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gartner.com/document/3889866?ref=AnalystProfil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warner.senate.gov/public/index.cfm/mobile/cybersecurity-caucu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a:t>
            </a:r>
          </a:p>
        </p:txBody>
      </p:sp>
      <p:sp>
        <p:nvSpPr>
          <p:cNvPr id="4" name="Slide Number Placeholder 3"/>
          <p:cNvSpPr>
            <a:spLocks noGrp="1"/>
          </p:cNvSpPr>
          <p:nvPr>
            <p:ph type="sldNum" sz="quarter" idx="10"/>
          </p:nvPr>
        </p:nvSpPr>
        <p:spPr/>
        <p:txBody>
          <a:bodyPr/>
          <a:lstStyle/>
          <a:p>
            <a:fld id="{ED8B1E7E-D76F-4BFA-BC14-773692E73433}" type="slidenum">
              <a:rPr lang="en-US" smtClean="0"/>
              <a:t>1</a:t>
            </a:fld>
            <a:endParaRPr lang="en-US" dirty="0"/>
          </a:p>
        </p:txBody>
      </p:sp>
    </p:spTree>
    <p:extLst>
      <p:ext uri="{BB962C8B-B14F-4D97-AF65-F5344CB8AC3E}">
        <p14:creationId xmlns:p14="http://schemas.microsoft.com/office/powerpoint/2010/main" val="4184402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6:notes"/>
          <p:cNvSpPr>
            <a:spLocks noGrp="1" noRot="1" noChangeAspect="1"/>
          </p:cNvSpPr>
          <p:nvPr>
            <p:ph type="sldImg" idx="2"/>
          </p:nvPr>
        </p:nvSpPr>
        <p:spPr>
          <a:xfrm>
            <a:off x="735013" y="1173163"/>
            <a:ext cx="5632450" cy="31686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6:notes"/>
          <p:cNvSpPr txBox="1">
            <a:spLocks noGrp="1"/>
          </p:cNvSpPr>
          <p:nvPr>
            <p:ph type="body" idx="1"/>
          </p:nvPr>
        </p:nvSpPr>
        <p:spPr>
          <a:xfrm>
            <a:off x="710248" y="4518203"/>
            <a:ext cx="5681980" cy="3696713"/>
          </a:xfrm>
          <a:prstGeom prst="rect">
            <a:avLst/>
          </a:prstGeom>
          <a:noFill/>
          <a:ln>
            <a:noFill/>
          </a:ln>
        </p:spPr>
        <p:txBody>
          <a:bodyPr spcFirstLastPara="1" wrap="square" lIns="94200" tIns="47100" rIns="94200" bIns="47100" anchor="t" anchorCtr="0">
            <a:noAutofit/>
          </a:bodyPr>
          <a:lstStyle/>
          <a:p>
            <a:pPr marL="0" lvl="0" indent="0" algn="l" rtl="0">
              <a:spcBef>
                <a:spcPts val="0"/>
              </a:spcBef>
              <a:spcAft>
                <a:spcPts val="0"/>
              </a:spcAft>
              <a:buNone/>
            </a:pPr>
            <a:endParaRPr dirty="0"/>
          </a:p>
        </p:txBody>
      </p:sp>
      <p:sp>
        <p:nvSpPr>
          <p:cNvPr id="132" name="Google Shape;132;p6:notes"/>
          <p:cNvSpPr txBox="1">
            <a:spLocks noGrp="1"/>
          </p:cNvSpPr>
          <p:nvPr>
            <p:ph type="sldNum" idx="12"/>
          </p:nvPr>
        </p:nvSpPr>
        <p:spPr>
          <a:xfrm>
            <a:off x="4023093" y="8917423"/>
            <a:ext cx="3077739" cy="471053"/>
          </a:xfrm>
          <a:prstGeom prst="rect">
            <a:avLst/>
          </a:prstGeom>
          <a:noFill/>
          <a:ln>
            <a:noFill/>
          </a:ln>
        </p:spPr>
        <p:txBody>
          <a:bodyPr spcFirstLastPara="1" wrap="square" lIns="94200" tIns="47100" rIns="94200" bIns="471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extLst>
      <p:ext uri="{BB962C8B-B14F-4D97-AF65-F5344CB8AC3E}">
        <p14:creationId xmlns:p14="http://schemas.microsoft.com/office/powerpoint/2010/main" val="821324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8B1E7E-D76F-4BFA-BC14-773692E73433}" type="slidenum">
              <a:rPr lang="en-US" smtClean="0"/>
              <a:t>3</a:t>
            </a:fld>
            <a:endParaRPr lang="en-US" dirty="0"/>
          </a:p>
        </p:txBody>
      </p:sp>
    </p:spTree>
    <p:extLst>
      <p:ext uri="{BB962C8B-B14F-4D97-AF65-F5344CB8AC3E}">
        <p14:creationId xmlns:p14="http://schemas.microsoft.com/office/powerpoint/2010/main" val="2853609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8B1E7E-D76F-4BFA-BC14-773692E73433}" type="slidenum">
              <a:rPr lang="en-US" smtClean="0"/>
              <a:t>4</a:t>
            </a:fld>
            <a:endParaRPr lang="en-US" dirty="0"/>
          </a:p>
        </p:txBody>
      </p:sp>
    </p:spTree>
    <p:extLst>
      <p:ext uri="{BB962C8B-B14F-4D97-AF65-F5344CB8AC3E}">
        <p14:creationId xmlns:p14="http://schemas.microsoft.com/office/powerpoint/2010/main" val="3873911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Dan </a:t>
            </a:r>
          </a:p>
          <a:p>
            <a:endParaRPr lang="en-US" dirty="0"/>
          </a:p>
          <a:p>
            <a:r>
              <a:rPr lang="en-US" dirty="0"/>
              <a:t>Welcome and Intro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3556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223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Threats</a:t>
            </a:r>
          </a:p>
          <a:p>
            <a:pPr marL="171450" indent="-171450">
              <a:buFont typeface="Arial" panose="020B0604020202020204" pitchFamily="34" charset="0"/>
              <a:buChar char="•"/>
            </a:pPr>
            <a:r>
              <a:rPr lang="en-US" dirty="0"/>
              <a:t>“Data driven” organizations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chemeClr val="tx1"/>
                </a:solidFill>
                <a:effectLst/>
                <a:latin typeface="+mn-lt"/>
                <a:ea typeface="+mn-ea"/>
                <a:cs typeface="+mn-cs"/>
              </a:rPr>
              <a:t>Walmart only relies on the previous 4 weeks of data for its day-to-day merchandising strategies.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46D228-0A85-2B43-9808-797455DDFFD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2613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hlinkClick r:id="rId3"/>
              </a:rPr>
              <a:t>Practical Privacy — Managing Data Retention and Backups</a:t>
            </a:r>
            <a:r>
              <a:rPr lang="en-US" sz="1200" b="0" i="0"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675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https://www.prweb.com/releases/2017/01/prweb14007000.htm</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9819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https://www.ibm.com/security/digital-assets/cost-data-breach-report/#/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46D228-0A85-2B43-9808-797455DDFFD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28132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1" kern="1200" dirty="0">
                <a:solidFill>
                  <a:schemeClr val="tx1"/>
                </a:solidFill>
                <a:effectLst/>
                <a:latin typeface="+mn-lt"/>
                <a:ea typeface="+mn-ea"/>
                <a:cs typeface="+mn-cs"/>
              </a:rPr>
              <a:t>“We must pass laws that require </a:t>
            </a:r>
            <a:r>
              <a:rPr lang="en-US" sz="1200" b="1" i="1" kern="1200" dirty="0">
                <a:solidFill>
                  <a:schemeClr val="tx1"/>
                </a:solidFill>
                <a:effectLst/>
                <a:latin typeface="+mn-lt"/>
                <a:ea typeface="+mn-ea"/>
                <a:cs typeface="+mn-cs"/>
              </a:rPr>
              <a:t>data minimization</a:t>
            </a:r>
            <a:r>
              <a:rPr lang="en-US" sz="1200" b="0" i="1" kern="1200" dirty="0">
                <a:solidFill>
                  <a:schemeClr val="tx1"/>
                </a:solidFill>
                <a:effectLst/>
                <a:latin typeface="+mn-lt"/>
                <a:ea typeface="+mn-ea"/>
                <a:cs typeface="+mn-cs"/>
              </a:rPr>
              <a:t>, ensuring companies do not keep sensitive data that they no longer need.” </a:t>
            </a:r>
            <a:r>
              <a:rPr lang="en-US" sz="1200" b="1" i="1"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Sen. Mark Warner D-Va, cofounder of the</a:t>
            </a:r>
            <a:r>
              <a:rPr lang="en-US" sz="1200" b="0" i="0" u="none" strike="noStrike" kern="1200" dirty="0">
                <a:solidFill>
                  <a:schemeClr val="tx1"/>
                </a:solidFill>
                <a:effectLst/>
                <a:latin typeface="+mn-lt"/>
                <a:ea typeface="+mn-ea"/>
                <a:cs typeface="+mn-cs"/>
                <a:hlinkClick r:id="rId3"/>
              </a:rPr>
              <a:t> Cybersecurity Caucus</a:t>
            </a:r>
            <a:r>
              <a:rPr lang="en-US" sz="1200" b="0" i="0" kern="1200" dirty="0">
                <a:solidFill>
                  <a:schemeClr val="tx1"/>
                </a:solidFill>
                <a:effectLst/>
                <a:latin typeface="+mn-lt"/>
                <a:ea typeface="+mn-ea"/>
                <a:cs typeface="+mn-cs"/>
              </a:rPr>
              <a:t> (12/6/18)</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A recent study by the International Association of Privacy Professionals (IAPP) found that over 75% of IT/infosecurity professionals ranked data minimization and data inventory/mapping as the most important privacy functions in mitigating the risk of a data breach.</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30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Merriweather"/>
              </a:rPr>
              <a:t> The “collection, use, retention and sharing” of personal information shall be “reasonably necessary and proportionate” to achieve the business purpose for which the information was collected or processed, and not retained for longer than is reasonably necessary. CPRA §1798.100(c).[5]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4113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According to Gartner, unstructured data often accounts for nearly 80% of the data footprint for an organization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According to a recent study, 33% of stale data stores haven’t been touched in three years or more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By 2022, 50% of organizations will include unstructured, semi-structured and structured data within the same governance program, up from less than 10% today.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3384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8922" indent="-171450">
              <a:spcBef>
                <a:spcPts val="910"/>
              </a:spcBef>
              <a:buFont typeface="Arial" panose="020B0604020202020204" pitchFamily="34" charset="0"/>
              <a:buChar char="•"/>
              <a:defRPr/>
            </a:pPr>
            <a:r>
              <a:rPr lang="en-US" dirty="0">
                <a:latin typeface="Segoe UI" panose="020B0502040204020203" pitchFamily="34" charset="0"/>
                <a:cs typeface="Segoe UI" panose="020B0502040204020203" pitchFamily="34" charset="0"/>
              </a:rPr>
              <a:t>All organizations, private and public, need to balance the value of the data they hold, with the risks and costs involved of continuing storage.  </a:t>
            </a:r>
          </a:p>
          <a:p>
            <a:pPr marL="518922" indent="-171450">
              <a:spcBef>
                <a:spcPts val="910"/>
              </a:spcBef>
              <a:buFont typeface="Arial" panose="020B0604020202020204" pitchFamily="34" charset="0"/>
              <a:buChar char="•"/>
              <a:defRPr/>
            </a:pPr>
            <a:r>
              <a:rPr lang="en-US" dirty="0">
                <a:latin typeface="Segoe UI" panose="020B0502040204020203" pitchFamily="34" charset="0"/>
                <a:cs typeface="Segoe UI" panose="020B0502040204020203" pitchFamily="34" charset="0"/>
              </a:rPr>
              <a:t>It remains important to take a holistic (global, enterprise-wide) view towards Information Governance.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74147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Discovery, or content analysis as described by integro, should be the first step in any Information Governance focused project </a:t>
            </a:r>
          </a:p>
          <a:p>
            <a:r>
              <a:rPr lang="en-US" dirty="0"/>
              <a:t>Gives you the insight to your data so you can make policies around what you have not what you THINK you have </a:t>
            </a:r>
          </a:p>
          <a:p>
            <a:endParaRPr lang="en-US" dirty="0"/>
          </a:p>
          <a:p>
            <a:pPr marL="171450" indent="-171450">
              <a:buFont typeface="Arial" panose="020B0604020202020204" pitchFamily="34" charset="0"/>
              <a:buChar char="•"/>
            </a:pPr>
            <a:r>
              <a:rPr lang="en-US" dirty="0"/>
              <a:t>Gartner and other industry analysts regard this work flow as best practice for file analysis</a:t>
            </a:r>
          </a:p>
          <a:p>
            <a:pPr marL="171450" indent="-171450">
              <a:buFont typeface="Arial" panose="020B0604020202020204" pitchFamily="34" charset="0"/>
              <a:buChar char="•"/>
            </a:pPr>
            <a:r>
              <a:rPr lang="en-US" dirty="0"/>
              <a:t>This has long been the Active Navigation work flow</a:t>
            </a:r>
          </a:p>
          <a:p>
            <a:pPr marL="171450" indent="-171450">
              <a:buFont typeface="Arial" panose="020B0604020202020204" pitchFamily="34" charset="0"/>
              <a:buChar char="•"/>
            </a:pPr>
            <a:r>
              <a:rPr lang="en-US" dirty="0"/>
              <a:t>The cycle starts again with periodic monitoring of new and aged content</a:t>
            </a:r>
          </a:p>
          <a:p>
            <a:endParaRPr lang="en-US" dirty="0"/>
          </a:p>
          <a:p>
            <a:endParaRPr lang="en-US" dirty="0"/>
          </a:p>
          <a:p>
            <a:pPr lvl="1"/>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0224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13320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44159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22730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34631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9750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07F06-3FB6-4C94-9072-887FD6D30E9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86122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D8B1E7E-D76F-4BFA-BC14-773692E7343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7239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4.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Master" Target="../slideMasters/slideMaster4.xml"/><Relationship Id="rId4" Type="http://schemas.openxmlformats.org/officeDocument/2006/relationships/image" Target="../media/image11.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4.xml"/><Relationship Id="rId4" Type="http://schemas.openxmlformats.org/officeDocument/2006/relationships/image" Target="../media/image13.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6" name="Title 5"/>
          <p:cNvSpPr>
            <a:spLocks noGrp="1"/>
          </p:cNvSpPr>
          <p:nvPr>
            <p:ph type="title"/>
          </p:nvPr>
        </p:nvSpPr>
        <p:spPr>
          <a:xfrm>
            <a:off x="252918" y="182005"/>
            <a:ext cx="11350817" cy="522083"/>
          </a:xfrm>
        </p:spPr>
        <p:txBody>
          <a:bodyPr/>
          <a:lstStyle>
            <a:lvl1pPr>
              <a:defRPr>
                <a:solidFill>
                  <a:schemeClr val="tx1"/>
                </a:solidFill>
              </a:defRPr>
            </a:lvl1p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
        <p:nvSpPr>
          <p:cNvPr id="3" name="Rectangle 2"/>
          <p:cNvSpPr/>
          <p:nvPr userDrawn="1"/>
        </p:nvSpPr>
        <p:spPr>
          <a:xfrm>
            <a:off x="374904" y="749808"/>
            <a:ext cx="3081528"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4631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5/19/2021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Bio Picture Left &amp; Bullets">
    <p:spTree>
      <p:nvGrpSpPr>
        <p:cNvPr id="1" name=""/>
        <p:cNvGrpSpPr/>
        <p:nvPr/>
      </p:nvGrpSpPr>
      <p:grpSpPr>
        <a:xfrm>
          <a:off x="0" y="0"/>
          <a:ext cx="0" cy="0"/>
          <a:chOff x="0" y="0"/>
          <a:chExt cx="0" cy="0"/>
        </a:xfrm>
      </p:grpSpPr>
      <p:cxnSp>
        <p:nvCxnSpPr>
          <p:cNvPr id="5" name="Straight Connector 9"/>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8" name="Straight Connector 10"/>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9" name="Straight Connector 11"/>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0" name="Straight Connector 12"/>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1" name="Straight Connector 13"/>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2" name="Straight Connector 14"/>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3" name="Straight Connector 15"/>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4" name="Straight Connector 16"/>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5" name="Straight Connector 17"/>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6" name="Straight Connector 18"/>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7" name="Straight Connector 19"/>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8" name="Straight Connector 20"/>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9" name="Straight Connector 21"/>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0" name="Straight Connector 22"/>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1" name="Straight Connector 23"/>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2" name="Straight Connector 24"/>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3" name="Straight Connector 25"/>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4" name="Straight Connector 26"/>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5" name="Straight Connector 27"/>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6" name="Straight Connector 28"/>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7" name="Straight Connector 29"/>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8" name="Straight Connector 30"/>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9" name="Straight Connector 31"/>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0" name="Straight Connector 32"/>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1" name="Straight Connector 33"/>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2" name="Straight Connector 34"/>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3" name="Straight Connector 35"/>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4" name="Straight Connector 36"/>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5" name="Straight Connector 37"/>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6" name="Straight Connector 38"/>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7" name="Straight Connector 39"/>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8" name="Straight Connector 40"/>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sp>
        <p:nvSpPr>
          <p:cNvPr id="7" name="Text Placeholder 6"/>
          <p:cNvSpPr>
            <a:spLocks noGrp="1"/>
          </p:cNvSpPr>
          <p:nvPr>
            <p:ph type="body" sz="quarter" idx="12"/>
          </p:nvPr>
        </p:nvSpPr>
        <p:spPr>
          <a:xfrm>
            <a:off x="3407701" y="1989139"/>
            <a:ext cx="7968000" cy="4116462"/>
          </a:xfrm>
        </p:spPr>
        <p:txBody>
          <a:bodyPr/>
          <a:lstStyle>
            <a:lvl1pPr>
              <a:defRPr sz="2880"/>
            </a:lvl1pPr>
            <a:lvl2pPr>
              <a:defRPr sz="2400"/>
            </a:lvl2pPr>
            <a:lvl3pPr>
              <a:defRPr sz="1920"/>
            </a:lvl3pPr>
            <a:lvl4pPr>
              <a:defRPr sz="1920"/>
            </a:lvl4pPr>
            <a:lvl5pPr>
              <a:defRPr sz="192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6" name="Picture Placeholder 5"/>
          <p:cNvSpPr>
            <a:spLocks noGrp="1"/>
          </p:cNvSpPr>
          <p:nvPr>
            <p:ph type="pic" sz="quarter" idx="15"/>
          </p:nvPr>
        </p:nvSpPr>
        <p:spPr>
          <a:xfrm>
            <a:off x="624417" y="1990750"/>
            <a:ext cx="2318400" cy="1205280"/>
          </a:xfrm>
        </p:spPr>
        <p:txBody>
          <a:bodyPr/>
          <a:lstStyle>
            <a:lvl1pPr marL="0" indent="0">
              <a:buNone/>
              <a:defRPr/>
            </a:lvl1pPr>
          </a:lstStyle>
          <a:p>
            <a:pPr lvl="0"/>
            <a:r>
              <a:rPr lang="en-US" noProof="0" dirty="0"/>
              <a:t>Click icon to add picture</a:t>
            </a:r>
          </a:p>
        </p:txBody>
      </p:sp>
      <p:sp>
        <p:nvSpPr>
          <p:cNvPr id="3" name="Title 2"/>
          <p:cNvSpPr>
            <a:spLocks noGrp="1"/>
          </p:cNvSpPr>
          <p:nvPr>
            <p:ph type="title"/>
          </p:nvPr>
        </p:nvSpPr>
        <p:spPr/>
        <p:txBody>
          <a:bodyPr/>
          <a:lstStyle/>
          <a:p>
            <a:r>
              <a:rPr lang="en-US"/>
              <a:t>Click to edit Master title style</a:t>
            </a:r>
          </a:p>
        </p:txBody>
      </p:sp>
      <p:sp>
        <p:nvSpPr>
          <p:cNvPr id="39" name="Footer Placeholder 7"/>
          <p:cNvSpPr>
            <a:spLocks noGrp="1"/>
          </p:cNvSpPr>
          <p:nvPr>
            <p:ph type="ftr" sz="quarter" idx="16"/>
          </p:nvPr>
        </p:nvSpPr>
        <p:spPr/>
        <p:txBody>
          <a:bodyPr/>
          <a:lstStyle>
            <a:lvl1pPr>
              <a:defRPr>
                <a:latin typeface="+mj-lt"/>
              </a:defRPr>
            </a:lvl1pPr>
          </a:lstStyle>
          <a:p>
            <a:pPr>
              <a:defRPr/>
            </a:pPr>
            <a:endParaRPr lang="en-US" dirty="0"/>
          </a:p>
        </p:txBody>
      </p:sp>
      <p:sp>
        <p:nvSpPr>
          <p:cNvPr id="40" name="Slide Number Placeholder 8"/>
          <p:cNvSpPr>
            <a:spLocks noGrp="1"/>
          </p:cNvSpPr>
          <p:nvPr>
            <p:ph type="sldNum" sz="quarter" idx="17"/>
          </p:nvPr>
        </p:nvSpPr>
        <p:spPr/>
        <p:txBody>
          <a:bodyPr/>
          <a:lstStyle>
            <a:lvl1pPr>
              <a:defRPr>
                <a:latin typeface="+mj-lt"/>
              </a:defRPr>
            </a:lvl1pPr>
          </a:lstStyle>
          <a:p>
            <a:pPr>
              <a:defRPr/>
            </a:pPr>
            <a:fld id="{BD28B156-BDB2-4A01-A39D-F98F53028F1E}" type="slidenum">
              <a:rPr lang="en-US"/>
              <a:pPr>
                <a:defRPr/>
              </a:pPr>
              <a:t>‹#›</a:t>
            </a:fld>
            <a:endParaRPr lang="en-US" dirty="0"/>
          </a:p>
        </p:txBody>
      </p:sp>
    </p:spTree>
    <p:extLst>
      <p:ext uri="{BB962C8B-B14F-4D97-AF65-F5344CB8AC3E}">
        <p14:creationId xmlns:p14="http://schemas.microsoft.com/office/powerpoint/2010/main" val="734736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 Left">
    <p:spTree>
      <p:nvGrpSpPr>
        <p:cNvPr id="1" name=""/>
        <p:cNvGrpSpPr/>
        <p:nvPr/>
      </p:nvGrpSpPr>
      <p:grpSpPr>
        <a:xfrm>
          <a:off x="0" y="0"/>
          <a:ext cx="0" cy="0"/>
          <a:chOff x="0" y="0"/>
          <a:chExt cx="0" cy="0"/>
        </a:xfrm>
      </p:grpSpPr>
      <p:cxnSp>
        <p:nvCxnSpPr>
          <p:cNvPr id="3" name="Straight Connector 9"/>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4" name="Straight Connector 10"/>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5" name="Straight Connector 11"/>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6" name="Straight Connector 12"/>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7" name="Straight Connector 13"/>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8" name="Straight Connector 14"/>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9" name="Straight Connector 15"/>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0" name="Straight Connector 16"/>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1" name="Straight Connector 17"/>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2" name="Straight Connector 18"/>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3" name="Straight Connector 19"/>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4" name="Straight Connector 20"/>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5" name="Straight Connector 21"/>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6" name="Straight Connector 22"/>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7" name="Straight Connector 23"/>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8" name="Straight Connector 24"/>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9" name="Straight Connector 25"/>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0" name="Straight Connector 26"/>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1" name="Straight Connector 27"/>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2" name="Straight Connector 28"/>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3" name="Straight Connector 29"/>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4" name="Straight Connector 30"/>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5" name="Straight Connector 31"/>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6" name="Straight Connector 32"/>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7" name="Straight Connector 33"/>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8" name="Straight Connector 34"/>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9" name="Straight Connector 35"/>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0" name="Straight Connector 36"/>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1" name="Straight Connector 37"/>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2" name="Straight Connector 38"/>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3" name="Straight Connector 39"/>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4" name="Straight Connector 40"/>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sp>
        <p:nvSpPr>
          <p:cNvPr id="2" name="Title 1"/>
          <p:cNvSpPr>
            <a:spLocks noGrp="1"/>
          </p:cNvSpPr>
          <p:nvPr>
            <p:ph type="title"/>
          </p:nvPr>
        </p:nvSpPr>
        <p:spPr>
          <a:xfrm>
            <a:off x="635001" y="664029"/>
            <a:ext cx="9797831" cy="707886"/>
          </a:xfrm>
        </p:spPr>
        <p:txBody>
          <a:bodyPr/>
          <a:lstStyle>
            <a:lvl1pPr algn="l">
              <a:defRPr/>
            </a:lvl1pPr>
          </a:lstStyle>
          <a:p>
            <a:r>
              <a:rPr lang="en-US"/>
              <a:t>Click to edit Master title style</a:t>
            </a:r>
          </a:p>
        </p:txBody>
      </p:sp>
      <p:sp>
        <p:nvSpPr>
          <p:cNvPr id="35" name="Slide Number Placeholder 3"/>
          <p:cNvSpPr>
            <a:spLocks noGrp="1"/>
          </p:cNvSpPr>
          <p:nvPr>
            <p:ph type="sldNum" sz="quarter" idx="10"/>
          </p:nvPr>
        </p:nvSpPr>
        <p:spPr/>
        <p:txBody>
          <a:bodyPr/>
          <a:lstStyle>
            <a:lvl1pPr>
              <a:defRPr/>
            </a:lvl1pPr>
          </a:lstStyle>
          <a:p>
            <a:pPr>
              <a:defRPr/>
            </a:pPr>
            <a:fld id="{0B3FBBAE-367B-4175-9793-A6477FAB28AA}" type="slidenum">
              <a:rPr lang="en-US"/>
              <a:pPr>
                <a:defRPr/>
              </a:pPr>
              <a:t>‹#›</a:t>
            </a:fld>
            <a:endParaRPr lang="en-US" dirty="0"/>
          </a:p>
        </p:txBody>
      </p:sp>
    </p:spTree>
    <p:extLst>
      <p:ext uri="{BB962C8B-B14F-4D97-AF65-F5344CB8AC3E}">
        <p14:creationId xmlns:p14="http://schemas.microsoft.com/office/powerpoint/2010/main" val="297301876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itle and Bullet">
    <p:spTree>
      <p:nvGrpSpPr>
        <p:cNvPr id="1" name=""/>
        <p:cNvGrpSpPr/>
        <p:nvPr/>
      </p:nvGrpSpPr>
      <p:grpSpPr>
        <a:xfrm>
          <a:off x="0" y="0"/>
          <a:ext cx="0" cy="0"/>
          <a:chOff x="0" y="0"/>
          <a:chExt cx="0" cy="0"/>
        </a:xfrm>
      </p:grpSpPr>
      <p:cxnSp>
        <p:nvCxnSpPr>
          <p:cNvPr id="4" name="Straight Connector 9"/>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5" name="Straight Connector 10"/>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6" name="Straight Connector 11"/>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8" name="Straight Connector 12"/>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9" name="Straight Connector 13"/>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0" name="Straight Connector 14"/>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1" name="Straight Connector 15"/>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2" name="Straight Connector 16"/>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3" name="Straight Connector 17"/>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4" name="Straight Connector 18"/>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5" name="Straight Connector 19"/>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6" name="Straight Connector 20"/>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7" name="Straight Connector 21"/>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8" name="Straight Connector 22"/>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19" name="Straight Connector 23"/>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0" name="Straight Connector 24"/>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1" name="Straight Connector 25"/>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2" name="Straight Connector 26"/>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3" name="Straight Connector 27"/>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4" name="Straight Connector 28"/>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5" name="Straight Connector 29"/>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6" name="Straight Connector 30"/>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7" name="Straight Connector 31"/>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8" name="Straight Connector 32"/>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29" name="Straight Connector 33"/>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0" name="Straight Connector 34"/>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1" name="Straight Connector 35"/>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2" name="Straight Connector 36"/>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3" name="Straight Connector 37"/>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4" name="Straight Connector 38"/>
          <p:cNvCxnSpPr>
            <a:cxnSpLocks noChangeShapeType="1"/>
          </p:cNvCxnSpPr>
          <p:nvPr/>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5" name="Straight Connector 39"/>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cxnSp>
        <p:nvCxnSpPr>
          <p:cNvPr id="36" name="Straight Connector 40"/>
          <p:cNvCxnSpPr>
            <a:cxnSpLocks noChangeShapeType="1"/>
          </p:cNvCxnSpPr>
          <p:nvPr userDrawn="1"/>
        </p:nvCxnSpPr>
        <p:spPr bwMode="auto">
          <a:xfrm>
            <a:off x="635000" y="1371600"/>
            <a:ext cx="609600" cy="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cxnSp>
      <p:sp>
        <p:nvSpPr>
          <p:cNvPr id="2" name="Title 1"/>
          <p:cNvSpPr>
            <a:spLocks noGrp="1"/>
          </p:cNvSpPr>
          <p:nvPr>
            <p:ph type="title"/>
          </p:nvPr>
        </p:nvSpPr>
        <p:spPr/>
        <p:txBody>
          <a:bodyPr/>
          <a:lstStyle>
            <a:lvl1pPr>
              <a:defRPr>
                <a:latin typeface="+mj-lt"/>
              </a:defRPr>
            </a:lvl1pPr>
          </a:lstStyle>
          <a:p>
            <a:r>
              <a:rPr lang="en-US"/>
              <a:t>Click to edit Master title style</a:t>
            </a:r>
            <a:endParaRPr lang="en-US" dirty="0"/>
          </a:p>
        </p:txBody>
      </p:sp>
      <p:sp>
        <p:nvSpPr>
          <p:cNvPr id="7" name="Text Placeholder 6"/>
          <p:cNvSpPr>
            <a:spLocks noGrp="1"/>
          </p:cNvSpPr>
          <p:nvPr>
            <p:ph type="body" sz="quarter" idx="12"/>
          </p:nvPr>
        </p:nvSpPr>
        <p:spPr>
          <a:xfrm>
            <a:off x="633600" y="1989139"/>
            <a:ext cx="10867200" cy="4116462"/>
          </a:xfrm>
        </p:spPr>
        <p:txBody>
          <a:bodyPr/>
          <a:lstStyle>
            <a:lvl2pPr marL="768096" indent="-329184">
              <a:buFont typeface="Arial" panose="020B0604020202020204" pitchFamily="34" charset="0"/>
              <a:buChar char="–"/>
              <a:defRPr/>
            </a:lvl2pPr>
            <a:lvl3pPr marL="1097280" indent="-274320">
              <a:buFont typeface="Arial" panose="020B0604020202020204" pitchFamily="34" charset="0"/>
              <a:buChar char="•"/>
              <a:defRPr/>
            </a:lvl3pPr>
            <a:lvl4pPr marL="1373760" indent="-274320">
              <a:buFont typeface="Arial" panose="020B0604020202020204" pitchFamily="34" charset="0"/>
              <a:buChar char="•"/>
              <a:defRPr/>
            </a:lvl4pPr>
            <a:lvl5pPr marL="1650240" indent="-274320">
              <a:buFont typeface="Arial" panose="020B0604020202020204" pitchFamily="34" charset="0"/>
              <a:buChar cha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37" name="Footer Placeholder 7"/>
          <p:cNvSpPr>
            <a:spLocks noGrp="1"/>
          </p:cNvSpPr>
          <p:nvPr>
            <p:ph type="ftr" sz="quarter" idx="13"/>
          </p:nvPr>
        </p:nvSpPr>
        <p:spPr/>
        <p:txBody>
          <a:bodyPr/>
          <a:lstStyle>
            <a:lvl1pPr>
              <a:defRPr>
                <a:latin typeface="+mj-lt"/>
              </a:defRPr>
            </a:lvl1pPr>
          </a:lstStyle>
          <a:p>
            <a:pPr>
              <a:defRPr/>
            </a:pPr>
            <a:endParaRPr lang="en-US" dirty="0"/>
          </a:p>
        </p:txBody>
      </p:sp>
      <p:sp>
        <p:nvSpPr>
          <p:cNvPr id="38" name="Slide Number Placeholder 8"/>
          <p:cNvSpPr>
            <a:spLocks noGrp="1"/>
          </p:cNvSpPr>
          <p:nvPr>
            <p:ph type="sldNum" sz="quarter" idx="14"/>
          </p:nvPr>
        </p:nvSpPr>
        <p:spPr/>
        <p:txBody>
          <a:bodyPr/>
          <a:lstStyle>
            <a:lvl1pPr>
              <a:defRPr>
                <a:latin typeface="+mj-lt"/>
              </a:defRPr>
            </a:lvl1pPr>
          </a:lstStyle>
          <a:p>
            <a:pPr>
              <a:defRPr/>
            </a:pPr>
            <a:fld id="{99F518A9-F423-4F84-AD8C-EC38D5E75396}" type="slidenum">
              <a:rPr lang="en-US"/>
              <a:pPr>
                <a:defRPr/>
              </a:pPr>
              <a:t>‹#›</a:t>
            </a:fld>
            <a:endParaRPr lang="en-US" dirty="0"/>
          </a:p>
        </p:txBody>
      </p:sp>
    </p:spTree>
    <p:extLst>
      <p:ext uri="{BB962C8B-B14F-4D97-AF65-F5344CB8AC3E}">
        <p14:creationId xmlns:p14="http://schemas.microsoft.com/office/powerpoint/2010/main" val="40567806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single">
    <p:spTree>
      <p:nvGrpSpPr>
        <p:cNvPr id="1" name=""/>
        <p:cNvGrpSpPr/>
        <p:nvPr/>
      </p:nvGrpSpPr>
      <p:grpSpPr>
        <a:xfrm>
          <a:off x="0" y="0"/>
          <a:ext cx="0" cy="0"/>
          <a:chOff x="0" y="0"/>
          <a:chExt cx="0" cy="0"/>
        </a:xfrm>
      </p:grpSpPr>
      <p:sp>
        <p:nvSpPr>
          <p:cNvPr id="12" name="Title 13">
            <a:extLst>
              <a:ext uri="{FF2B5EF4-FFF2-40B4-BE49-F238E27FC236}">
                <a16:creationId xmlns:a16="http://schemas.microsoft.com/office/drawing/2014/main" id="{E6C0AFD3-E9EB-6D4E-AAB1-6917663FF7A6}"/>
              </a:ext>
            </a:extLst>
          </p:cNvPr>
          <p:cNvSpPr>
            <a:spLocks noGrp="1"/>
          </p:cNvSpPr>
          <p:nvPr>
            <p:ph type="title"/>
          </p:nvPr>
        </p:nvSpPr>
        <p:spPr>
          <a:xfrm>
            <a:off x="1106488" y="900645"/>
            <a:ext cx="10248899" cy="703279"/>
          </a:xfrm>
          <a:prstGeom prst="rect">
            <a:avLst/>
          </a:prstGeom>
        </p:spPr>
        <p:txBody>
          <a:bodyPr lIns="0" rIns="0"/>
          <a:lstStyle>
            <a:lvl1pPr>
              <a:defRPr b="1" i="0" spc="-150">
                <a:solidFill>
                  <a:schemeClr val="tx1"/>
                </a:solidFill>
                <a:latin typeface="Arial Black" panose="020B0604020202020204" pitchFamily="34" charset="0"/>
                <a:cs typeface="Arial Black" panose="020B0604020202020204" pitchFamily="34" charset="0"/>
              </a:defRPr>
            </a:lvl1pPr>
          </a:lstStyle>
          <a:p>
            <a:r>
              <a:rPr lang="en-US"/>
              <a:t>Click to edit Master title style</a:t>
            </a:r>
            <a:endParaRPr lang="en-US" dirty="0"/>
          </a:p>
        </p:txBody>
      </p:sp>
      <p:sp>
        <p:nvSpPr>
          <p:cNvPr id="13" name="Text Placeholder 2">
            <a:extLst>
              <a:ext uri="{FF2B5EF4-FFF2-40B4-BE49-F238E27FC236}">
                <a16:creationId xmlns:a16="http://schemas.microsoft.com/office/drawing/2014/main" id="{AC5142C1-BDFD-854E-AD9D-3E3CB54A96EE}"/>
              </a:ext>
            </a:extLst>
          </p:cNvPr>
          <p:cNvSpPr>
            <a:spLocks noGrp="1"/>
          </p:cNvSpPr>
          <p:nvPr>
            <p:ph type="body" idx="1" hasCustomPrompt="1"/>
          </p:nvPr>
        </p:nvSpPr>
        <p:spPr>
          <a:xfrm>
            <a:off x="1104899" y="1966274"/>
            <a:ext cx="10248899" cy="412594"/>
          </a:xfrm>
          <a:prstGeom prst="rect">
            <a:avLst/>
          </a:prstGeom>
        </p:spPr>
        <p:txBody>
          <a:bodyPr anchor="b"/>
          <a:lstStyle>
            <a:lvl1pPr marL="0" indent="0">
              <a:buNone/>
              <a:defRPr sz="1600" b="1" spc="300">
                <a:solidFill>
                  <a:schemeClr val="accent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4" name="Content Placeholder 3">
            <a:extLst>
              <a:ext uri="{FF2B5EF4-FFF2-40B4-BE49-F238E27FC236}">
                <a16:creationId xmlns:a16="http://schemas.microsoft.com/office/drawing/2014/main" id="{0328519A-7D32-8943-A634-24BEB59F11F1}"/>
              </a:ext>
            </a:extLst>
          </p:cNvPr>
          <p:cNvSpPr>
            <a:spLocks noGrp="1"/>
          </p:cNvSpPr>
          <p:nvPr>
            <p:ph sz="half" idx="2"/>
          </p:nvPr>
        </p:nvSpPr>
        <p:spPr>
          <a:xfrm>
            <a:off x="1104899" y="2669554"/>
            <a:ext cx="10248899" cy="3488360"/>
          </a:xfrm>
          <a:prstGeom prst="rect">
            <a:avLst/>
          </a:prstGeom>
        </p:spPr>
        <p:txBody>
          <a:bodyPr>
            <a:normAutofit/>
          </a:bodyPr>
          <a:lstStyle>
            <a:lvl1pPr>
              <a:defRPr sz="2400">
                <a:latin typeface="Calibri" panose="020F0502020204030204" pitchFamily="34" charset="0"/>
                <a:cs typeface="Calibri" panose="020F0502020204030204" pitchFamily="34" charset="0"/>
              </a:defRPr>
            </a:lvl1pPr>
            <a:lvl2pPr>
              <a:defRPr sz="2000">
                <a:latin typeface="Calibri" panose="020F0502020204030204" pitchFamily="34" charset="0"/>
                <a:cs typeface="Calibri" panose="020F0502020204030204" pitchFamily="34" charset="0"/>
              </a:defRPr>
            </a:lvl2pPr>
            <a:lvl3pPr>
              <a:defRPr sz="1800">
                <a:latin typeface="Calibri" panose="020F0502020204030204" pitchFamily="34" charset="0"/>
                <a:cs typeface="Calibri" panose="020F0502020204030204" pitchFamily="34" charset="0"/>
              </a:defRPr>
            </a:lvl3pPr>
            <a:lvl4pPr>
              <a:defRPr sz="1600">
                <a:latin typeface="Calibri" panose="020F0502020204030204" pitchFamily="34" charset="0"/>
                <a:cs typeface="Calibri" panose="020F0502020204030204" pitchFamily="34" charset="0"/>
              </a:defRPr>
            </a:lvl4pPr>
            <a:lvl5pPr>
              <a:defRPr sz="1600">
                <a:latin typeface="Calibri" panose="020F0502020204030204" pitchFamily="34" charset="0"/>
                <a:cs typeface="Calibri" panose="020F050202020403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7" name="Picture 16">
            <a:extLst>
              <a:ext uri="{FF2B5EF4-FFF2-40B4-BE49-F238E27FC236}">
                <a16:creationId xmlns:a16="http://schemas.microsoft.com/office/drawing/2014/main" id="{FDC4B4A8-2B5B-2D42-9F7D-FC4A13ECAD55}"/>
              </a:ext>
            </a:extLst>
          </p:cNvPr>
          <p:cNvPicPr>
            <a:picLocks noChangeAspect="1"/>
          </p:cNvPicPr>
          <p:nvPr userDrawn="1"/>
        </p:nvPicPr>
        <p:blipFill>
          <a:blip r:embed="rId2"/>
          <a:stretch>
            <a:fillRect/>
          </a:stretch>
        </p:blipFill>
        <p:spPr>
          <a:xfrm>
            <a:off x="249445" y="286382"/>
            <a:ext cx="503824" cy="503824"/>
          </a:xfrm>
          <a:prstGeom prst="rect">
            <a:avLst/>
          </a:prstGeom>
        </p:spPr>
      </p:pic>
      <p:cxnSp>
        <p:nvCxnSpPr>
          <p:cNvPr id="18" name="Straight Connector 17">
            <a:extLst>
              <a:ext uri="{FF2B5EF4-FFF2-40B4-BE49-F238E27FC236}">
                <a16:creationId xmlns:a16="http://schemas.microsoft.com/office/drawing/2014/main" id="{3B5C2C3D-D7FE-534A-BA21-E62B7A4F7668}"/>
              </a:ext>
            </a:extLst>
          </p:cNvPr>
          <p:cNvCxnSpPr>
            <a:cxnSpLocks/>
          </p:cNvCxnSpPr>
          <p:nvPr userDrawn="1"/>
        </p:nvCxnSpPr>
        <p:spPr>
          <a:xfrm>
            <a:off x="945715" y="538294"/>
            <a:ext cx="10409672" cy="0"/>
          </a:xfrm>
          <a:prstGeom prst="line">
            <a:avLst/>
          </a:prstGeom>
          <a:ln w="635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94177F65-7C74-7141-9DB3-A03773FA1BC6}"/>
              </a:ext>
            </a:extLst>
          </p:cNvPr>
          <p:cNvCxnSpPr>
            <a:cxnSpLocks/>
          </p:cNvCxnSpPr>
          <p:nvPr userDrawn="1"/>
        </p:nvCxnSpPr>
        <p:spPr>
          <a:xfrm>
            <a:off x="1104900" y="1603924"/>
            <a:ext cx="1820939" cy="0"/>
          </a:xfrm>
          <a:prstGeom prst="line">
            <a:avLst/>
          </a:prstGeom>
          <a:ln w="63500">
            <a:solidFill>
              <a:schemeClr val="accent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6176975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ront Cover">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A4A67806-070E-F148-92FC-08EAA080A1B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53579" y="-17106"/>
            <a:ext cx="12261574" cy="6892212"/>
          </a:xfrm>
          <a:prstGeom prst="rect">
            <a:avLst/>
          </a:prstGeom>
        </p:spPr>
      </p:pic>
      <p:pic>
        <p:nvPicPr>
          <p:cNvPr id="11" name="Picture 10">
            <a:extLst>
              <a:ext uri="{FF2B5EF4-FFF2-40B4-BE49-F238E27FC236}">
                <a16:creationId xmlns:a16="http://schemas.microsoft.com/office/drawing/2014/main" id="{422A9180-CC9C-1F47-A12E-F03395DCAFF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53285" y="6130605"/>
            <a:ext cx="1369461" cy="183410"/>
          </a:xfrm>
          <a:prstGeom prst="rect">
            <a:avLst/>
          </a:prstGeom>
        </p:spPr>
      </p:pic>
      <p:sp>
        <p:nvSpPr>
          <p:cNvPr id="14" name="TextBox 13">
            <a:extLst>
              <a:ext uri="{FF2B5EF4-FFF2-40B4-BE49-F238E27FC236}">
                <a16:creationId xmlns:a16="http://schemas.microsoft.com/office/drawing/2014/main" id="{5C237DDB-8886-0F46-9610-F79B4828AFD7}"/>
              </a:ext>
            </a:extLst>
          </p:cNvPr>
          <p:cNvSpPr txBox="1"/>
          <p:nvPr userDrawn="1"/>
        </p:nvSpPr>
        <p:spPr>
          <a:xfrm>
            <a:off x="2146327" y="6159191"/>
            <a:ext cx="3662199" cy="230832"/>
          </a:xfrm>
          <a:prstGeom prst="rect">
            <a:avLst/>
          </a:prstGeom>
          <a:noFill/>
        </p:spPr>
        <p:txBody>
          <a:bodyPr wrap="square" rtlCol="0">
            <a:spAutoFit/>
          </a:bodyPr>
          <a:lstStyle/>
          <a:p>
            <a:r>
              <a:rPr lang="en-US" sz="900" dirty="0">
                <a:solidFill>
                  <a:srgbClr val="A6B8CE"/>
                </a:solidFill>
                <a:latin typeface="Gibson" panose="02000000000000000000" pitchFamily="2" charset="77"/>
              </a:rPr>
              <a:t>Private &amp; Confidential. Copyright ©2021 ActiveNav.</a:t>
            </a:r>
          </a:p>
        </p:txBody>
      </p:sp>
    </p:spTree>
    <p:extLst>
      <p:ext uri="{BB962C8B-B14F-4D97-AF65-F5344CB8AC3E}">
        <p14:creationId xmlns:p14="http://schemas.microsoft.com/office/powerpoint/2010/main" val="3283327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CA4A6F5-025C-2C4E-828F-7E6BFB21141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89079" y="5981209"/>
            <a:ext cx="3029242" cy="346330"/>
          </a:xfrm>
          <a:prstGeom prst="rect">
            <a:avLst/>
          </a:prstGeom>
        </p:spPr>
      </p:pic>
    </p:spTree>
    <p:extLst>
      <p:ext uri="{BB962C8B-B14F-4D97-AF65-F5344CB8AC3E}">
        <p14:creationId xmlns:p14="http://schemas.microsoft.com/office/powerpoint/2010/main" val="16890122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White - 1 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solidFill>
                  <a:srgbClr val="04246D"/>
                </a:solidFill>
                <a:latin typeface="Gibson SemiBold" panose="02000000000000000000" pitchFamily="2" charset="77"/>
              </a:defRPr>
            </a:lvl1pPr>
          </a:lstStyle>
          <a:p>
            <a:r>
              <a:rPr lang="en-US" dirty="0"/>
              <a:t>Click to edit Master title style</a:t>
            </a:r>
            <a:endParaRPr lang="en-GB" dirty="0"/>
          </a:p>
        </p:txBody>
      </p:sp>
      <p:sp>
        <p:nvSpPr>
          <p:cNvPr id="3" name="Content Placeholder 2"/>
          <p:cNvSpPr>
            <a:spLocks noGrp="1"/>
          </p:cNvSpPr>
          <p:nvPr>
            <p:ph idx="1"/>
          </p:nvPr>
        </p:nvSpPr>
        <p:spPr>
          <a:xfrm>
            <a:off x="318052" y="1335506"/>
            <a:ext cx="11509513" cy="4667730"/>
          </a:xfrm>
          <a:prstGeom prst="rect">
            <a:avLst/>
          </a:prstGeom>
        </p:spPr>
        <p:txBody>
          <a:bodyPr/>
          <a:lstStyle>
            <a:lvl1pPr>
              <a:defRPr>
                <a:latin typeface="Gibson" panose="02000000000000000000" pitchFamily="2" charset="77"/>
              </a:defRPr>
            </a:lvl1pPr>
            <a:lvl2pPr>
              <a:defRPr>
                <a:latin typeface="Gibson" panose="02000000000000000000" pitchFamily="2" charset="77"/>
              </a:defRPr>
            </a:lvl2pPr>
            <a:lvl3pPr>
              <a:defRPr>
                <a:latin typeface="Gibson" panose="02000000000000000000" pitchFamily="2" charset="77"/>
              </a:defRPr>
            </a:lvl3pPr>
            <a:lvl4pPr>
              <a:defRPr>
                <a:latin typeface="Gibson" panose="02000000000000000000" pitchFamily="2" charset="77"/>
              </a:defRPr>
            </a:lvl4pPr>
            <a:lvl5pPr>
              <a:defRPr>
                <a:latin typeface="Gibson" panose="02000000000000000000"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4546223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White - 2 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18052" y="1323975"/>
            <a:ext cx="5701748" cy="4731654"/>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200" y="1323975"/>
            <a:ext cx="5655365" cy="4731654"/>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1865830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BAEE6-83CD-DE45-B8CC-616F21A6B4DF}"/>
              </a:ext>
            </a:extLst>
          </p:cNvPr>
          <p:cNvSpPr>
            <a:spLocks noGrp="1"/>
          </p:cNvSpPr>
          <p:nvPr>
            <p:ph type="title"/>
          </p:nvPr>
        </p:nvSpPr>
        <p:spPr>
          <a:xfrm>
            <a:off x="318053" y="323473"/>
            <a:ext cx="5168347" cy="779463"/>
          </a:xfrm>
        </p:spPr>
        <p:txBody>
          <a:bodyPr/>
          <a:lstStyle/>
          <a:p>
            <a:r>
              <a:rPr lang="en-US" dirty="0"/>
              <a:t>Click to edit</a:t>
            </a:r>
            <a:endParaRPr lang="en-GB" dirty="0"/>
          </a:p>
        </p:txBody>
      </p:sp>
      <p:sp>
        <p:nvSpPr>
          <p:cNvPr id="4" name="Content Placeholder 3">
            <a:extLst>
              <a:ext uri="{FF2B5EF4-FFF2-40B4-BE49-F238E27FC236}">
                <a16:creationId xmlns:a16="http://schemas.microsoft.com/office/drawing/2014/main" id="{CEBFCCFB-CDB2-DD45-83E8-10101A509C8F}"/>
              </a:ext>
            </a:extLst>
          </p:cNvPr>
          <p:cNvSpPr>
            <a:spLocks noGrp="1"/>
          </p:cNvSpPr>
          <p:nvPr>
            <p:ph sz="half" idx="2" hasCustomPrompt="1"/>
          </p:nvPr>
        </p:nvSpPr>
        <p:spPr>
          <a:xfrm>
            <a:off x="318053" y="1282323"/>
            <a:ext cx="5168347" cy="4482637"/>
          </a:xfrm>
          <a:prstGeom prst="rect">
            <a:avLst/>
          </a:prstGeom>
        </p:spPr>
        <p:txBody>
          <a:bodyPr/>
          <a:lstStyle/>
          <a:p>
            <a:pPr lvl="0"/>
            <a:r>
              <a:rPr lang="en-GB" dirty="0"/>
              <a:t>Click to edit description</a:t>
            </a:r>
          </a:p>
          <a:p>
            <a:pPr lvl="0"/>
            <a:endParaRPr lang="en-GB" dirty="0"/>
          </a:p>
          <a:p>
            <a:pPr lvl="0"/>
            <a:r>
              <a:rPr lang="en-GB" dirty="0"/>
              <a:t>How to crop photo:</a:t>
            </a:r>
          </a:p>
          <a:p>
            <a:pPr lvl="1"/>
            <a:r>
              <a:rPr lang="en-GB" dirty="0"/>
              <a:t>Insert photo</a:t>
            </a:r>
          </a:p>
          <a:p>
            <a:pPr lvl="1"/>
            <a:r>
              <a:rPr lang="en-GB" dirty="0"/>
              <a:t>Picture Format, Crop Aspect Ratio 1:1, Crop to Shape, and Resize/Align to Match Photo Shown Here</a:t>
            </a:r>
          </a:p>
        </p:txBody>
      </p:sp>
    </p:spTree>
    <p:extLst>
      <p:ext uri="{BB962C8B-B14F-4D97-AF65-F5344CB8AC3E}">
        <p14:creationId xmlns:p14="http://schemas.microsoft.com/office/powerpoint/2010/main" val="42103920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White - Large Text">
    <p:spTree>
      <p:nvGrpSpPr>
        <p:cNvPr id="1" name=""/>
        <p:cNvGrpSpPr/>
        <p:nvPr/>
      </p:nvGrpSpPr>
      <p:grpSpPr>
        <a:xfrm>
          <a:off x="0" y="0"/>
          <a:ext cx="0" cy="0"/>
          <a:chOff x="0" y="0"/>
          <a:chExt cx="0" cy="0"/>
        </a:xfrm>
      </p:grpSpPr>
      <p:sp>
        <p:nvSpPr>
          <p:cNvPr id="2" name="Title 1"/>
          <p:cNvSpPr>
            <a:spLocks noGrp="1"/>
          </p:cNvSpPr>
          <p:nvPr>
            <p:ph type="title"/>
          </p:nvPr>
        </p:nvSpPr>
        <p:spPr>
          <a:xfrm>
            <a:off x="318052" y="365125"/>
            <a:ext cx="11509513" cy="5563336"/>
          </a:xfrm>
        </p:spPr>
        <p:txBody>
          <a:bodyPr anchor="t"/>
          <a:lstStyle>
            <a:lvl1pPr>
              <a:defRPr>
                <a:solidFill>
                  <a:srgbClr val="04246D"/>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1732826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 - Multiple Imag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endParaRPr lang="en-GB" dirty="0"/>
          </a:p>
        </p:txBody>
      </p:sp>
    </p:spTree>
    <p:extLst>
      <p:ext uri="{BB962C8B-B14F-4D97-AF65-F5344CB8AC3E}">
        <p14:creationId xmlns:p14="http://schemas.microsoft.com/office/powerpoint/2010/main" val="39410070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White - Empty">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9608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Space - 1 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solidFill>
                  <a:schemeClr val="bg1"/>
                </a:solidFill>
                <a:latin typeface="Gibson SemiBold" panose="02000000000000000000" pitchFamily="2" charset="77"/>
              </a:defRPr>
            </a:lvl1pPr>
          </a:lstStyle>
          <a:p>
            <a:r>
              <a:rPr lang="en-US"/>
              <a:t>Click to edit Master title style</a:t>
            </a:r>
            <a:endParaRPr lang="en-GB" dirty="0"/>
          </a:p>
        </p:txBody>
      </p:sp>
      <p:sp>
        <p:nvSpPr>
          <p:cNvPr id="3" name="Content Placeholder 2"/>
          <p:cNvSpPr>
            <a:spLocks noGrp="1"/>
          </p:cNvSpPr>
          <p:nvPr>
            <p:ph idx="1"/>
          </p:nvPr>
        </p:nvSpPr>
        <p:spPr>
          <a:xfrm>
            <a:off x="318052" y="1335506"/>
            <a:ext cx="11509513" cy="4667730"/>
          </a:xfrm>
          <a:prstGeom prst="rect">
            <a:avLst/>
          </a:prstGeom>
        </p:spPr>
        <p:txBody>
          <a:bodyPr/>
          <a:lstStyle>
            <a:lvl1pPr>
              <a:defRPr>
                <a:latin typeface="Gibson" panose="02000000000000000000" pitchFamily="2" charset="77"/>
              </a:defRPr>
            </a:lvl1pPr>
            <a:lvl2pPr>
              <a:defRPr>
                <a:latin typeface="Gibson" panose="02000000000000000000" pitchFamily="2" charset="77"/>
              </a:defRPr>
            </a:lvl2pPr>
            <a:lvl3pPr>
              <a:defRPr>
                <a:latin typeface="Gibson" panose="02000000000000000000" pitchFamily="2" charset="77"/>
              </a:defRPr>
            </a:lvl3pPr>
            <a:lvl4pPr>
              <a:defRPr>
                <a:latin typeface="Gibson" panose="02000000000000000000" pitchFamily="2" charset="77"/>
              </a:defRPr>
            </a:lvl4pPr>
            <a:lvl5pPr>
              <a:defRPr>
                <a:latin typeface="Gibson" panose="02000000000000000000" pitchFamily="2"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9090942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Space - 2 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18052" y="1323975"/>
            <a:ext cx="5701748" cy="469532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2" y="1323975"/>
            <a:ext cx="5655363" cy="469532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773146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Space - Imag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285F72E-01B0-464C-BBB3-0FA53A3A06FE}"/>
              </a:ext>
            </a:extLst>
          </p:cNvPr>
          <p:cNvSpPr>
            <a:spLocks noGrp="1"/>
          </p:cNvSpPr>
          <p:nvPr>
            <p:ph type="title"/>
          </p:nvPr>
        </p:nvSpPr>
        <p:spPr>
          <a:xfrm>
            <a:off x="318053" y="323473"/>
            <a:ext cx="5168347" cy="779463"/>
          </a:xfrm>
        </p:spPr>
        <p:txBody>
          <a:bodyPr/>
          <a:lstStyle/>
          <a:p>
            <a:r>
              <a:rPr lang="en-US"/>
              <a:t>Click to edit Master title style</a:t>
            </a:r>
            <a:endParaRPr lang="en-GB" dirty="0"/>
          </a:p>
        </p:txBody>
      </p:sp>
      <p:sp>
        <p:nvSpPr>
          <p:cNvPr id="9" name="Content Placeholder 3">
            <a:extLst>
              <a:ext uri="{FF2B5EF4-FFF2-40B4-BE49-F238E27FC236}">
                <a16:creationId xmlns:a16="http://schemas.microsoft.com/office/drawing/2014/main" id="{77D7F615-1D77-D04D-BA20-2C7A46BB4557}"/>
              </a:ext>
            </a:extLst>
          </p:cNvPr>
          <p:cNvSpPr>
            <a:spLocks noGrp="1"/>
          </p:cNvSpPr>
          <p:nvPr>
            <p:ph sz="half" idx="2" hasCustomPrompt="1"/>
          </p:nvPr>
        </p:nvSpPr>
        <p:spPr>
          <a:xfrm>
            <a:off x="318053" y="1282323"/>
            <a:ext cx="5168347" cy="4482637"/>
          </a:xfrm>
          <a:prstGeom prst="rect">
            <a:avLst/>
          </a:prstGeom>
        </p:spPr>
        <p:txBody>
          <a:bodyPr/>
          <a:lstStyle/>
          <a:p>
            <a:pPr lvl="0"/>
            <a:r>
              <a:rPr lang="en-GB" dirty="0"/>
              <a:t>Click to edit description</a:t>
            </a:r>
          </a:p>
          <a:p>
            <a:pPr lvl="0"/>
            <a:endParaRPr lang="en-GB" dirty="0"/>
          </a:p>
          <a:p>
            <a:pPr lvl="0"/>
            <a:r>
              <a:rPr lang="en-GB" dirty="0"/>
              <a:t>Photo Cropping:</a:t>
            </a:r>
          </a:p>
          <a:p>
            <a:pPr lvl="1"/>
            <a:r>
              <a:rPr lang="en-GB" dirty="0"/>
              <a:t>Insert photo</a:t>
            </a:r>
          </a:p>
          <a:p>
            <a:pPr lvl="1"/>
            <a:r>
              <a:rPr lang="en-GB" dirty="0"/>
              <a:t>Picture Format, Crop Aspect Ratio 1:1, Crop to Shape, and Resize/Align to Match Photo Shown Here</a:t>
            </a:r>
          </a:p>
        </p:txBody>
      </p:sp>
      <p:sp>
        <p:nvSpPr>
          <p:cNvPr id="4" name="Picture Placeholder 7">
            <a:extLst>
              <a:ext uri="{FF2B5EF4-FFF2-40B4-BE49-F238E27FC236}">
                <a16:creationId xmlns:a16="http://schemas.microsoft.com/office/drawing/2014/main" id="{1B9ACB19-A453-674C-864B-9011FF5657EB}"/>
              </a:ext>
            </a:extLst>
          </p:cNvPr>
          <p:cNvSpPr>
            <a:spLocks noGrp="1"/>
          </p:cNvSpPr>
          <p:nvPr>
            <p:ph type="pic" sz="quarter" idx="10"/>
          </p:nvPr>
        </p:nvSpPr>
        <p:spPr>
          <a:xfrm>
            <a:off x="6026229" y="657541"/>
            <a:ext cx="5847720" cy="5847720"/>
          </a:xfrm>
          <a:prstGeom prst="teardrop">
            <a:avLst/>
          </a:prstGeom>
          <a:blipFill>
            <a:blip r:embed="rId2"/>
            <a:stretch>
              <a:fillRect/>
            </a:stretch>
          </a:blipFill>
        </p:spPr>
        <p:txBody>
          <a:bodyPr/>
          <a:lstStyle>
            <a:lvl1pPr>
              <a:buNone/>
              <a:defRPr>
                <a:noFill/>
              </a:defRPr>
            </a:lvl1pPr>
          </a:lstStyle>
          <a:p>
            <a:r>
              <a:rPr lang="en-US" dirty="0"/>
              <a:t>Click icon to add picture</a:t>
            </a:r>
          </a:p>
        </p:txBody>
      </p:sp>
    </p:spTree>
    <p:extLst>
      <p:ext uri="{BB962C8B-B14F-4D97-AF65-F5344CB8AC3E}">
        <p14:creationId xmlns:p14="http://schemas.microsoft.com/office/powerpoint/2010/main" val="42863816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pace - Large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23281253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pace - 3 Column Imag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GB" dirty="0"/>
          </a:p>
        </p:txBody>
      </p:sp>
      <p:sp>
        <p:nvSpPr>
          <p:cNvPr id="3" name="Text Placeholder 13">
            <a:extLst>
              <a:ext uri="{FF2B5EF4-FFF2-40B4-BE49-F238E27FC236}">
                <a16:creationId xmlns:a16="http://schemas.microsoft.com/office/drawing/2014/main" id="{745319B1-CFDD-CC4D-87D0-D8B6FCF18E68}"/>
              </a:ext>
            </a:extLst>
          </p:cNvPr>
          <p:cNvSpPr>
            <a:spLocks noGrp="1"/>
          </p:cNvSpPr>
          <p:nvPr>
            <p:ph type="body" sz="quarter" idx="10" hasCustomPrompt="1"/>
          </p:nvPr>
        </p:nvSpPr>
        <p:spPr>
          <a:xfrm>
            <a:off x="1994739"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
        <p:nvSpPr>
          <p:cNvPr id="4" name="Text Placeholder 13">
            <a:extLst>
              <a:ext uri="{FF2B5EF4-FFF2-40B4-BE49-F238E27FC236}">
                <a16:creationId xmlns:a16="http://schemas.microsoft.com/office/drawing/2014/main" id="{FF298ED7-E791-254E-8B9B-0AB4692269FF}"/>
              </a:ext>
            </a:extLst>
          </p:cNvPr>
          <p:cNvSpPr>
            <a:spLocks noGrp="1"/>
          </p:cNvSpPr>
          <p:nvPr>
            <p:ph type="body" sz="quarter" idx="11" hasCustomPrompt="1"/>
          </p:nvPr>
        </p:nvSpPr>
        <p:spPr>
          <a:xfrm>
            <a:off x="4895387"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
        <p:nvSpPr>
          <p:cNvPr id="5" name="Text Placeholder 13">
            <a:extLst>
              <a:ext uri="{FF2B5EF4-FFF2-40B4-BE49-F238E27FC236}">
                <a16:creationId xmlns:a16="http://schemas.microsoft.com/office/drawing/2014/main" id="{B7E3999E-3D05-1D4A-9A8E-E52847019C1C}"/>
              </a:ext>
            </a:extLst>
          </p:cNvPr>
          <p:cNvSpPr>
            <a:spLocks noGrp="1"/>
          </p:cNvSpPr>
          <p:nvPr>
            <p:ph type="body" sz="quarter" idx="12" hasCustomPrompt="1"/>
          </p:nvPr>
        </p:nvSpPr>
        <p:spPr>
          <a:xfrm>
            <a:off x="7763527"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
        <p:nvSpPr>
          <p:cNvPr id="6" name="Picture Placeholder 20">
            <a:extLst>
              <a:ext uri="{FF2B5EF4-FFF2-40B4-BE49-F238E27FC236}">
                <a16:creationId xmlns:a16="http://schemas.microsoft.com/office/drawing/2014/main" id="{CD85F4F2-B8A2-D349-A83C-71AAB833603C}"/>
              </a:ext>
            </a:extLst>
          </p:cNvPr>
          <p:cNvSpPr>
            <a:spLocks noGrp="1"/>
          </p:cNvSpPr>
          <p:nvPr>
            <p:ph type="pic" sz="quarter" idx="13"/>
          </p:nvPr>
        </p:nvSpPr>
        <p:spPr>
          <a:xfrm>
            <a:off x="2103318" y="1749549"/>
            <a:ext cx="2184064" cy="2184400"/>
          </a:xfrm>
          <a:prstGeom prst="ellipse">
            <a:avLst/>
          </a:prstGeom>
          <a:blipFill>
            <a:blip r:embed="rId2"/>
            <a:stretch>
              <a:fillRect/>
            </a:stretch>
          </a:blipFill>
        </p:spPr>
        <p:txBody>
          <a:bodyPr/>
          <a:lstStyle>
            <a:lvl1pPr>
              <a:defRPr>
                <a:noFill/>
              </a:defRPr>
            </a:lvl1pPr>
          </a:lstStyle>
          <a:p>
            <a:r>
              <a:rPr lang="en-US" dirty="0"/>
              <a:t>Click icon to add picture</a:t>
            </a:r>
          </a:p>
        </p:txBody>
      </p:sp>
      <p:sp>
        <p:nvSpPr>
          <p:cNvPr id="7" name="Picture Placeholder 20">
            <a:extLst>
              <a:ext uri="{FF2B5EF4-FFF2-40B4-BE49-F238E27FC236}">
                <a16:creationId xmlns:a16="http://schemas.microsoft.com/office/drawing/2014/main" id="{26A1975B-A314-0040-AFF0-991C03083AB1}"/>
              </a:ext>
            </a:extLst>
          </p:cNvPr>
          <p:cNvSpPr>
            <a:spLocks noGrp="1"/>
          </p:cNvSpPr>
          <p:nvPr>
            <p:ph type="pic" sz="quarter" idx="14"/>
          </p:nvPr>
        </p:nvSpPr>
        <p:spPr>
          <a:xfrm>
            <a:off x="5003966" y="1749549"/>
            <a:ext cx="2184064" cy="2184400"/>
          </a:xfrm>
          <a:prstGeom prst="ellipse">
            <a:avLst/>
          </a:prstGeom>
          <a:blipFill>
            <a:blip r:embed="rId3"/>
            <a:stretch>
              <a:fillRect/>
            </a:stretch>
          </a:blipFill>
        </p:spPr>
        <p:txBody>
          <a:bodyPr/>
          <a:lstStyle>
            <a:lvl1pPr>
              <a:defRPr>
                <a:noFill/>
              </a:defRPr>
            </a:lvl1pPr>
          </a:lstStyle>
          <a:p>
            <a:r>
              <a:rPr lang="en-US" dirty="0"/>
              <a:t>Click icon to add picture</a:t>
            </a:r>
          </a:p>
        </p:txBody>
      </p:sp>
      <p:sp>
        <p:nvSpPr>
          <p:cNvPr id="8" name="Picture Placeholder 20">
            <a:extLst>
              <a:ext uri="{FF2B5EF4-FFF2-40B4-BE49-F238E27FC236}">
                <a16:creationId xmlns:a16="http://schemas.microsoft.com/office/drawing/2014/main" id="{CC8DFA00-49CB-C44D-B63A-154D41FB1D7E}"/>
              </a:ext>
            </a:extLst>
          </p:cNvPr>
          <p:cNvSpPr>
            <a:spLocks noGrp="1"/>
          </p:cNvSpPr>
          <p:nvPr>
            <p:ph type="pic" sz="quarter" idx="15"/>
          </p:nvPr>
        </p:nvSpPr>
        <p:spPr>
          <a:xfrm>
            <a:off x="7904618" y="1749549"/>
            <a:ext cx="2184064" cy="2184400"/>
          </a:xfrm>
          <a:prstGeom prst="ellipse">
            <a:avLst/>
          </a:prstGeom>
          <a:blipFill>
            <a:blip r:embed="rId4"/>
            <a:stretch>
              <a:fillRect/>
            </a:stretch>
          </a:blipFill>
        </p:spPr>
        <p:txBody>
          <a:bodyPr/>
          <a:lstStyle>
            <a:lvl1pPr>
              <a:defRPr>
                <a:noFill/>
              </a:defRPr>
            </a:lvl1pPr>
          </a:lstStyle>
          <a:p>
            <a:r>
              <a:rPr lang="en-US" dirty="0"/>
              <a:t>Click icon to add picture</a:t>
            </a:r>
          </a:p>
        </p:txBody>
      </p:sp>
    </p:spTree>
    <p:extLst>
      <p:ext uri="{BB962C8B-B14F-4D97-AF65-F5344CB8AC3E}">
        <p14:creationId xmlns:p14="http://schemas.microsoft.com/office/powerpoint/2010/main" val="29798164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Space - 4 Column Imag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GB" dirty="0"/>
          </a:p>
        </p:txBody>
      </p:sp>
      <p:sp>
        <p:nvSpPr>
          <p:cNvPr id="9" name="Text Placeholder 13">
            <a:extLst>
              <a:ext uri="{FF2B5EF4-FFF2-40B4-BE49-F238E27FC236}">
                <a16:creationId xmlns:a16="http://schemas.microsoft.com/office/drawing/2014/main" id="{F392B82C-61EA-D84B-BB45-AE76F5FE138E}"/>
              </a:ext>
            </a:extLst>
          </p:cNvPr>
          <p:cNvSpPr>
            <a:spLocks noGrp="1"/>
          </p:cNvSpPr>
          <p:nvPr>
            <p:ph type="body" sz="quarter" idx="10" hasCustomPrompt="1"/>
          </p:nvPr>
        </p:nvSpPr>
        <p:spPr>
          <a:xfrm>
            <a:off x="535327"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
        <p:nvSpPr>
          <p:cNvPr id="10" name="Text Placeholder 13">
            <a:extLst>
              <a:ext uri="{FF2B5EF4-FFF2-40B4-BE49-F238E27FC236}">
                <a16:creationId xmlns:a16="http://schemas.microsoft.com/office/drawing/2014/main" id="{F9602510-F636-F444-B330-8C91DA9F09BF}"/>
              </a:ext>
            </a:extLst>
          </p:cNvPr>
          <p:cNvSpPr>
            <a:spLocks noGrp="1"/>
          </p:cNvSpPr>
          <p:nvPr>
            <p:ph type="body" sz="quarter" idx="11" hasCustomPrompt="1"/>
          </p:nvPr>
        </p:nvSpPr>
        <p:spPr>
          <a:xfrm>
            <a:off x="3435975"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
        <p:nvSpPr>
          <p:cNvPr id="11" name="Text Placeholder 13">
            <a:extLst>
              <a:ext uri="{FF2B5EF4-FFF2-40B4-BE49-F238E27FC236}">
                <a16:creationId xmlns:a16="http://schemas.microsoft.com/office/drawing/2014/main" id="{5B4E8C81-3EE1-AF47-934C-F9702F272E5E}"/>
              </a:ext>
            </a:extLst>
          </p:cNvPr>
          <p:cNvSpPr>
            <a:spLocks noGrp="1"/>
          </p:cNvSpPr>
          <p:nvPr>
            <p:ph type="body" sz="quarter" idx="12" hasCustomPrompt="1"/>
          </p:nvPr>
        </p:nvSpPr>
        <p:spPr>
          <a:xfrm>
            <a:off x="6304115"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
        <p:nvSpPr>
          <p:cNvPr id="12" name="Picture Placeholder 20">
            <a:extLst>
              <a:ext uri="{FF2B5EF4-FFF2-40B4-BE49-F238E27FC236}">
                <a16:creationId xmlns:a16="http://schemas.microsoft.com/office/drawing/2014/main" id="{01995CE9-ED1B-7B42-B363-5EC9135F955D}"/>
              </a:ext>
            </a:extLst>
          </p:cNvPr>
          <p:cNvSpPr>
            <a:spLocks noGrp="1"/>
          </p:cNvSpPr>
          <p:nvPr>
            <p:ph type="pic" sz="quarter" idx="13"/>
          </p:nvPr>
        </p:nvSpPr>
        <p:spPr>
          <a:xfrm>
            <a:off x="643906" y="1749549"/>
            <a:ext cx="2184064" cy="2184400"/>
          </a:xfrm>
          <a:prstGeom prst="ellipse">
            <a:avLst/>
          </a:prstGeom>
          <a:blipFill>
            <a:blip r:embed="rId2"/>
            <a:stretch>
              <a:fillRect/>
            </a:stretch>
          </a:blipFill>
        </p:spPr>
        <p:txBody>
          <a:bodyPr/>
          <a:lstStyle>
            <a:lvl1pPr>
              <a:defRPr>
                <a:noFill/>
              </a:defRPr>
            </a:lvl1pPr>
          </a:lstStyle>
          <a:p>
            <a:r>
              <a:rPr lang="en-US" dirty="0"/>
              <a:t>Click icon to add picture</a:t>
            </a:r>
          </a:p>
        </p:txBody>
      </p:sp>
      <p:sp>
        <p:nvSpPr>
          <p:cNvPr id="13" name="Picture Placeholder 20">
            <a:extLst>
              <a:ext uri="{FF2B5EF4-FFF2-40B4-BE49-F238E27FC236}">
                <a16:creationId xmlns:a16="http://schemas.microsoft.com/office/drawing/2014/main" id="{B3C861E2-8F5F-B94B-BDBA-2CB51F8364BF}"/>
              </a:ext>
            </a:extLst>
          </p:cNvPr>
          <p:cNvSpPr>
            <a:spLocks noGrp="1"/>
          </p:cNvSpPr>
          <p:nvPr>
            <p:ph type="pic" sz="quarter" idx="14"/>
          </p:nvPr>
        </p:nvSpPr>
        <p:spPr>
          <a:xfrm>
            <a:off x="3544554" y="1749549"/>
            <a:ext cx="2184064" cy="2184400"/>
          </a:xfrm>
          <a:prstGeom prst="ellipse">
            <a:avLst/>
          </a:prstGeom>
          <a:blipFill>
            <a:blip r:embed="rId3"/>
            <a:stretch>
              <a:fillRect/>
            </a:stretch>
          </a:blipFill>
        </p:spPr>
        <p:txBody>
          <a:bodyPr/>
          <a:lstStyle>
            <a:lvl1pPr>
              <a:defRPr>
                <a:noFill/>
              </a:defRPr>
            </a:lvl1pPr>
          </a:lstStyle>
          <a:p>
            <a:r>
              <a:rPr lang="en-US" dirty="0"/>
              <a:t>Click icon to add picture</a:t>
            </a:r>
          </a:p>
        </p:txBody>
      </p:sp>
      <p:sp>
        <p:nvSpPr>
          <p:cNvPr id="14" name="Picture Placeholder 20">
            <a:extLst>
              <a:ext uri="{FF2B5EF4-FFF2-40B4-BE49-F238E27FC236}">
                <a16:creationId xmlns:a16="http://schemas.microsoft.com/office/drawing/2014/main" id="{F971EBAB-EE4F-6D4F-A5EF-FC3AAA3305FB}"/>
              </a:ext>
            </a:extLst>
          </p:cNvPr>
          <p:cNvSpPr>
            <a:spLocks noGrp="1"/>
          </p:cNvSpPr>
          <p:nvPr>
            <p:ph type="pic" sz="quarter" idx="15"/>
          </p:nvPr>
        </p:nvSpPr>
        <p:spPr>
          <a:xfrm>
            <a:off x="6445206" y="1749549"/>
            <a:ext cx="2184064" cy="2184400"/>
          </a:xfrm>
          <a:prstGeom prst="ellipse">
            <a:avLst/>
          </a:prstGeom>
          <a:blipFill>
            <a:blip r:embed="rId4"/>
            <a:stretch>
              <a:fillRect/>
            </a:stretch>
          </a:blipFill>
        </p:spPr>
        <p:txBody>
          <a:bodyPr/>
          <a:lstStyle>
            <a:lvl1pPr>
              <a:defRPr>
                <a:noFill/>
              </a:defRPr>
            </a:lvl1pPr>
          </a:lstStyle>
          <a:p>
            <a:r>
              <a:rPr lang="en-US" dirty="0"/>
              <a:t>Click icon to add picture</a:t>
            </a:r>
          </a:p>
        </p:txBody>
      </p:sp>
      <p:sp>
        <p:nvSpPr>
          <p:cNvPr id="15" name="Picture Placeholder 20">
            <a:extLst>
              <a:ext uri="{FF2B5EF4-FFF2-40B4-BE49-F238E27FC236}">
                <a16:creationId xmlns:a16="http://schemas.microsoft.com/office/drawing/2014/main" id="{AE065B9C-5688-9C41-9333-42BC11A72956}"/>
              </a:ext>
            </a:extLst>
          </p:cNvPr>
          <p:cNvSpPr>
            <a:spLocks noGrp="1"/>
          </p:cNvSpPr>
          <p:nvPr>
            <p:ph type="pic" sz="quarter" idx="16"/>
          </p:nvPr>
        </p:nvSpPr>
        <p:spPr>
          <a:xfrm>
            <a:off x="9345858" y="1749549"/>
            <a:ext cx="2184064" cy="2184400"/>
          </a:xfrm>
          <a:prstGeom prst="ellipse">
            <a:avLst/>
          </a:prstGeom>
          <a:blipFill>
            <a:blip r:embed="rId5"/>
            <a:stretch>
              <a:fillRect/>
            </a:stretch>
          </a:blipFill>
        </p:spPr>
        <p:txBody>
          <a:bodyPr/>
          <a:lstStyle>
            <a:lvl1pPr>
              <a:defRPr>
                <a:noFill/>
              </a:defRPr>
            </a:lvl1pPr>
          </a:lstStyle>
          <a:p>
            <a:r>
              <a:rPr lang="en-US" dirty="0"/>
              <a:t>Click icon to add picture</a:t>
            </a:r>
          </a:p>
        </p:txBody>
      </p:sp>
      <p:sp>
        <p:nvSpPr>
          <p:cNvPr id="16" name="Text Placeholder 13">
            <a:extLst>
              <a:ext uri="{FF2B5EF4-FFF2-40B4-BE49-F238E27FC236}">
                <a16:creationId xmlns:a16="http://schemas.microsoft.com/office/drawing/2014/main" id="{3233231D-B162-F040-BD58-EE940D1B7C0F}"/>
              </a:ext>
            </a:extLst>
          </p:cNvPr>
          <p:cNvSpPr>
            <a:spLocks noGrp="1"/>
          </p:cNvSpPr>
          <p:nvPr>
            <p:ph type="body" sz="quarter" idx="17" hasCustomPrompt="1"/>
          </p:nvPr>
        </p:nvSpPr>
        <p:spPr>
          <a:xfrm>
            <a:off x="9172255" y="4139841"/>
            <a:ext cx="2401223" cy="1588783"/>
          </a:xfrm>
        </p:spPr>
        <p:txBody>
          <a:bodyPr>
            <a:noAutofit/>
          </a:bodyPr>
          <a:lstStyle>
            <a:lvl1pPr algn="ctr">
              <a:buFont typeface="Arial" panose="020B0604020202020204" pitchFamily="34" charset="0"/>
              <a:buNone/>
              <a:defRPr sz="1400"/>
            </a:lvl1pPr>
            <a:lvl2pPr algn="ctr">
              <a:buNone/>
              <a:defRPr sz="1800"/>
            </a:lvl2pPr>
            <a:lvl3pPr algn="ctr">
              <a:buNone/>
              <a:defRPr sz="1600"/>
            </a:lvl3pPr>
            <a:lvl4pPr algn="ctr">
              <a:buNone/>
              <a:defRPr sz="1400"/>
            </a:lvl4pPr>
            <a:lvl5pPr algn="ctr">
              <a:buNone/>
              <a:defRPr sz="1400"/>
            </a:lvl5pPr>
          </a:lstStyle>
          <a:p>
            <a:r>
              <a:rPr lang="en-GB" dirty="0"/>
              <a:t>Click here to edit description</a:t>
            </a:r>
            <a:br>
              <a:rPr lang="en-GB" dirty="0"/>
            </a:br>
            <a:r>
              <a:rPr lang="en-GB" dirty="0"/>
              <a:t>(above can be either iconography or imagery)</a:t>
            </a:r>
          </a:p>
        </p:txBody>
      </p:sp>
    </p:spTree>
    <p:extLst>
      <p:ext uri="{BB962C8B-B14F-4D97-AF65-F5344CB8AC3E}">
        <p14:creationId xmlns:p14="http://schemas.microsoft.com/office/powerpoint/2010/main" val="25346583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pace - Rings 2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307F5-DFB5-7A48-B7A7-E6F10622DF35}"/>
              </a:ext>
            </a:extLst>
          </p:cNvPr>
          <p:cNvSpPr>
            <a:spLocks noGrp="1"/>
          </p:cNvSpPr>
          <p:nvPr>
            <p:ph type="title" hasCustomPrompt="1"/>
          </p:nvPr>
        </p:nvSpPr>
        <p:spPr>
          <a:xfrm>
            <a:off x="318052" y="365125"/>
            <a:ext cx="11509513" cy="779463"/>
          </a:xfrm>
        </p:spPr>
        <p:txBody>
          <a:bodyPr/>
          <a:lstStyle>
            <a:lvl1pPr algn="ctr">
              <a:defRPr/>
            </a:lvl1pPr>
          </a:lstStyle>
          <a:p>
            <a:r>
              <a:rPr lang="en-US" dirty="0"/>
              <a:t>Rings (Two Columns)</a:t>
            </a:r>
          </a:p>
        </p:txBody>
      </p:sp>
      <p:pic>
        <p:nvPicPr>
          <p:cNvPr id="3" name="Picture 2">
            <a:extLst>
              <a:ext uri="{FF2B5EF4-FFF2-40B4-BE49-F238E27FC236}">
                <a16:creationId xmlns:a16="http://schemas.microsoft.com/office/drawing/2014/main" id="{ACAED44D-C4D2-704A-96E1-1663DF0A542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3520" y="2976173"/>
            <a:ext cx="2184064" cy="2184064"/>
          </a:xfrm>
          <a:prstGeom prst="rect">
            <a:avLst/>
          </a:prstGeom>
        </p:spPr>
      </p:pic>
      <p:pic>
        <p:nvPicPr>
          <p:cNvPr id="4" name="Picture 3">
            <a:extLst>
              <a:ext uri="{FF2B5EF4-FFF2-40B4-BE49-F238E27FC236}">
                <a16:creationId xmlns:a16="http://schemas.microsoft.com/office/drawing/2014/main" id="{30603CA2-374C-5D47-B58C-1E169230399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782305" y="2976173"/>
            <a:ext cx="2184064" cy="2184064"/>
          </a:xfrm>
          <a:prstGeom prst="rect">
            <a:avLst/>
          </a:prstGeom>
        </p:spPr>
      </p:pic>
      <p:sp>
        <p:nvSpPr>
          <p:cNvPr id="7" name="Text Placeholder 6">
            <a:extLst>
              <a:ext uri="{FF2B5EF4-FFF2-40B4-BE49-F238E27FC236}">
                <a16:creationId xmlns:a16="http://schemas.microsoft.com/office/drawing/2014/main" id="{A91BFF90-ED6B-494F-A8D7-F1C92B107A11}"/>
              </a:ext>
            </a:extLst>
          </p:cNvPr>
          <p:cNvSpPr>
            <a:spLocks noGrp="1"/>
          </p:cNvSpPr>
          <p:nvPr>
            <p:ph type="body" sz="quarter" idx="10"/>
          </p:nvPr>
        </p:nvSpPr>
        <p:spPr>
          <a:xfrm>
            <a:off x="3431633"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sp>
        <p:nvSpPr>
          <p:cNvPr id="8" name="Text Placeholder 6">
            <a:extLst>
              <a:ext uri="{FF2B5EF4-FFF2-40B4-BE49-F238E27FC236}">
                <a16:creationId xmlns:a16="http://schemas.microsoft.com/office/drawing/2014/main" id="{970A2D89-5F5A-7E47-B984-C6DE60560951}"/>
              </a:ext>
            </a:extLst>
          </p:cNvPr>
          <p:cNvSpPr>
            <a:spLocks noGrp="1"/>
          </p:cNvSpPr>
          <p:nvPr>
            <p:ph type="body" sz="quarter" idx="11"/>
          </p:nvPr>
        </p:nvSpPr>
        <p:spPr>
          <a:xfrm>
            <a:off x="7000418"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sp>
        <p:nvSpPr>
          <p:cNvPr id="11" name="Text Placeholder 9">
            <a:extLst>
              <a:ext uri="{FF2B5EF4-FFF2-40B4-BE49-F238E27FC236}">
                <a16:creationId xmlns:a16="http://schemas.microsoft.com/office/drawing/2014/main" id="{ECC13C78-2BEE-5741-AD30-081D19C08732}"/>
              </a:ext>
            </a:extLst>
          </p:cNvPr>
          <p:cNvSpPr>
            <a:spLocks noGrp="1"/>
          </p:cNvSpPr>
          <p:nvPr>
            <p:ph type="body" sz="quarter" idx="12" hasCustomPrompt="1"/>
          </p:nvPr>
        </p:nvSpPr>
        <p:spPr>
          <a:xfrm>
            <a:off x="1750045" y="1670649"/>
            <a:ext cx="8645525" cy="752475"/>
          </a:xfrm>
        </p:spPr>
        <p:txBody>
          <a:bodyPr/>
          <a:lstStyle>
            <a:lvl1pPr marL="0" indent="0" algn="ctr">
              <a:lnSpc>
                <a:spcPct val="90000"/>
              </a:lnSpc>
              <a:buNone/>
              <a:defRPr/>
            </a:lvl1pPr>
            <a:lvl2pPr>
              <a:buNone/>
              <a:defRPr/>
            </a:lvl2pPr>
            <a:lvl3pPr>
              <a:buNone/>
              <a:defRPr/>
            </a:lvl3pPr>
            <a:lvl4pPr>
              <a:buNone/>
              <a:defRPr/>
            </a:lvl4pPr>
            <a:lvl5pPr>
              <a:buNone/>
              <a:defRPr/>
            </a:lvl5pPr>
          </a:lstStyle>
          <a:p>
            <a:pPr lvl="0"/>
            <a:r>
              <a:rPr lang="en-US" dirty="0"/>
              <a:t>Click to edit brief description</a:t>
            </a:r>
            <a:br>
              <a:rPr lang="en-US" dirty="0"/>
            </a:br>
            <a:r>
              <a:rPr lang="en-US" dirty="0"/>
              <a:t>(move rings lower as more text is added)</a:t>
            </a:r>
          </a:p>
        </p:txBody>
      </p:sp>
    </p:spTree>
    <p:extLst>
      <p:ext uri="{BB962C8B-B14F-4D97-AF65-F5344CB8AC3E}">
        <p14:creationId xmlns:p14="http://schemas.microsoft.com/office/powerpoint/2010/main" val="7411965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pace - Rings 3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307F5-DFB5-7A48-B7A7-E6F10622DF35}"/>
              </a:ext>
            </a:extLst>
          </p:cNvPr>
          <p:cNvSpPr>
            <a:spLocks noGrp="1"/>
          </p:cNvSpPr>
          <p:nvPr>
            <p:ph type="title" hasCustomPrompt="1"/>
          </p:nvPr>
        </p:nvSpPr>
        <p:spPr>
          <a:xfrm>
            <a:off x="318052" y="365125"/>
            <a:ext cx="11509513" cy="779463"/>
          </a:xfrm>
        </p:spPr>
        <p:txBody>
          <a:bodyPr/>
          <a:lstStyle>
            <a:lvl1pPr algn="ctr">
              <a:defRPr/>
            </a:lvl1pPr>
          </a:lstStyle>
          <a:p>
            <a:r>
              <a:rPr lang="en-US" dirty="0"/>
              <a:t>Rings (Three Columns)</a:t>
            </a:r>
          </a:p>
        </p:txBody>
      </p:sp>
      <p:sp>
        <p:nvSpPr>
          <p:cNvPr id="11" name="Text Placeholder 9">
            <a:extLst>
              <a:ext uri="{FF2B5EF4-FFF2-40B4-BE49-F238E27FC236}">
                <a16:creationId xmlns:a16="http://schemas.microsoft.com/office/drawing/2014/main" id="{ECC13C78-2BEE-5741-AD30-081D19C08732}"/>
              </a:ext>
            </a:extLst>
          </p:cNvPr>
          <p:cNvSpPr>
            <a:spLocks noGrp="1"/>
          </p:cNvSpPr>
          <p:nvPr>
            <p:ph type="body" sz="quarter" idx="12" hasCustomPrompt="1"/>
          </p:nvPr>
        </p:nvSpPr>
        <p:spPr>
          <a:xfrm>
            <a:off x="1750045" y="1670649"/>
            <a:ext cx="8645525" cy="752475"/>
          </a:xfrm>
        </p:spPr>
        <p:txBody>
          <a:bodyPr/>
          <a:lstStyle>
            <a:lvl1pPr marL="0" indent="0" algn="ctr">
              <a:lnSpc>
                <a:spcPct val="90000"/>
              </a:lnSpc>
              <a:buNone/>
              <a:defRPr/>
            </a:lvl1pPr>
            <a:lvl2pPr>
              <a:buNone/>
              <a:defRPr/>
            </a:lvl2pPr>
            <a:lvl3pPr>
              <a:buNone/>
              <a:defRPr/>
            </a:lvl3pPr>
            <a:lvl4pPr>
              <a:buNone/>
              <a:defRPr/>
            </a:lvl4pPr>
            <a:lvl5pPr>
              <a:buNone/>
              <a:defRPr/>
            </a:lvl5pPr>
          </a:lstStyle>
          <a:p>
            <a:pPr lvl="0"/>
            <a:r>
              <a:rPr lang="en-US" dirty="0"/>
              <a:t>Click to edit brief description</a:t>
            </a:r>
            <a:br>
              <a:rPr lang="en-US" dirty="0"/>
            </a:br>
            <a:r>
              <a:rPr lang="en-US" dirty="0"/>
              <a:t>(move rings lower as more text is added)</a:t>
            </a:r>
          </a:p>
        </p:txBody>
      </p:sp>
      <p:pic>
        <p:nvPicPr>
          <p:cNvPr id="10" name="Picture 9">
            <a:extLst>
              <a:ext uri="{FF2B5EF4-FFF2-40B4-BE49-F238E27FC236}">
                <a16:creationId xmlns:a16="http://schemas.microsoft.com/office/drawing/2014/main" id="{0A3DB8B5-CB14-494A-91FA-7AD59019157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003968" y="2976173"/>
            <a:ext cx="2184064" cy="2184064"/>
          </a:xfrm>
          <a:prstGeom prst="rect">
            <a:avLst/>
          </a:prstGeom>
        </p:spPr>
      </p:pic>
      <p:pic>
        <p:nvPicPr>
          <p:cNvPr id="13" name="Picture 12">
            <a:extLst>
              <a:ext uri="{FF2B5EF4-FFF2-40B4-BE49-F238E27FC236}">
                <a16:creationId xmlns:a16="http://schemas.microsoft.com/office/drawing/2014/main" id="{362AD7B8-2CF9-D74E-8F11-D6145313303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376954" y="2976173"/>
            <a:ext cx="2184064" cy="2184064"/>
          </a:xfrm>
          <a:prstGeom prst="rect">
            <a:avLst/>
          </a:prstGeom>
        </p:spPr>
      </p:pic>
      <p:sp>
        <p:nvSpPr>
          <p:cNvPr id="14" name="Text Placeholder 6">
            <a:extLst>
              <a:ext uri="{FF2B5EF4-FFF2-40B4-BE49-F238E27FC236}">
                <a16:creationId xmlns:a16="http://schemas.microsoft.com/office/drawing/2014/main" id="{B720B866-BE5F-B245-B4D2-513DE687B1A9}"/>
              </a:ext>
            </a:extLst>
          </p:cNvPr>
          <p:cNvSpPr>
            <a:spLocks noGrp="1"/>
          </p:cNvSpPr>
          <p:nvPr>
            <p:ph type="body" sz="quarter" idx="11"/>
          </p:nvPr>
        </p:nvSpPr>
        <p:spPr>
          <a:xfrm>
            <a:off x="8595067"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pic>
        <p:nvPicPr>
          <p:cNvPr id="15" name="Picture 14">
            <a:extLst>
              <a:ext uri="{FF2B5EF4-FFF2-40B4-BE49-F238E27FC236}">
                <a16:creationId xmlns:a16="http://schemas.microsoft.com/office/drawing/2014/main" id="{86793DDD-631F-F548-A0F3-FEAF48DAA58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630982" y="2976173"/>
            <a:ext cx="2184064" cy="2184064"/>
          </a:xfrm>
          <a:prstGeom prst="rect">
            <a:avLst/>
          </a:prstGeom>
        </p:spPr>
      </p:pic>
      <p:sp>
        <p:nvSpPr>
          <p:cNvPr id="16" name="Text Placeholder 6">
            <a:extLst>
              <a:ext uri="{FF2B5EF4-FFF2-40B4-BE49-F238E27FC236}">
                <a16:creationId xmlns:a16="http://schemas.microsoft.com/office/drawing/2014/main" id="{BC66126B-D043-DE4A-91E9-618EE834D4F6}"/>
              </a:ext>
            </a:extLst>
          </p:cNvPr>
          <p:cNvSpPr>
            <a:spLocks noGrp="1"/>
          </p:cNvSpPr>
          <p:nvPr>
            <p:ph type="body" sz="quarter" idx="10"/>
          </p:nvPr>
        </p:nvSpPr>
        <p:spPr>
          <a:xfrm>
            <a:off x="1849095"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sp>
        <p:nvSpPr>
          <p:cNvPr id="17" name="Text Placeholder 6">
            <a:extLst>
              <a:ext uri="{FF2B5EF4-FFF2-40B4-BE49-F238E27FC236}">
                <a16:creationId xmlns:a16="http://schemas.microsoft.com/office/drawing/2014/main" id="{E5DEF1D7-7CFE-1348-B525-BC3FD916C342}"/>
              </a:ext>
            </a:extLst>
          </p:cNvPr>
          <p:cNvSpPr>
            <a:spLocks noGrp="1"/>
          </p:cNvSpPr>
          <p:nvPr>
            <p:ph type="body" sz="quarter" idx="13"/>
          </p:nvPr>
        </p:nvSpPr>
        <p:spPr>
          <a:xfrm>
            <a:off x="5224307"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spTree>
    <p:extLst>
      <p:ext uri="{BB962C8B-B14F-4D97-AF65-F5344CB8AC3E}">
        <p14:creationId xmlns:p14="http://schemas.microsoft.com/office/powerpoint/2010/main" val="26033336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Space - Rings 3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307F5-DFB5-7A48-B7A7-E6F10622DF35}"/>
              </a:ext>
            </a:extLst>
          </p:cNvPr>
          <p:cNvSpPr>
            <a:spLocks noGrp="1"/>
          </p:cNvSpPr>
          <p:nvPr>
            <p:ph type="title" hasCustomPrompt="1"/>
          </p:nvPr>
        </p:nvSpPr>
        <p:spPr>
          <a:xfrm>
            <a:off x="318052" y="365125"/>
            <a:ext cx="11509513" cy="779463"/>
          </a:xfrm>
        </p:spPr>
        <p:txBody>
          <a:bodyPr/>
          <a:lstStyle>
            <a:lvl1pPr algn="ctr">
              <a:defRPr/>
            </a:lvl1pPr>
          </a:lstStyle>
          <a:p>
            <a:r>
              <a:rPr lang="en-US" dirty="0"/>
              <a:t>Rings (Four Columns)</a:t>
            </a:r>
          </a:p>
        </p:txBody>
      </p:sp>
      <p:sp>
        <p:nvSpPr>
          <p:cNvPr id="11" name="Text Placeholder 9">
            <a:extLst>
              <a:ext uri="{FF2B5EF4-FFF2-40B4-BE49-F238E27FC236}">
                <a16:creationId xmlns:a16="http://schemas.microsoft.com/office/drawing/2014/main" id="{ECC13C78-2BEE-5741-AD30-081D19C08732}"/>
              </a:ext>
            </a:extLst>
          </p:cNvPr>
          <p:cNvSpPr>
            <a:spLocks noGrp="1"/>
          </p:cNvSpPr>
          <p:nvPr>
            <p:ph type="body" sz="quarter" idx="12" hasCustomPrompt="1"/>
          </p:nvPr>
        </p:nvSpPr>
        <p:spPr>
          <a:xfrm>
            <a:off x="1750045" y="1670649"/>
            <a:ext cx="8645525" cy="752475"/>
          </a:xfrm>
        </p:spPr>
        <p:txBody>
          <a:bodyPr/>
          <a:lstStyle>
            <a:lvl1pPr marL="0" indent="0" algn="ctr">
              <a:lnSpc>
                <a:spcPct val="90000"/>
              </a:lnSpc>
              <a:buNone/>
              <a:defRPr/>
            </a:lvl1pPr>
            <a:lvl2pPr>
              <a:buNone/>
              <a:defRPr/>
            </a:lvl2pPr>
            <a:lvl3pPr>
              <a:buNone/>
              <a:defRPr/>
            </a:lvl3pPr>
            <a:lvl4pPr>
              <a:buNone/>
              <a:defRPr/>
            </a:lvl4pPr>
            <a:lvl5pPr>
              <a:buNone/>
              <a:defRPr/>
            </a:lvl5pPr>
          </a:lstStyle>
          <a:p>
            <a:pPr lvl="0"/>
            <a:r>
              <a:rPr lang="en-US" dirty="0"/>
              <a:t>Click to edit brief description</a:t>
            </a:r>
            <a:br>
              <a:rPr lang="en-US" dirty="0"/>
            </a:br>
            <a:r>
              <a:rPr lang="en-US" dirty="0"/>
              <a:t>(move rings lower as more text is added)</a:t>
            </a:r>
          </a:p>
        </p:txBody>
      </p:sp>
      <p:pic>
        <p:nvPicPr>
          <p:cNvPr id="20" name="Picture 19">
            <a:extLst>
              <a:ext uri="{FF2B5EF4-FFF2-40B4-BE49-F238E27FC236}">
                <a16:creationId xmlns:a16="http://schemas.microsoft.com/office/drawing/2014/main" id="{4C1FDF65-B1A6-F24F-BC55-91CF1076676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45853" y="2976173"/>
            <a:ext cx="2184064" cy="2184064"/>
          </a:xfrm>
          <a:prstGeom prst="rect">
            <a:avLst/>
          </a:prstGeom>
        </p:spPr>
      </p:pic>
      <p:pic>
        <p:nvPicPr>
          <p:cNvPr id="21" name="Picture 20">
            <a:extLst>
              <a:ext uri="{FF2B5EF4-FFF2-40B4-BE49-F238E27FC236}">
                <a16:creationId xmlns:a16="http://schemas.microsoft.com/office/drawing/2014/main" id="{4F155173-FA00-5042-AE7B-61E5187EFEF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445206" y="2976173"/>
            <a:ext cx="2184064" cy="2184064"/>
          </a:xfrm>
          <a:prstGeom prst="rect">
            <a:avLst/>
          </a:prstGeom>
        </p:spPr>
      </p:pic>
      <p:sp>
        <p:nvSpPr>
          <p:cNvPr id="22" name="Text Placeholder 6">
            <a:extLst>
              <a:ext uri="{FF2B5EF4-FFF2-40B4-BE49-F238E27FC236}">
                <a16:creationId xmlns:a16="http://schemas.microsoft.com/office/drawing/2014/main" id="{7C6B8063-AA42-F04F-B820-3771AD11D0C8}"/>
              </a:ext>
            </a:extLst>
          </p:cNvPr>
          <p:cNvSpPr>
            <a:spLocks noGrp="1"/>
          </p:cNvSpPr>
          <p:nvPr>
            <p:ph type="body" sz="quarter" idx="11"/>
          </p:nvPr>
        </p:nvSpPr>
        <p:spPr>
          <a:xfrm>
            <a:off x="6663319"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pic>
        <p:nvPicPr>
          <p:cNvPr id="23" name="Picture 22">
            <a:extLst>
              <a:ext uri="{FF2B5EF4-FFF2-40B4-BE49-F238E27FC236}">
                <a16:creationId xmlns:a16="http://schemas.microsoft.com/office/drawing/2014/main" id="{F6A71D75-BFBE-4544-A83C-09BB6541F24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544559" y="2976173"/>
            <a:ext cx="2184064" cy="2184064"/>
          </a:xfrm>
          <a:prstGeom prst="rect">
            <a:avLst/>
          </a:prstGeom>
        </p:spPr>
      </p:pic>
      <p:sp>
        <p:nvSpPr>
          <p:cNvPr id="24" name="Text Placeholder 6">
            <a:extLst>
              <a:ext uri="{FF2B5EF4-FFF2-40B4-BE49-F238E27FC236}">
                <a16:creationId xmlns:a16="http://schemas.microsoft.com/office/drawing/2014/main" id="{8E955193-8EF1-3545-9ED9-0E5ABC244700}"/>
              </a:ext>
            </a:extLst>
          </p:cNvPr>
          <p:cNvSpPr>
            <a:spLocks noGrp="1"/>
          </p:cNvSpPr>
          <p:nvPr>
            <p:ph type="body" sz="quarter" idx="13"/>
          </p:nvPr>
        </p:nvSpPr>
        <p:spPr>
          <a:xfrm>
            <a:off x="3764898"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pic>
        <p:nvPicPr>
          <p:cNvPr id="25" name="Picture 24">
            <a:extLst>
              <a:ext uri="{FF2B5EF4-FFF2-40B4-BE49-F238E27FC236}">
                <a16:creationId xmlns:a16="http://schemas.microsoft.com/office/drawing/2014/main" id="{23D5743B-7BDC-9F49-9C71-52B86E1450B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43912" y="2976173"/>
            <a:ext cx="2184064" cy="2184064"/>
          </a:xfrm>
          <a:prstGeom prst="rect">
            <a:avLst/>
          </a:prstGeom>
        </p:spPr>
      </p:pic>
      <p:sp>
        <p:nvSpPr>
          <p:cNvPr id="26" name="Text Placeholder 6">
            <a:extLst>
              <a:ext uri="{FF2B5EF4-FFF2-40B4-BE49-F238E27FC236}">
                <a16:creationId xmlns:a16="http://schemas.microsoft.com/office/drawing/2014/main" id="{B5EADE14-A6E3-E643-B62B-C7B8D77F9421}"/>
              </a:ext>
            </a:extLst>
          </p:cNvPr>
          <p:cNvSpPr>
            <a:spLocks noGrp="1"/>
          </p:cNvSpPr>
          <p:nvPr>
            <p:ph type="body" sz="quarter" idx="10"/>
          </p:nvPr>
        </p:nvSpPr>
        <p:spPr>
          <a:xfrm>
            <a:off x="862025"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sp>
        <p:nvSpPr>
          <p:cNvPr id="27" name="Text Placeholder 6">
            <a:extLst>
              <a:ext uri="{FF2B5EF4-FFF2-40B4-BE49-F238E27FC236}">
                <a16:creationId xmlns:a16="http://schemas.microsoft.com/office/drawing/2014/main" id="{18F57E31-4763-A640-9364-6FB44EAE224F}"/>
              </a:ext>
            </a:extLst>
          </p:cNvPr>
          <p:cNvSpPr>
            <a:spLocks noGrp="1"/>
          </p:cNvSpPr>
          <p:nvPr>
            <p:ph type="body" sz="quarter" idx="14"/>
          </p:nvPr>
        </p:nvSpPr>
        <p:spPr>
          <a:xfrm>
            <a:off x="9554436" y="3899930"/>
            <a:ext cx="1747838" cy="336550"/>
          </a:xfrm>
        </p:spPr>
        <p:txBody>
          <a:bodyPr>
            <a:noAutofit/>
          </a:bodyPr>
          <a:lstStyle>
            <a:lvl1pPr algn="ctr">
              <a:buNone/>
              <a:defRPr sz="1600"/>
            </a:lvl1pPr>
            <a:lvl2pPr>
              <a:buNone/>
              <a:defRPr sz="1400"/>
            </a:lvl2pPr>
            <a:lvl3pPr>
              <a:buNone/>
              <a:defRPr sz="1200"/>
            </a:lvl3pPr>
            <a:lvl4pPr>
              <a:buNone/>
              <a:defRPr sz="1100"/>
            </a:lvl4pPr>
            <a:lvl5pPr>
              <a:buNone/>
              <a:defRPr sz="1100"/>
            </a:lvl5pPr>
          </a:lstStyle>
          <a:p>
            <a:pPr lvl="0"/>
            <a:r>
              <a:rPr lang="en-US"/>
              <a:t>Click to edit Master text styles</a:t>
            </a:r>
          </a:p>
        </p:txBody>
      </p:sp>
    </p:spTree>
    <p:extLst>
      <p:ext uri="{BB962C8B-B14F-4D97-AF65-F5344CB8AC3E}">
        <p14:creationId xmlns:p14="http://schemas.microsoft.com/office/powerpoint/2010/main" val="13273364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Space - Empty">
    <p:spTree>
      <p:nvGrpSpPr>
        <p:cNvPr id="1" name=""/>
        <p:cNvGrpSpPr/>
        <p:nvPr/>
      </p:nvGrpSpPr>
      <p:grpSpPr>
        <a:xfrm>
          <a:off x="0" y="0"/>
          <a:ext cx="0" cy="0"/>
          <a:chOff x="0" y="0"/>
          <a:chExt cx="0" cy="0"/>
        </a:xfrm>
      </p:grpSpPr>
    </p:spTree>
    <p:extLst>
      <p:ext uri="{BB962C8B-B14F-4D97-AF65-F5344CB8AC3E}">
        <p14:creationId xmlns:p14="http://schemas.microsoft.com/office/powerpoint/2010/main" val="8482362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White - 1 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solidFill>
                  <a:srgbClr val="04246D"/>
                </a:solidFill>
                <a:latin typeface="Gibson SemiBold" panose="02000000000000000000" pitchFamily="2" charset="77"/>
              </a:defRPr>
            </a:lvl1pPr>
          </a:lstStyle>
          <a:p>
            <a:r>
              <a:rPr lang="en-US" dirty="0"/>
              <a:t>Click to edit Master title style</a:t>
            </a:r>
            <a:endParaRPr lang="en-GB" dirty="0"/>
          </a:p>
        </p:txBody>
      </p:sp>
      <p:sp>
        <p:nvSpPr>
          <p:cNvPr id="3" name="Content Placeholder 2"/>
          <p:cNvSpPr>
            <a:spLocks noGrp="1"/>
          </p:cNvSpPr>
          <p:nvPr>
            <p:ph idx="1"/>
          </p:nvPr>
        </p:nvSpPr>
        <p:spPr>
          <a:xfrm>
            <a:off x="318052" y="1335506"/>
            <a:ext cx="11509513" cy="4667730"/>
          </a:xfrm>
          <a:prstGeom prst="rect">
            <a:avLst/>
          </a:prstGeom>
        </p:spPr>
        <p:txBody>
          <a:bodyPr/>
          <a:lstStyle>
            <a:lvl1pPr>
              <a:defRPr>
                <a:latin typeface="Gibson" panose="02000000000000000000" pitchFamily="2" charset="77"/>
              </a:defRPr>
            </a:lvl1pPr>
            <a:lvl2pPr>
              <a:defRPr>
                <a:latin typeface="Gibson" panose="02000000000000000000" pitchFamily="2" charset="77"/>
              </a:defRPr>
            </a:lvl2pPr>
            <a:lvl3pPr>
              <a:defRPr>
                <a:latin typeface="Gibson" panose="02000000000000000000" pitchFamily="2" charset="77"/>
              </a:defRPr>
            </a:lvl3pPr>
            <a:lvl4pPr>
              <a:defRPr>
                <a:latin typeface="Gibson" panose="02000000000000000000" pitchFamily="2" charset="77"/>
              </a:defRPr>
            </a:lvl4pPr>
            <a:lvl5pPr>
              <a:defRPr>
                <a:latin typeface="Gibson" panose="02000000000000000000"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8737788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White - 2 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18052" y="1323975"/>
            <a:ext cx="5701748" cy="4731654"/>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200" y="1323975"/>
            <a:ext cx="5655365" cy="4731654"/>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9152488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BAEE6-83CD-DE45-B8CC-616F21A6B4DF}"/>
              </a:ext>
            </a:extLst>
          </p:cNvPr>
          <p:cNvSpPr>
            <a:spLocks noGrp="1"/>
          </p:cNvSpPr>
          <p:nvPr>
            <p:ph type="title"/>
          </p:nvPr>
        </p:nvSpPr>
        <p:spPr>
          <a:xfrm>
            <a:off x="318053" y="323473"/>
            <a:ext cx="5168347" cy="779463"/>
          </a:xfrm>
        </p:spPr>
        <p:txBody>
          <a:bodyPr/>
          <a:lstStyle/>
          <a:p>
            <a:r>
              <a:rPr lang="en-US" dirty="0"/>
              <a:t>Click to edit</a:t>
            </a:r>
            <a:endParaRPr lang="en-GB" dirty="0"/>
          </a:p>
        </p:txBody>
      </p:sp>
      <p:sp>
        <p:nvSpPr>
          <p:cNvPr id="4" name="Content Placeholder 3">
            <a:extLst>
              <a:ext uri="{FF2B5EF4-FFF2-40B4-BE49-F238E27FC236}">
                <a16:creationId xmlns:a16="http://schemas.microsoft.com/office/drawing/2014/main" id="{CEBFCCFB-CDB2-DD45-83E8-10101A509C8F}"/>
              </a:ext>
            </a:extLst>
          </p:cNvPr>
          <p:cNvSpPr>
            <a:spLocks noGrp="1"/>
          </p:cNvSpPr>
          <p:nvPr>
            <p:ph sz="half" idx="2" hasCustomPrompt="1"/>
          </p:nvPr>
        </p:nvSpPr>
        <p:spPr>
          <a:xfrm>
            <a:off x="318053" y="1282323"/>
            <a:ext cx="5168347" cy="4482637"/>
          </a:xfrm>
          <a:prstGeom prst="rect">
            <a:avLst/>
          </a:prstGeom>
        </p:spPr>
        <p:txBody>
          <a:bodyPr/>
          <a:lstStyle/>
          <a:p>
            <a:pPr lvl="0"/>
            <a:r>
              <a:rPr lang="en-GB" dirty="0"/>
              <a:t>Click to edit description</a:t>
            </a:r>
          </a:p>
          <a:p>
            <a:pPr lvl="0"/>
            <a:endParaRPr lang="en-GB" dirty="0"/>
          </a:p>
          <a:p>
            <a:pPr lvl="0"/>
            <a:r>
              <a:rPr lang="en-GB" dirty="0"/>
              <a:t>How to crop photo:</a:t>
            </a:r>
          </a:p>
          <a:p>
            <a:pPr lvl="1"/>
            <a:r>
              <a:rPr lang="en-GB" dirty="0"/>
              <a:t>Insert photo</a:t>
            </a:r>
          </a:p>
          <a:p>
            <a:pPr lvl="1"/>
            <a:r>
              <a:rPr lang="en-GB" dirty="0"/>
              <a:t>Picture Format, Crop Aspect Ratio 1:1, Crop to Shape, and Resize/Align to Match Photo Shown Here</a:t>
            </a:r>
          </a:p>
        </p:txBody>
      </p:sp>
    </p:spTree>
    <p:extLst>
      <p:ext uri="{BB962C8B-B14F-4D97-AF65-F5344CB8AC3E}">
        <p14:creationId xmlns:p14="http://schemas.microsoft.com/office/powerpoint/2010/main" val="2567755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White - Large Text">
    <p:spTree>
      <p:nvGrpSpPr>
        <p:cNvPr id="1" name=""/>
        <p:cNvGrpSpPr/>
        <p:nvPr/>
      </p:nvGrpSpPr>
      <p:grpSpPr>
        <a:xfrm>
          <a:off x="0" y="0"/>
          <a:ext cx="0" cy="0"/>
          <a:chOff x="0" y="0"/>
          <a:chExt cx="0" cy="0"/>
        </a:xfrm>
      </p:grpSpPr>
      <p:sp>
        <p:nvSpPr>
          <p:cNvPr id="2" name="Title 1"/>
          <p:cNvSpPr>
            <a:spLocks noGrp="1"/>
          </p:cNvSpPr>
          <p:nvPr>
            <p:ph type="title"/>
          </p:nvPr>
        </p:nvSpPr>
        <p:spPr>
          <a:xfrm>
            <a:off x="318052" y="365125"/>
            <a:ext cx="11509513" cy="5563336"/>
          </a:xfrm>
        </p:spPr>
        <p:txBody>
          <a:bodyPr anchor="t"/>
          <a:lstStyle>
            <a:lvl1pPr>
              <a:defRPr>
                <a:solidFill>
                  <a:srgbClr val="04246D"/>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6054564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 - Multiple Imag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endParaRPr lang="en-GB" dirty="0"/>
          </a:p>
        </p:txBody>
      </p:sp>
    </p:spTree>
    <p:extLst>
      <p:ext uri="{BB962C8B-B14F-4D97-AF65-F5344CB8AC3E}">
        <p14:creationId xmlns:p14="http://schemas.microsoft.com/office/powerpoint/2010/main" val="23286161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White - Empty">
    <p:spTree>
      <p:nvGrpSpPr>
        <p:cNvPr id="1" name=""/>
        <p:cNvGrpSpPr/>
        <p:nvPr/>
      </p:nvGrpSpPr>
      <p:grpSpPr>
        <a:xfrm>
          <a:off x="0" y="0"/>
          <a:ext cx="0" cy="0"/>
          <a:chOff x="0" y="0"/>
          <a:chExt cx="0" cy="0"/>
        </a:xfrm>
      </p:grpSpPr>
    </p:spTree>
    <p:extLst>
      <p:ext uri="{BB962C8B-B14F-4D97-AF65-F5344CB8AC3E}">
        <p14:creationId xmlns:p14="http://schemas.microsoft.com/office/powerpoint/2010/main" val="4772702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Quot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BF34B13-E2A2-6247-89F1-452C2235AC13}"/>
              </a:ext>
            </a:extLst>
          </p:cNvPr>
          <p:cNvSpPr>
            <a:spLocks noGrp="1"/>
          </p:cNvSpPr>
          <p:nvPr>
            <p:ph type="pic" sz="quarter" idx="10"/>
          </p:nvPr>
        </p:nvSpPr>
        <p:spPr>
          <a:xfrm>
            <a:off x="357392" y="742950"/>
            <a:ext cx="5994401" cy="5619750"/>
          </a:xfrm>
          <a:prstGeom prst="rect">
            <a:avLst/>
          </a:prstGeom>
          <a:blipFill>
            <a:blip r:embed="rId2"/>
            <a:srcRect/>
            <a:stretch>
              <a:fillRect t="-3333" b="-3333"/>
            </a:stretch>
          </a:blipFill>
        </p:spPr>
        <p:txBody>
          <a:bodyPr/>
          <a:lstStyle>
            <a:lvl1pPr>
              <a:defRPr sz="1500"/>
            </a:lvl1pPr>
          </a:lstStyle>
          <a:p>
            <a:endParaRPr lang="en-US" dirty="0"/>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extLst>
      <p:ext uri="{BB962C8B-B14F-4D97-AF65-F5344CB8AC3E}">
        <p14:creationId xmlns:p14="http://schemas.microsoft.com/office/powerpoint/2010/main" val="3179057530"/>
      </p:ext>
    </p:extLst>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Front Cover">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A4A67806-070E-F148-92FC-08EAA080A1B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53579" y="-17106"/>
            <a:ext cx="12261574" cy="6892212"/>
          </a:xfrm>
          <a:prstGeom prst="rect">
            <a:avLst/>
          </a:prstGeom>
        </p:spPr>
      </p:pic>
      <p:pic>
        <p:nvPicPr>
          <p:cNvPr id="11" name="Picture 10">
            <a:extLst>
              <a:ext uri="{FF2B5EF4-FFF2-40B4-BE49-F238E27FC236}">
                <a16:creationId xmlns:a16="http://schemas.microsoft.com/office/drawing/2014/main" id="{422A9180-CC9C-1F47-A12E-F03395DCAFF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53285" y="6130605"/>
            <a:ext cx="1369461" cy="183410"/>
          </a:xfrm>
          <a:prstGeom prst="rect">
            <a:avLst/>
          </a:prstGeom>
        </p:spPr>
      </p:pic>
      <p:sp>
        <p:nvSpPr>
          <p:cNvPr id="14" name="TextBox 13">
            <a:extLst>
              <a:ext uri="{FF2B5EF4-FFF2-40B4-BE49-F238E27FC236}">
                <a16:creationId xmlns:a16="http://schemas.microsoft.com/office/drawing/2014/main" id="{5C237DDB-8886-0F46-9610-F79B4828AFD7}"/>
              </a:ext>
            </a:extLst>
          </p:cNvPr>
          <p:cNvSpPr txBox="1"/>
          <p:nvPr userDrawn="1"/>
        </p:nvSpPr>
        <p:spPr>
          <a:xfrm>
            <a:off x="2146327" y="6159191"/>
            <a:ext cx="3662199" cy="230832"/>
          </a:xfrm>
          <a:prstGeom prst="rect">
            <a:avLst/>
          </a:prstGeom>
          <a:noFill/>
        </p:spPr>
        <p:txBody>
          <a:bodyPr wrap="square" rtlCol="0">
            <a:spAutoFit/>
          </a:bodyPr>
          <a:lstStyle/>
          <a:p>
            <a:r>
              <a:rPr lang="en-US" sz="900" dirty="0">
                <a:solidFill>
                  <a:srgbClr val="A6B8CE"/>
                </a:solidFill>
                <a:latin typeface="Gibson" panose="02000000000000000000" pitchFamily="2" charset="77"/>
              </a:rPr>
              <a:t>Private &amp; Confidential. Copyright ©2020 ActiveNav.</a:t>
            </a:r>
          </a:p>
        </p:txBody>
      </p:sp>
    </p:spTree>
    <p:extLst>
      <p:ext uri="{BB962C8B-B14F-4D97-AF65-F5344CB8AC3E}">
        <p14:creationId xmlns:p14="http://schemas.microsoft.com/office/powerpoint/2010/main" val="206430193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CA4A6F5-025C-2C4E-828F-7E6BFB21141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89079" y="5981209"/>
            <a:ext cx="3029242" cy="346330"/>
          </a:xfrm>
          <a:prstGeom prst="rect">
            <a:avLst/>
          </a:prstGeom>
        </p:spPr>
      </p:pic>
    </p:spTree>
    <p:extLst>
      <p:ext uri="{BB962C8B-B14F-4D97-AF65-F5344CB8AC3E}">
        <p14:creationId xmlns:p14="http://schemas.microsoft.com/office/powerpoint/2010/main" val="1312421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21.xml"/><Relationship Id="rId7"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image" Target="../media/image5.emf"/><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theme" Target="../theme/theme4.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7.xml"/><Relationship Id="rId7" Type="http://schemas.openxmlformats.org/officeDocument/2006/relationships/slideLayout" Target="../slideLayouts/slideLayout41.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5" Type="http://schemas.openxmlformats.org/officeDocument/2006/relationships/slideLayout" Target="../slideLayouts/slideLayout39.xml"/><Relationship Id="rId4" Type="http://schemas.openxmlformats.org/officeDocument/2006/relationships/slideLayout" Target="../slideLayouts/slideLayout38.xml"/><Relationship Id="rId9" Type="http://schemas.openxmlformats.org/officeDocument/2006/relationships/image" Target="../media/image5.emf"/></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43.xml"/><Relationship Id="rId1"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5/19/2021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54" r:id="rId7"/>
    <p:sldLayoutId id="2147483847" r:id="rId8"/>
    <p:sldLayoutId id="2147483848" r:id="rId9"/>
    <p:sldLayoutId id="2147483849" r:id="rId10"/>
    <p:sldLayoutId id="2147483850" r:id="rId11"/>
    <p:sldLayoutId id="2147483851" r:id="rId12"/>
    <p:sldLayoutId id="2147483852" r:id="rId13"/>
    <p:sldLayoutId id="2147483853" r:id="rId14"/>
    <p:sldLayoutId id="2147483855" r:id="rId15"/>
    <p:sldLayoutId id="2147483856" r:id="rId16"/>
  </p:sldLayoutIdLst>
  <mc:AlternateContent xmlns:mc="http://schemas.openxmlformats.org/markup-compatibility/2006" xmlns:p14="http://schemas.microsoft.com/office/powerpoint/2010/main">
    <mc:Choice Requires="p14">
      <p:transition p14:dur="10"/>
    </mc:Choice>
    <mc:Fallback xmlns="">
      <p:transition/>
    </mc:Fallback>
  </mc:AlternateConten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5163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4494057"/>
      </p:ext>
    </p:extLst>
  </p:cSld>
  <p:clrMap bg1="lt1" tx1="dk1" bg2="lt2" tx2="dk2" accent1="accent1" accent2="accent2" accent3="accent3" accent4="accent4" accent5="accent5" accent6="accent6" hlink="hlink" folHlink="folHlink"/>
  <p:sldLayoutIdLst>
    <p:sldLayoutId id="2147483858" r:id="rId1"/>
    <p:sldLayoutId id="2147483859" r:id="rId2"/>
  </p:sldLayoutIdLst>
  <p:txStyles>
    <p:titleStyle>
      <a:lvl1pPr algn="l" defTabSz="914400" rtl="0" eaLnBrk="1" latinLnBrk="0" hangingPunct="1">
        <a:lnSpc>
          <a:spcPct val="90000"/>
        </a:lnSpc>
        <a:spcBef>
          <a:spcPct val="0"/>
        </a:spcBef>
        <a:buNone/>
        <a:defRPr sz="4000" b="1" i="0" kern="1200">
          <a:solidFill>
            <a:srgbClr val="04246D"/>
          </a:solidFill>
          <a:latin typeface="Gibson SemiBold" panose="02000000000000000000"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18052" y="365125"/>
            <a:ext cx="11509513" cy="7794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318052" y="1335506"/>
            <a:ext cx="11509513" cy="466773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6" name="Picture 5"/>
          <p:cNvPicPr>
            <a:picLocks noChangeAspect="1"/>
          </p:cNvPicPr>
          <p:nvPr userDrawn="1"/>
        </p:nvPicPr>
        <p:blipFill>
          <a:blip r:embed="rId8" cstate="print">
            <a:extLst>
              <a:ext uri="{28A0092B-C50C-407E-A947-70E740481C1C}">
                <a14:useLocalDpi xmlns:a14="http://schemas.microsoft.com/office/drawing/2010/main" val="0"/>
              </a:ext>
            </a:extLst>
          </a:blip>
          <a:srcRect/>
          <a:stretch/>
        </p:blipFill>
        <p:spPr>
          <a:xfrm>
            <a:off x="318052" y="6283946"/>
            <a:ext cx="208929" cy="208929"/>
          </a:xfrm>
          <a:prstGeom prst="rect">
            <a:avLst/>
          </a:prstGeom>
        </p:spPr>
      </p:pic>
    </p:spTree>
    <p:extLst>
      <p:ext uri="{BB962C8B-B14F-4D97-AF65-F5344CB8AC3E}">
        <p14:creationId xmlns:p14="http://schemas.microsoft.com/office/powerpoint/2010/main" val="2551753064"/>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Lst>
  <p:txStyles>
    <p:titleStyle>
      <a:lvl1pPr algn="l" defTabSz="914400" rtl="0" eaLnBrk="1" latinLnBrk="0" hangingPunct="1">
        <a:lnSpc>
          <a:spcPct val="90000"/>
        </a:lnSpc>
        <a:spcBef>
          <a:spcPct val="0"/>
        </a:spcBef>
        <a:buNone/>
        <a:defRPr sz="4000" b="1" i="0" kern="1200">
          <a:solidFill>
            <a:srgbClr val="04246D"/>
          </a:solidFill>
          <a:latin typeface="Gibson SemiBold" panose="02000000000000000000"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05163A"/>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18052" y="365125"/>
            <a:ext cx="11509513" cy="7794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318052" y="1335506"/>
            <a:ext cx="11509513" cy="466773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6" name="Picture 5"/>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318052" y="6283946"/>
            <a:ext cx="208929" cy="208929"/>
          </a:xfrm>
          <a:prstGeom prst="rect">
            <a:avLst/>
          </a:prstGeom>
        </p:spPr>
      </p:pic>
    </p:spTree>
    <p:extLst>
      <p:ext uri="{BB962C8B-B14F-4D97-AF65-F5344CB8AC3E}">
        <p14:creationId xmlns:p14="http://schemas.microsoft.com/office/powerpoint/2010/main" val="26990669"/>
      </p:ext>
    </p:extLst>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Lst>
  <p:txStyles>
    <p:titleStyle>
      <a:lvl1pPr algn="l" defTabSz="914400" rtl="0" eaLnBrk="1" latinLnBrk="0" hangingPunct="1">
        <a:lnSpc>
          <a:spcPct val="90000"/>
        </a:lnSpc>
        <a:spcBef>
          <a:spcPct val="0"/>
        </a:spcBef>
        <a:buNone/>
        <a:defRPr sz="4000" b="1" i="0" kern="1200">
          <a:solidFill>
            <a:schemeClr val="bg1"/>
          </a:solidFill>
          <a:latin typeface="Gibson SemiBold" panose="02000000000000000000"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kern="1200">
          <a:solidFill>
            <a:schemeClr val="bg1"/>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18052" y="365125"/>
            <a:ext cx="11509513" cy="7794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318052" y="1335506"/>
            <a:ext cx="11509513" cy="466773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6" name="Picture 5"/>
          <p:cNvPicPr>
            <a:picLocks noChangeAspect="1"/>
          </p:cNvPicPr>
          <p:nvPr userDrawn="1"/>
        </p:nvPicPr>
        <p:blipFill>
          <a:blip r:embed="rId9" cstate="print">
            <a:extLst>
              <a:ext uri="{28A0092B-C50C-407E-A947-70E740481C1C}">
                <a14:useLocalDpi xmlns:a14="http://schemas.microsoft.com/office/drawing/2010/main" val="0"/>
              </a:ext>
            </a:extLst>
          </a:blip>
          <a:srcRect/>
          <a:stretch/>
        </p:blipFill>
        <p:spPr>
          <a:xfrm>
            <a:off x="318052" y="6283946"/>
            <a:ext cx="208929" cy="208929"/>
          </a:xfrm>
          <a:prstGeom prst="rect">
            <a:avLst/>
          </a:prstGeom>
        </p:spPr>
      </p:pic>
    </p:spTree>
    <p:extLst>
      <p:ext uri="{BB962C8B-B14F-4D97-AF65-F5344CB8AC3E}">
        <p14:creationId xmlns:p14="http://schemas.microsoft.com/office/powerpoint/2010/main" val="3495568754"/>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Lst>
  <p:txStyles>
    <p:titleStyle>
      <a:lvl1pPr algn="l" defTabSz="914400" rtl="0" eaLnBrk="1" latinLnBrk="0" hangingPunct="1">
        <a:lnSpc>
          <a:spcPct val="90000"/>
        </a:lnSpc>
        <a:spcBef>
          <a:spcPct val="0"/>
        </a:spcBef>
        <a:buNone/>
        <a:defRPr sz="4000" b="1" i="0" kern="1200">
          <a:solidFill>
            <a:srgbClr val="04246D"/>
          </a:solidFill>
          <a:latin typeface="Gibson SemiBold" panose="02000000000000000000"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05163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1069231"/>
      </p:ext>
    </p:extLst>
  </p:cSld>
  <p:clrMap bg1="lt1" tx1="dk1" bg2="lt2" tx2="dk2" accent1="accent1" accent2="accent2" accent3="accent3" accent4="accent4" accent5="accent5" accent6="accent6" hlink="hlink" folHlink="folHlink"/>
  <p:sldLayoutIdLst>
    <p:sldLayoutId id="2147483887" r:id="rId1"/>
    <p:sldLayoutId id="2147483888" r:id="rId2"/>
  </p:sldLayoutIdLst>
  <p:txStyles>
    <p:titleStyle>
      <a:lvl1pPr algn="l" defTabSz="914400" rtl="0" eaLnBrk="1" latinLnBrk="0" hangingPunct="1">
        <a:lnSpc>
          <a:spcPct val="90000"/>
        </a:lnSpc>
        <a:spcBef>
          <a:spcPct val="0"/>
        </a:spcBef>
        <a:buNone/>
        <a:defRPr sz="4000" b="1" i="0" kern="1200">
          <a:solidFill>
            <a:srgbClr val="04246D"/>
          </a:solidFill>
          <a:latin typeface="Gibson SemiBold" panose="02000000000000000000"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rma-nova.org/"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xml.rels><?xml version="1.0" encoding="UTF-8" standalone="yes"?>
<Relationships xmlns="http://schemas.openxmlformats.org/package/2006/relationships"><Relationship Id="rId3" Type="http://schemas.openxmlformats.org/officeDocument/2006/relationships/hyperlink" Target="https://arma-nova.org/Program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24.xml"/><Relationship Id="rId6" Type="http://schemas.openxmlformats.org/officeDocument/2006/relationships/image" Target="../media/image26.png"/><Relationship Id="rId5" Type="http://schemas.openxmlformats.org/officeDocument/2006/relationships/image" Target="../media/image29.png"/><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41.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36.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3.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s://www.ftc.gov/system/files/documents/reports/federal-trade-commission-staff-report-november-2013-workshop-entitled-internet-things-privacy/150127iotrpt.pdf" TargetMode="External"/><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2.xml"/><Relationship Id="rId1" Type="http://schemas.openxmlformats.org/officeDocument/2006/relationships/slideLayout" Target="../slideLayouts/slideLayout36.xml"/><Relationship Id="rId5" Type="http://schemas.openxmlformats.org/officeDocument/2006/relationships/image" Target="../media/image26.png"/><Relationship Id="rId4" Type="http://schemas.openxmlformats.org/officeDocument/2006/relationships/hyperlink" Target="https://www.natlawreview.com/article/businesses-should-begin-assessing-their-data-practices-order-to-meet-california"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dfs.ny.gov/docs/legal/regulations/adoptions/dfsrf500txt.pdf" TargetMode="External"/><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hyperlink" Target="https://gdpr-info.eu/art-5-gdpr/" TargetMode="External"/><Relationship Id="rId2" Type="http://schemas.openxmlformats.org/officeDocument/2006/relationships/image" Target="../media/image39.jpeg"/><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35.xml"/><Relationship Id="rId6" Type="http://schemas.openxmlformats.org/officeDocument/2006/relationships/image" Target="../media/image26.png"/><Relationship Id="rId5" Type="http://schemas.openxmlformats.org/officeDocument/2006/relationships/chart" Target="../charts/chart3.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0.jpe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4.xml"/><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2.pn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3.gif"/><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4.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35.xml"/><Relationship Id="rId5" Type="http://schemas.openxmlformats.org/officeDocument/2006/relationships/image" Target="../media/image26.png"/><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35.xml"/><Relationship Id="rId5" Type="http://schemas.openxmlformats.org/officeDocument/2006/relationships/image" Target="../media/image26.png"/><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35.xml"/><Relationship Id="rId5" Type="http://schemas.openxmlformats.org/officeDocument/2006/relationships/image" Target="../media/image26.png"/><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9.xml"/><Relationship Id="rId1" Type="http://schemas.openxmlformats.org/officeDocument/2006/relationships/slideLayout" Target="../slideLayouts/slideLayout36.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mailto:Dean.Gonsowski@activenav.com" TargetMode="External"/><Relationship Id="rId7"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4.xml"/><Relationship Id="rId6" Type="http://schemas.openxmlformats.org/officeDocument/2006/relationships/image" Target="../media/image28.jpeg"/><Relationship Id="rId5" Type="http://schemas.openxmlformats.org/officeDocument/2006/relationships/hyperlink" Target="mailto:mkrengel@cooley.com" TargetMode="External"/><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21.xml"/><Relationship Id="rId1" Type="http://schemas.openxmlformats.org/officeDocument/2006/relationships/slideLayout" Target="../slideLayouts/slideLayout42.xml"/><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hyperlink" Target="https://arma-nova.org/Program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Welcome to our May Webinar </a:t>
            </a:r>
            <a:br>
              <a:rPr lang="en-US" dirty="0"/>
            </a:br>
            <a:endParaRPr lang="en-US" dirty="0"/>
          </a:p>
        </p:txBody>
      </p:sp>
      <p:sp>
        <p:nvSpPr>
          <p:cNvPr id="3" name="Content Placeholder 2"/>
          <p:cNvSpPr>
            <a:spLocks noGrp="1"/>
          </p:cNvSpPr>
          <p:nvPr>
            <p:ph idx="1"/>
          </p:nvPr>
        </p:nvSpPr>
        <p:spPr>
          <a:xfrm>
            <a:off x="3567448" y="826007"/>
            <a:ext cx="8023538" cy="5211749"/>
          </a:xfrm>
        </p:spPr>
        <p:txBody>
          <a:bodyPr>
            <a:normAutofit lnSpcReduction="10000"/>
          </a:bodyPr>
          <a:lstStyle/>
          <a:p>
            <a:r>
              <a:rPr lang="en-US" b="1" dirty="0">
                <a:solidFill>
                  <a:schemeClr val="tx1"/>
                </a:solidFill>
              </a:rPr>
              <a:t>ARMA NOVA Goals:</a:t>
            </a:r>
            <a:r>
              <a:rPr lang="en-US" dirty="0">
                <a:solidFill>
                  <a:schemeClr val="tx1"/>
                </a:solidFill>
              </a:rPr>
              <a:t> </a:t>
            </a:r>
          </a:p>
          <a:p>
            <a:pPr lvl="1"/>
            <a:r>
              <a:rPr lang="en-US" dirty="0">
                <a:solidFill>
                  <a:schemeClr val="tx1"/>
                </a:solidFill>
              </a:rPr>
              <a:t>Increase chapter membership and participation</a:t>
            </a:r>
          </a:p>
          <a:p>
            <a:pPr lvl="1"/>
            <a:r>
              <a:rPr lang="en-US" dirty="0">
                <a:solidFill>
                  <a:schemeClr val="tx1"/>
                </a:solidFill>
              </a:rPr>
              <a:t>Provide opportunities for Learning, Networking and Educational Credits</a:t>
            </a:r>
          </a:p>
          <a:p>
            <a:r>
              <a:rPr lang="en-US" dirty="0">
                <a:solidFill>
                  <a:schemeClr val="tx1"/>
                </a:solidFill>
              </a:rPr>
              <a:t>Events and new meeting formats – Webinars and virtual events</a:t>
            </a:r>
          </a:p>
          <a:p>
            <a:pPr lvl="1"/>
            <a:r>
              <a:rPr lang="en-US" dirty="0">
                <a:solidFill>
                  <a:schemeClr val="tx1"/>
                </a:solidFill>
              </a:rPr>
              <a:t>Easier to network and gain information to advance information governance programs and career</a:t>
            </a:r>
          </a:p>
          <a:p>
            <a:pPr lvl="1"/>
            <a:r>
              <a:rPr lang="en-US" dirty="0">
                <a:solidFill>
                  <a:schemeClr val="tx1"/>
                </a:solidFill>
              </a:rPr>
              <a:t>Staying safe with remote meetings!</a:t>
            </a:r>
          </a:p>
          <a:p>
            <a:r>
              <a:rPr lang="en-US" dirty="0">
                <a:solidFill>
                  <a:schemeClr val="tx1"/>
                </a:solidFill>
              </a:rPr>
              <a:t>Continued partnership with ARMA Metro MD, AIIM and others </a:t>
            </a:r>
          </a:p>
          <a:p>
            <a:r>
              <a:rPr lang="en-US" dirty="0">
                <a:solidFill>
                  <a:schemeClr val="tx1"/>
                </a:solidFill>
              </a:rPr>
              <a:t>Welcome to the 2021 ARMA NOVA Board (</a:t>
            </a:r>
            <a:r>
              <a:rPr lang="en-US" dirty="0">
                <a:hlinkClick r:id="rId3"/>
              </a:rPr>
              <a:t>https://arma-nova.org</a:t>
            </a:r>
            <a:r>
              <a:rPr lang="en-US" dirty="0"/>
              <a:t>)</a:t>
            </a:r>
            <a:r>
              <a:rPr lang="en-US" dirty="0">
                <a:solidFill>
                  <a:schemeClr val="tx1"/>
                </a:solidFill>
              </a:rPr>
              <a:t> </a:t>
            </a:r>
          </a:p>
          <a:p>
            <a:pPr lvl="1"/>
            <a:r>
              <a:rPr lang="en-US" dirty="0">
                <a:solidFill>
                  <a:schemeClr val="tx1"/>
                </a:solidFill>
              </a:rPr>
              <a:t>President:			Dan Beard</a:t>
            </a:r>
          </a:p>
          <a:p>
            <a:pPr lvl="1"/>
            <a:r>
              <a:rPr lang="en-US" dirty="0">
                <a:solidFill>
                  <a:schemeClr val="tx1"/>
                </a:solidFill>
              </a:rPr>
              <a:t>Vice President:		Richard Hogg</a:t>
            </a:r>
          </a:p>
          <a:p>
            <a:pPr lvl="1"/>
            <a:r>
              <a:rPr lang="en-US" dirty="0">
                <a:solidFill>
                  <a:schemeClr val="tx1"/>
                </a:solidFill>
              </a:rPr>
              <a:t>Secretary:			Jack McFarlane </a:t>
            </a:r>
          </a:p>
          <a:p>
            <a:pPr lvl="1"/>
            <a:r>
              <a:rPr lang="en-US" dirty="0">
                <a:solidFill>
                  <a:schemeClr val="tx1"/>
                </a:solidFill>
              </a:rPr>
              <a:t>Treasurer:			Mary Beth Weaver</a:t>
            </a:r>
          </a:p>
          <a:p>
            <a:pPr lvl="1"/>
            <a:r>
              <a:rPr lang="en-US" dirty="0">
                <a:solidFill>
                  <a:schemeClr val="tx1"/>
                </a:solidFill>
              </a:rPr>
              <a:t>Education Director:		Elizabeth Adkins </a:t>
            </a:r>
          </a:p>
          <a:p>
            <a:pPr lvl="1"/>
            <a:r>
              <a:rPr lang="en-US" dirty="0">
                <a:solidFill>
                  <a:schemeClr val="tx1"/>
                </a:solidFill>
              </a:rPr>
              <a:t>Director at Large:		Liane Cooper</a:t>
            </a:r>
          </a:p>
          <a:p>
            <a:pPr lvl="1"/>
            <a:r>
              <a:rPr lang="en-US" dirty="0">
                <a:solidFill>
                  <a:schemeClr val="tx1"/>
                </a:solidFill>
              </a:rPr>
              <a:t>Membership Director:	Elisabeth Butler</a:t>
            </a:r>
          </a:p>
        </p:txBody>
      </p:sp>
      <p:pic>
        <p:nvPicPr>
          <p:cNvPr id="7" name="Google Shape;136;p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5828" y="765070"/>
            <a:ext cx="2627904" cy="1238790"/>
          </a:xfrm>
          <a:prstGeom prst="rect">
            <a:avLst/>
          </a:prstGeom>
          <a:noFill/>
          <a:ln>
            <a:noFill/>
          </a:ln>
        </p:spPr>
      </p:pic>
      <p:pic>
        <p:nvPicPr>
          <p:cNvPr id="8" name="Content Placeholder 3">
            <a:extLst>
              <a:ext uri="{FF2B5EF4-FFF2-40B4-BE49-F238E27FC236}">
                <a16:creationId xmlns:a16="http://schemas.microsoft.com/office/drawing/2014/main" id="{E27C33DE-9AA2-4AA3-8C13-6AC98BBAAE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391862"/>
            <a:ext cx="3690821" cy="1291788"/>
          </a:xfrm>
          <a:prstGeom prst="rect">
            <a:avLst/>
          </a:prstGeom>
        </p:spPr>
      </p:pic>
    </p:spTree>
    <p:extLst>
      <p:ext uri="{BB962C8B-B14F-4D97-AF65-F5344CB8AC3E}">
        <p14:creationId xmlns:p14="http://schemas.microsoft.com/office/powerpoint/2010/main" val="2827847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6"/>
          <p:cNvSpPr/>
          <p:nvPr/>
        </p:nvSpPr>
        <p:spPr>
          <a:xfrm>
            <a:off x="3627912" y="765070"/>
            <a:ext cx="7802088" cy="5380411"/>
          </a:xfrm>
          <a:prstGeom prst="rect">
            <a:avLst/>
          </a:prstGeom>
          <a:noFill/>
          <a:ln w="28575" cap="flat" cmpd="sng">
            <a:solidFill>
              <a:srgbClr val="C87D0E"/>
            </a:solidFill>
            <a:prstDash val="solid"/>
            <a:round/>
            <a:headEnd type="none" w="sm" len="sm"/>
            <a:tailEnd type="none" w="sm" len="sm"/>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latin typeface="Corbel"/>
              <a:ea typeface="Corbel"/>
              <a:cs typeface="Corbel"/>
              <a:sym typeface="Corbel"/>
            </a:endParaRPr>
          </a:p>
        </p:txBody>
      </p:sp>
      <p:sp>
        <p:nvSpPr>
          <p:cNvPr id="135" name="Google Shape;135;p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3240"/>
              <a:buFont typeface="Corbel"/>
              <a:buNone/>
            </a:pPr>
            <a:br>
              <a:rPr lang="en-US" sz="3240" dirty="0"/>
            </a:br>
            <a:br>
              <a:rPr lang="en-US" sz="3240" dirty="0"/>
            </a:br>
            <a:r>
              <a:rPr lang="en-US" sz="3240" dirty="0"/>
              <a:t>We greatly appreciate the support of our sponsors in making our  educational programs possible </a:t>
            </a:r>
            <a:endParaRPr sz="3240" dirty="0"/>
          </a:p>
        </p:txBody>
      </p:sp>
      <p:pic>
        <p:nvPicPr>
          <p:cNvPr id="136" name="Google Shape;136;p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25828" y="765070"/>
            <a:ext cx="2627904" cy="1238790"/>
          </a:xfrm>
          <a:prstGeom prst="rect">
            <a:avLst/>
          </a:prstGeom>
          <a:noFill/>
          <a:ln>
            <a:noFill/>
          </a:ln>
        </p:spPr>
      </p:pic>
      <p:sp>
        <p:nvSpPr>
          <p:cNvPr id="137" name="Google Shape;137;p6"/>
          <p:cNvSpPr txBox="1">
            <a:spLocks noGrp="1"/>
          </p:cNvSpPr>
          <p:nvPr>
            <p:ph type="body" idx="1"/>
          </p:nvPr>
        </p:nvSpPr>
        <p:spPr>
          <a:xfrm>
            <a:off x="3869268" y="864108"/>
            <a:ext cx="7315200" cy="438599"/>
          </a:xfrm>
          <a:prstGeom prst="rect">
            <a:avLst/>
          </a:prstGeom>
          <a:solidFill>
            <a:srgbClr val="D8D8D8"/>
          </a:solidFill>
          <a:ln w="10775" cap="flat" cmpd="sng">
            <a:solidFill>
              <a:srgbClr val="AF762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2000"/>
              <a:buNone/>
            </a:pPr>
            <a:r>
              <a:rPr lang="en-US" b="1" dirty="0">
                <a:solidFill>
                  <a:schemeClr val="dk1"/>
                </a:solidFill>
                <a:latin typeface="Arimo"/>
                <a:ea typeface="Arimo"/>
                <a:cs typeface="Arimo"/>
                <a:sym typeface="Arimo"/>
              </a:rPr>
              <a:t>PLATINUM</a:t>
            </a:r>
            <a:endParaRPr dirty="0"/>
          </a:p>
        </p:txBody>
      </p:sp>
      <p:sp>
        <p:nvSpPr>
          <p:cNvPr id="138" name="Google Shape;138;p6"/>
          <p:cNvSpPr txBox="1"/>
          <p:nvPr/>
        </p:nvSpPr>
        <p:spPr>
          <a:xfrm>
            <a:off x="3869268" y="2404489"/>
            <a:ext cx="7315200" cy="438599"/>
          </a:xfrm>
          <a:prstGeom prst="rect">
            <a:avLst/>
          </a:prstGeom>
          <a:solidFill>
            <a:srgbClr val="F3CC5F"/>
          </a:solidFill>
          <a:ln w="10775" cap="flat" cmpd="sng">
            <a:solidFill>
              <a:srgbClr val="AF762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accent1"/>
              </a:buClr>
              <a:buSzPts val="2000"/>
              <a:buFont typeface="Noto Sans Symbols"/>
              <a:buNone/>
            </a:pPr>
            <a:r>
              <a:rPr lang="en-US" sz="2000" b="1" dirty="0">
                <a:solidFill>
                  <a:schemeClr val="dk1"/>
                </a:solidFill>
                <a:latin typeface="Arimo"/>
                <a:ea typeface="Arimo"/>
                <a:cs typeface="Arimo"/>
                <a:sym typeface="Arimo"/>
              </a:rPr>
              <a:t>GOLD</a:t>
            </a:r>
            <a:endParaRPr dirty="0"/>
          </a:p>
        </p:txBody>
      </p:sp>
      <p:sp>
        <p:nvSpPr>
          <p:cNvPr id="139" name="Google Shape;139;p6"/>
          <p:cNvSpPr txBox="1"/>
          <p:nvPr/>
        </p:nvSpPr>
        <p:spPr>
          <a:xfrm>
            <a:off x="3869268" y="4858114"/>
            <a:ext cx="7315200" cy="438599"/>
          </a:xfrm>
          <a:prstGeom prst="rect">
            <a:avLst/>
          </a:prstGeom>
          <a:solidFill>
            <a:srgbClr val="7F7F7F"/>
          </a:solidFill>
          <a:ln w="10775" cap="flat" cmpd="sng">
            <a:solidFill>
              <a:srgbClr val="AF762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accent1"/>
              </a:buClr>
              <a:buSzPts val="2000"/>
              <a:buFont typeface="Noto Sans Symbols"/>
              <a:buNone/>
            </a:pPr>
            <a:r>
              <a:rPr lang="en-US" sz="2000" b="1" dirty="0">
                <a:solidFill>
                  <a:schemeClr val="lt1"/>
                </a:solidFill>
                <a:latin typeface="Arimo"/>
                <a:ea typeface="Arimo"/>
                <a:cs typeface="Arimo"/>
                <a:sym typeface="Arimo"/>
              </a:rPr>
              <a:t>SILVER</a:t>
            </a:r>
            <a:endParaRPr dirty="0"/>
          </a:p>
        </p:txBody>
      </p:sp>
      <p:pic>
        <p:nvPicPr>
          <p:cNvPr id="140" name="Google Shape;140;p6" descr="C:\Users\Liane\Documents\My Scans\ZAI.jpg"/>
          <p:cNvPicPr preferRelativeResize="0"/>
          <p:nvPr/>
        </p:nvPicPr>
        <p:blipFill rotWithShape="1">
          <a:blip r:embed="rId4">
            <a:alphaModFix/>
            <a:extLst>
              <a:ext uri="{28A0092B-C50C-407E-A947-70E740481C1C}">
                <a14:useLocalDpi xmlns:a14="http://schemas.microsoft.com/office/drawing/2010/main"/>
              </a:ext>
            </a:extLst>
          </a:blip>
          <a:srcRect/>
          <a:stretch/>
        </p:blipFill>
        <p:spPr>
          <a:xfrm>
            <a:off x="9196899" y="1433647"/>
            <a:ext cx="1881072" cy="826903"/>
          </a:xfrm>
          <a:prstGeom prst="rect">
            <a:avLst/>
          </a:prstGeom>
          <a:noFill/>
          <a:ln w="9525" cap="flat" cmpd="sng">
            <a:solidFill>
              <a:srgbClr val="F3CC5F"/>
            </a:solidFill>
            <a:prstDash val="solid"/>
            <a:round/>
            <a:headEnd type="none" w="sm" len="sm"/>
            <a:tailEnd type="none" w="sm" len="sm"/>
          </a:ln>
        </p:spPr>
      </p:pic>
      <p:pic>
        <p:nvPicPr>
          <p:cNvPr id="147" name="Google Shape;147;p6"/>
          <p:cNvPicPr preferRelativeResize="0"/>
          <p:nvPr/>
        </p:nvPicPr>
        <p:blipFill rotWithShape="1">
          <a:blip r:embed="rId5">
            <a:alphaModFix/>
            <a:extLst>
              <a:ext uri="{28A0092B-C50C-407E-A947-70E740481C1C}">
                <a14:useLocalDpi xmlns:a14="http://schemas.microsoft.com/office/drawing/2010/main"/>
              </a:ext>
            </a:extLst>
          </a:blip>
          <a:srcRect/>
          <a:stretch/>
        </p:blipFill>
        <p:spPr>
          <a:xfrm>
            <a:off x="4114644" y="3216298"/>
            <a:ext cx="1887745" cy="891698"/>
          </a:xfrm>
          <a:prstGeom prst="rect">
            <a:avLst/>
          </a:prstGeom>
          <a:noFill/>
          <a:ln>
            <a:noFill/>
          </a:ln>
        </p:spPr>
      </p:pic>
      <p:grpSp>
        <p:nvGrpSpPr>
          <p:cNvPr id="148" name="Google Shape;148;p6"/>
          <p:cNvGrpSpPr/>
          <p:nvPr/>
        </p:nvGrpSpPr>
        <p:grpSpPr>
          <a:xfrm>
            <a:off x="6285835" y="3937570"/>
            <a:ext cx="2603230" cy="781181"/>
            <a:chOff x="533400" y="6166267"/>
            <a:chExt cx="2057400" cy="386933"/>
          </a:xfrm>
        </p:grpSpPr>
        <p:pic>
          <p:nvPicPr>
            <p:cNvPr id="149" name="Google Shape;149;p6"/>
            <p:cNvPicPr preferRelativeResize="0"/>
            <p:nvPr/>
          </p:nvPicPr>
          <p:blipFill rotWithShape="1">
            <a:blip r:embed="rId6">
              <a:alphaModFix/>
              <a:extLst>
                <a:ext uri="{28A0092B-C50C-407E-A947-70E740481C1C}">
                  <a14:useLocalDpi xmlns:a14="http://schemas.microsoft.com/office/drawing/2010/main"/>
                </a:ext>
              </a:extLst>
            </a:blip>
            <a:srcRect/>
            <a:stretch/>
          </p:blipFill>
          <p:spPr>
            <a:xfrm>
              <a:off x="609600" y="6248400"/>
              <a:ext cx="1899355" cy="277740"/>
            </a:xfrm>
            <a:prstGeom prst="rect">
              <a:avLst/>
            </a:prstGeom>
            <a:noFill/>
            <a:ln>
              <a:noFill/>
            </a:ln>
          </p:spPr>
        </p:pic>
        <p:sp>
          <p:nvSpPr>
            <p:cNvPr id="150" name="Google Shape;150;p6"/>
            <p:cNvSpPr/>
            <p:nvPr/>
          </p:nvSpPr>
          <p:spPr>
            <a:xfrm>
              <a:off x="533400" y="6166267"/>
              <a:ext cx="2057400" cy="386933"/>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orbel"/>
                <a:ea typeface="Corbel"/>
                <a:cs typeface="Corbel"/>
                <a:sym typeface="Corbel"/>
              </a:endParaRPr>
            </a:p>
          </p:txBody>
        </p:sp>
      </p:grpSp>
      <p:grpSp>
        <p:nvGrpSpPr>
          <p:cNvPr id="151" name="Google Shape;151;p6"/>
          <p:cNvGrpSpPr/>
          <p:nvPr/>
        </p:nvGrpSpPr>
        <p:grpSpPr>
          <a:xfrm>
            <a:off x="6489121" y="2893955"/>
            <a:ext cx="2157379" cy="869678"/>
            <a:chOff x="2667000" y="6172200"/>
            <a:chExt cx="1447800" cy="381000"/>
          </a:xfrm>
        </p:grpSpPr>
        <p:pic>
          <p:nvPicPr>
            <p:cNvPr id="152" name="Google Shape;152;p6"/>
            <p:cNvPicPr preferRelativeResize="0"/>
            <p:nvPr/>
          </p:nvPicPr>
          <p:blipFill rotWithShape="1">
            <a:blip r:embed="rId7">
              <a:alphaModFix/>
              <a:extLst>
                <a:ext uri="{28A0092B-C50C-407E-A947-70E740481C1C}">
                  <a14:useLocalDpi xmlns:a14="http://schemas.microsoft.com/office/drawing/2010/main"/>
                </a:ext>
              </a:extLst>
            </a:blip>
            <a:srcRect/>
            <a:stretch/>
          </p:blipFill>
          <p:spPr>
            <a:xfrm>
              <a:off x="2743200" y="6248400"/>
              <a:ext cx="1295400" cy="290510"/>
            </a:xfrm>
            <a:prstGeom prst="rect">
              <a:avLst/>
            </a:prstGeom>
            <a:noFill/>
            <a:ln>
              <a:noFill/>
            </a:ln>
          </p:spPr>
        </p:pic>
        <p:sp>
          <p:nvSpPr>
            <p:cNvPr id="153" name="Google Shape;153;p6"/>
            <p:cNvSpPr/>
            <p:nvPr/>
          </p:nvSpPr>
          <p:spPr>
            <a:xfrm>
              <a:off x="2667000" y="6172200"/>
              <a:ext cx="1447800" cy="381000"/>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orbel"/>
                <a:ea typeface="Corbel"/>
                <a:cs typeface="Corbel"/>
                <a:sym typeface="Corbel"/>
              </a:endParaRPr>
            </a:p>
          </p:txBody>
        </p:sp>
      </p:grpSp>
      <p:grpSp>
        <p:nvGrpSpPr>
          <p:cNvPr id="154" name="Google Shape;154;p6"/>
          <p:cNvGrpSpPr/>
          <p:nvPr/>
        </p:nvGrpSpPr>
        <p:grpSpPr>
          <a:xfrm>
            <a:off x="9061241" y="3189058"/>
            <a:ext cx="1954018" cy="826880"/>
            <a:chOff x="457200" y="5715000"/>
            <a:chExt cx="1143000" cy="381000"/>
          </a:xfrm>
        </p:grpSpPr>
        <p:pic>
          <p:nvPicPr>
            <p:cNvPr id="155" name="Google Shape;155;p6"/>
            <p:cNvPicPr preferRelativeResize="0"/>
            <p:nvPr/>
          </p:nvPicPr>
          <p:blipFill rotWithShape="1">
            <a:blip r:embed="rId8">
              <a:alphaModFix/>
              <a:extLst>
                <a:ext uri="{28A0092B-C50C-407E-A947-70E740481C1C}">
                  <a14:useLocalDpi xmlns:a14="http://schemas.microsoft.com/office/drawing/2010/main"/>
                </a:ext>
              </a:extLst>
            </a:blip>
            <a:srcRect/>
            <a:stretch/>
          </p:blipFill>
          <p:spPr>
            <a:xfrm>
              <a:off x="609600" y="5715000"/>
              <a:ext cx="838201" cy="316554"/>
            </a:xfrm>
            <a:prstGeom prst="rect">
              <a:avLst/>
            </a:prstGeom>
            <a:noFill/>
            <a:ln>
              <a:noFill/>
            </a:ln>
          </p:spPr>
        </p:pic>
        <p:sp>
          <p:nvSpPr>
            <p:cNvPr id="156" name="Google Shape;156;p6"/>
            <p:cNvSpPr/>
            <p:nvPr/>
          </p:nvSpPr>
          <p:spPr>
            <a:xfrm>
              <a:off x="457200" y="5715000"/>
              <a:ext cx="1143000" cy="381000"/>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orbel"/>
                <a:ea typeface="Corbel"/>
                <a:cs typeface="Corbel"/>
                <a:sym typeface="Corbel"/>
              </a:endParaRPr>
            </a:p>
          </p:txBody>
        </p:sp>
      </p:grpSp>
      <p:pic>
        <p:nvPicPr>
          <p:cNvPr id="157" name="Google Shape;157;p6"/>
          <p:cNvPicPr preferRelativeResize="0"/>
          <p:nvPr/>
        </p:nvPicPr>
        <p:blipFill rotWithShape="1">
          <a:blip r:embed="rId9">
            <a:alphaModFix/>
            <a:extLst>
              <a:ext uri="{28A0092B-C50C-407E-A947-70E740481C1C}">
                <a14:useLocalDpi xmlns:a14="http://schemas.microsoft.com/office/drawing/2010/main"/>
              </a:ext>
            </a:extLst>
          </a:blip>
          <a:srcRect/>
          <a:stretch/>
        </p:blipFill>
        <p:spPr>
          <a:xfrm>
            <a:off x="7920119" y="5369703"/>
            <a:ext cx="2038350" cy="685800"/>
          </a:xfrm>
          <a:prstGeom prst="rect">
            <a:avLst/>
          </a:prstGeom>
          <a:noFill/>
          <a:ln>
            <a:noFill/>
          </a:ln>
        </p:spPr>
      </p:pic>
      <p:pic>
        <p:nvPicPr>
          <p:cNvPr id="30" name="Picture 29">
            <a:extLst>
              <a:ext uri="{FF2B5EF4-FFF2-40B4-BE49-F238E27FC236}">
                <a16:creationId xmlns:a16="http://schemas.microsoft.com/office/drawing/2014/main" id="{6C4477A5-4666-4DE3-B01D-C3A0E1ED1390}"/>
              </a:ext>
            </a:extLst>
          </p:cNvPr>
          <p:cNvPicPr/>
          <p:nvPr/>
        </p:nvPicPr>
        <p:blipFill>
          <a:blip r:embed="rId10" cstate="screen">
            <a:extLst>
              <a:ext uri="{28A0092B-C50C-407E-A947-70E740481C1C}">
                <a14:useLocalDpi xmlns:a14="http://schemas.microsoft.com/office/drawing/2010/main"/>
              </a:ext>
            </a:extLst>
          </a:blip>
          <a:srcRect/>
          <a:stretch>
            <a:fillRect/>
          </a:stretch>
        </p:blipFill>
        <p:spPr bwMode="auto">
          <a:xfrm>
            <a:off x="4465978" y="5468869"/>
            <a:ext cx="2685663" cy="537512"/>
          </a:xfrm>
          <a:prstGeom prst="rect">
            <a:avLst/>
          </a:prstGeom>
          <a:noFill/>
          <a:ln>
            <a:noFill/>
          </a:ln>
        </p:spPr>
      </p:pic>
      <p:pic>
        <p:nvPicPr>
          <p:cNvPr id="11" name="Picture 10">
            <a:extLst>
              <a:ext uri="{FF2B5EF4-FFF2-40B4-BE49-F238E27FC236}">
                <a16:creationId xmlns:a16="http://schemas.microsoft.com/office/drawing/2014/main" id="{227A2507-9CBD-488D-A961-6078BC4645E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712012" y="1379593"/>
            <a:ext cx="2106686" cy="942853"/>
          </a:xfrm>
          <a:prstGeom prst="rect">
            <a:avLst/>
          </a:prstGeom>
        </p:spPr>
      </p:pic>
      <p:pic>
        <p:nvPicPr>
          <p:cNvPr id="3" name="Picture 2">
            <a:extLst>
              <a:ext uri="{FF2B5EF4-FFF2-40B4-BE49-F238E27FC236}">
                <a16:creationId xmlns:a16="http://schemas.microsoft.com/office/drawing/2014/main" id="{3D6CF055-DC20-4DA3-B0DA-8F8E7450CDB0}"/>
              </a:ext>
            </a:extLst>
          </p:cNvPr>
          <p:cNvPicPr>
            <a:picLocks noChangeAspect="1"/>
          </p:cNvPicPr>
          <p:nvPr/>
        </p:nvPicPr>
        <p:blipFill>
          <a:blip r:embed="rId12"/>
          <a:stretch>
            <a:fillRect/>
          </a:stretch>
        </p:blipFill>
        <p:spPr>
          <a:xfrm>
            <a:off x="3869268" y="1702643"/>
            <a:ext cx="2619853" cy="30121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ARMA NOVA</a:t>
            </a:r>
            <a:br>
              <a:rPr lang="en-US" dirty="0"/>
            </a:br>
            <a:r>
              <a:rPr lang="en-US" dirty="0"/>
              <a:t>Upcoming Events</a:t>
            </a:r>
            <a:br>
              <a:rPr lang="en-US" dirty="0"/>
            </a:br>
            <a:br>
              <a:rPr lang="en-US" dirty="0"/>
            </a:br>
            <a:r>
              <a:rPr lang="en-US" dirty="0"/>
              <a:t>Dan Beard, Chapter President</a:t>
            </a:r>
          </a:p>
        </p:txBody>
      </p:sp>
      <p:sp>
        <p:nvSpPr>
          <p:cNvPr id="3" name="Content Placeholder 2"/>
          <p:cNvSpPr>
            <a:spLocks noGrp="1"/>
          </p:cNvSpPr>
          <p:nvPr>
            <p:ph idx="1"/>
          </p:nvPr>
        </p:nvSpPr>
        <p:spPr/>
        <p:txBody>
          <a:bodyPr>
            <a:normAutofit/>
          </a:bodyPr>
          <a:lstStyle/>
          <a:p>
            <a:r>
              <a:rPr lang="en-US" sz="2400" b="1" dirty="0"/>
              <a:t>June 16th – “3 Apples – The History and Future of Privacy”</a:t>
            </a:r>
          </a:p>
          <a:p>
            <a:r>
              <a:rPr lang="en-US" sz="2400" b="1" dirty="0"/>
              <a:t>Speaker: Trevor Hughes, President &amp; CEO, IAPP</a:t>
            </a:r>
          </a:p>
          <a:p>
            <a:r>
              <a:rPr lang="en-US" sz="2400" b="1" dirty="0"/>
              <a:t>Join us on the Board for next year! We are losing a Board Member and need you. </a:t>
            </a:r>
          </a:p>
          <a:p>
            <a:pPr lvl="1"/>
            <a:r>
              <a:rPr lang="en-US" sz="2000" b="1" dirty="0"/>
              <a:t>Network with diverse group of Info Gov professionals</a:t>
            </a:r>
          </a:p>
          <a:p>
            <a:pPr lvl="1"/>
            <a:r>
              <a:rPr lang="en-US" sz="2000" b="1" dirty="0"/>
              <a:t>Build resume with volunteer work and Board experience</a:t>
            </a:r>
          </a:p>
          <a:p>
            <a:pPr lvl="1"/>
            <a:r>
              <a:rPr lang="en-US" sz="2000" b="1" dirty="0"/>
              <a:t>Meet our speakers and grow your skills</a:t>
            </a:r>
          </a:p>
          <a:p>
            <a:pPr marL="502920" lvl="1" indent="0">
              <a:buNone/>
            </a:pPr>
            <a:endParaRPr lang="en-US" sz="2400" b="1" dirty="0"/>
          </a:p>
          <a:p>
            <a:pPr marL="502920" lvl="1" indent="0" algn="ctr">
              <a:buNone/>
            </a:pPr>
            <a:r>
              <a:rPr lang="en-US" sz="2400" b="1" dirty="0"/>
              <a:t>Check out our website for upcoming events:</a:t>
            </a:r>
          </a:p>
          <a:p>
            <a:pPr marL="502920" lvl="1" indent="0" algn="ctr">
              <a:buNone/>
            </a:pPr>
            <a:r>
              <a:rPr lang="pt-BR" sz="2400" dirty="0">
                <a:hlinkClick r:id="rId3"/>
              </a:rPr>
              <a:t>ARMA NOVA - Programs (arma-nova.org)</a:t>
            </a:r>
            <a:endParaRPr lang="en-US" sz="2400" b="1" dirty="0"/>
          </a:p>
        </p:txBody>
      </p:sp>
    </p:spTree>
    <p:extLst>
      <p:ext uri="{BB962C8B-B14F-4D97-AF65-F5344CB8AC3E}">
        <p14:creationId xmlns:p14="http://schemas.microsoft.com/office/powerpoint/2010/main" val="3664968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F12E6-2571-4732-9E72-BA252A51E9A4}"/>
              </a:ext>
            </a:extLst>
          </p:cNvPr>
          <p:cNvSpPr>
            <a:spLocks noGrp="1"/>
          </p:cNvSpPr>
          <p:nvPr>
            <p:ph type="title"/>
          </p:nvPr>
        </p:nvSpPr>
        <p:spPr/>
        <p:txBody>
          <a:bodyPr/>
          <a:lstStyle/>
          <a:p>
            <a:pPr algn="ctr"/>
            <a:r>
              <a:rPr lang="en-US" dirty="0"/>
              <a:t>Today’s Event</a:t>
            </a:r>
            <a:endParaRPr lang="en-LS" dirty="0"/>
          </a:p>
        </p:txBody>
      </p:sp>
      <p:pic>
        <p:nvPicPr>
          <p:cNvPr id="4" name="Google Shape;136;p6">
            <a:extLst>
              <a:ext uri="{FF2B5EF4-FFF2-40B4-BE49-F238E27FC236}">
                <a16:creationId xmlns:a16="http://schemas.microsoft.com/office/drawing/2014/main" id="{8B6D97FB-CA95-41CA-8F34-5C4CB9ED14EF}"/>
              </a:ext>
            </a:extLst>
          </p:cNvPr>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25828" y="765070"/>
            <a:ext cx="2627904" cy="1238790"/>
          </a:xfrm>
          <a:prstGeom prst="rect">
            <a:avLst/>
          </a:prstGeom>
          <a:noFill/>
          <a:ln>
            <a:noFill/>
          </a:ln>
        </p:spPr>
      </p:pic>
      <p:sp>
        <p:nvSpPr>
          <p:cNvPr id="6" name="Content Placeholder 5">
            <a:extLst>
              <a:ext uri="{FF2B5EF4-FFF2-40B4-BE49-F238E27FC236}">
                <a16:creationId xmlns:a16="http://schemas.microsoft.com/office/drawing/2014/main" id="{EDD0CFA6-AAEB-454D-B13D-0DD1A082EE1B}"/>
              </a:ext>
            </a:extLst>
          </p:cNvPr>
          <p:cNvSpPr>
            <a:spLocks noGrp="1"/>
          </p:cNvSpPr>
          <p:nvPr>
            <p:ph idx="1"/>
          </p:nvPr>
        </p:nvSpPr>
        <p:spPr>
          <a:xfrm>
            <a:off x="3591339" y="2127037"/>
            <a:ext cx="8195500" cy="2923877"/>
          </a:xfrm>
          <a:prstGeom prst="rect">
            <a:avLst/>
          </a:prstGeom>
        </p:spPr>
        <p:txBody>
          <a:bodyPr wrap="square">
            <a:spAutoFit/>
          </a:bodyPr>
          <a:lstStyle/>
          <a:p>
            <a:pPr marL="0" indent="0">
              <a:buNone/>
            </a:pPr>
            <a:r>
              <a:rPr lang="en-US" sz="4000" b="1" dirty="0"/>
              <a:t>The Next Big Thing - "Small" Data</a:t>
            </a:r>
          </a:p>
          <a:p>
            <a:pPr marL="0" indent="0">
              <a:buNone/>
            </a:pPr>
            <a:endParaRPr lang="en-US" sz="2400" b="1" dirty="0"/>
          </a:p>
          <a:p>
            <a:pPr marL="0" indent="0">
              <a:buNone/>
            </a:pPr>
            <a:r>
              <a:rPr lang="en-US" sz="2400" b="1" dirty="0"/>
              <a:t>Speakers: </a:t>
            </a:r>
          </a:p>
          <a:p>
            <a:pPr marL="0" indent="0">
              <a:buNone/>
            </a:pPr>
            <a:r>
              <a:rPr lang="en-US" sz="2400" b="1" dirty="0"/>
              <a:t>Dean Gonsowski, Esq., Chief Revenue Officer, ActiveNav</a:t>
            </a:r>
          </a:p>
          <a:p>
            <a:pPr marL="0" indent="0">
              <a:buNone/>
            </a:pPr>
            <a:r>
              <a:rPr lang="en-US" sz="2400" b="1" dirty="0"/>
              <a:t>Matthew Krengel, Esq., Director of Information Governance &amp; Retention Counseling, Cooley LLP</a:t>
            </a:r>
          </a:p>
        </p:txBody>
      </p:sp>
    </p:spTree>
    <p:extLst>
      <p:ext uri="{BB962C8B-B14F-4D97-AF65-F5344CB8AC3E}">
        <p14:creationId xmlns:p14="http://schemas.microsoft.com/office/powerpoint/2010/main" val="296718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A447-DB9A-6A4E-8BD7-E77E31E06ABD}"/>
              </a:ext>
            </a:extLst>
          </p:cNvPr>
          <p:cNvSpPr txBox="1">
            <a:spLocks/>
          </p:cNvSpPr>
          <p:nvPr/>
        </p:nvSpPr>
        <p:spPr>
          <a:xfrm>
            <a:off x="328065" y="821276"/>
            <a:ext cx="5252460" cy="1463636"/>
          </a:xfrm>
          <a:prstGeom prst="rect">
            <a:avLst/>
          </a:prstGeom>
          <a:noFill/>
        </p:spPr>
        <p:txBody>
          <a:bodyPr anchor="b">
            <a:normAutofit fontScale="92500" lnSpcReduction="20000"/>
          </a:bodyPr>
          <a:lstStyle>
            <a:lvl1pPr algn="l" defTabSz="914400" rtl="0" eaLnBrk="1" latinLnBrk="0" hangingPunct="1">
              <a:lnSpc>
                <a:spcPct val="90000"/>
              </a:lnSpc>
              <a:spcBef>
                <a:spcPct val="0"/>
              </a:spcBef>
              <a:buNone/>
              <a:defRPr sz="4400" b="1" i="0" kern="1200">
                <a:solidFill>
                  <a:schemeClr val="bg1"/>
                </a:solidFill>
                <a:latin typeface="Gibson SemiBold" panose="02000000000000000000" pitchFamily="2" charset="77"/>
                <a:ea typeface="+mj-ea"/>
                <a:cs typeface="+mj-cs"/>
              </a:defRPr>
            </a:lvl1pPr>
          </a:lstStyle>
          <a:p>
            <a:pPr marL="0" marR="0" lvl="0" indent="0" algn="l" defTabSz="914354" rtl="0" eaLnBrk="1" fontAlgn="auto" latinLnBrk="0" hangingPunct="1">
              <a:lnSpc>
                <a:spcPct val="125000"/>
              </a:lnSpc>
              <a:spcBef>
                <a:spcPct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Gibson SemiBold" panose="02000000000000000000" pitchFamily="2" charset="77"/>
                <a:ea typeface="+mj-ea"/>
                <a:cs typeface="+mj-cs"/>
              </a:rPr>
              <a:t>The Next Big Thing - "Small" Data</a:t>
            </a:r>
            <a:endParaRPr kumimoji="0" lang="en-US" sz="4400" b="1" i="0" u="none" strike="noStrike" kern="1200" cap="none" spc="0" normalizeH="0" baseline="0" noProof="0" dirty="0">
              <a:ln>
                <a:noFill/>
              </a:ln>
              <a:solidFill>
                <a:srgbClr val="FFFFFF"/>
              </a:solidFill>
              <a:effectLst/>
              <a:uLnTx/>
              <a:uFillTx/>
              <a:latin typeface="Segoe UI" panose="020B0502040204020203" pitchFamily="34" charset="0"/>
              <a:ea typeface="+mj-ea"/>
              <a:cs typeface="Segoe UI" panose="020B0502040204020203" pitchFamily="34" charset="0"/>
            </a:endParaRPr>
          </a:p>
        </p:txBody>
      </p:sp>
      <p:sp>
        <p:nvSpPr>
          <p:cNvPr id="6" name="Text Placeholder 4">
            <a:extLst>
              <a:ext uri="{FF2B5EF4-FFF2-40B4-BE49-F238E27FC236}">
                <a16:creationId xmlns:a16="http://schemas.microsoft.com/office/drawing/2014/main" id="{39E5851B-468C-8A49-A649-6FDDCC6CF806}"/>
              </a:ext>
            </a:extLst>
          </p:cNvPr>
          <p:cNvSpPr txBox="1">
            <a:spLocks/>
          </p:cNvSpPr>
          <p:nvPr/>
        </p:nvSpPr>
        <p:spPr>
          <a:xfrm>
            <a:off x="328065" y="4190813"/>
            <a:ext cx="3662199" cy="288000"/>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bg1"/>
                </a:solidFill>
                <a:latin typeface="Gibson" panose="02000000000000000000" pitchFamily="2"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0" kern="1200">
                <a:solidFill>
                  <a:srgbClr val="04246D"/>
                </a:solidFill>
                <a:latin typeface="Gibson" panose="02000000000000000000" pitchFamily="2"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0" kern="1200">
                <a:solidFill>
                  <a:srgbClr val="04246D"/>
                </a:solidFill>
                <a:latin typeface="Gibson" panose="02000000000000000000" pitchFamily="2"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0" kern="1200">
                <a:solidFill>
                  <a:srgbClr val="04246D"/>
                </a:solidFill>
                <a:latin typeface="Gibson" panose="02000000000000000000"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rPr>
              <a:t>Wednesday, May 19</a:t>
            </a:r>
            <a:r>
              <a:rPr kumimoji="0" lang="en-US" sz="1600" b="0" i="0" u="none" strike="noStrike" kern="1200" cap="none" spc="0" normalizeH="0" baseline="30000" noProof="0" dirty="0">
                <a:ln>
                  <a:noFill/>
                </a:ln>
                <a:solidFill>
                  <a:srgbClr val="FFFFFF"/>
                </a:solidFill>
                <a:effectLst/>
                <a:uLnTx/>
                <a:uFillTx/>
                <a:latin typeface="Gibson" panose="02000000000000000000" pitchFamily="2" charset="77"/>
                <a:ea typeface="+mn-ea"/>
                <a:cs typeface="+mn-cs"/>
              </a:rPr>
              <a:t>th</a:t>
            </a:r>
            <a:r>
              <a:rPr kumimoji="0" lang="en-US"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rPr>
              <a:t>, 2021</a:t>
            </a:r>
            <a:endParaRPr kumimoji="0" lang="en-GB"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endParaRPr>
          </a:p>
        </p:txBody>
      </p:sp>
      <p:sp>
        <p:nvSpPr>
          <p:cNvPr id="7" name="TextBox 6">
            <a:extLst>
              <a:ext uri="{FF2B5EF4-FFF2-40B4-BE49-F238E27FC236}">
                <a16:creationId xmlns:a16="http://schemas.microsoft.com/office/drawing/2014/main" id="{CA302DAD-58A7-4149-9A14-CF5BBB96600D}"/>
              </a:ext>
            </a:extLst>
          </p:cNvPr>
          <p:cNvSpPr txBox="1"/>
          <p:nvPr/>
        </p:nvSpPr>
        <p:spPr>
          <a:xfrm>
            <a:off x="328065" y="3911373"/>
            <a:ext cx="53162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A6B8CE"/>
                </a:solidFill>
                <a:effectLst/>
                <a:uLnTx/>
                <a:uFillTx/>
                <a:latin typeface="Gibson" panose="02000000000000000000" pitchFamily="2" charset="77"/>
                <a:ea typeface="+mn-ea"/>
                <a:cs typeface="+mn-cs"/>
              </a:rPr>
              <a:t>DATE</a:t>
            </a:r>
          </a:p>
        </p:txBody>
      </p:sp>
    </p:spTree>
    <p:extLst>
      <p:ext uri="{BB962C8B-B14F-4D97-AF65-F5344CB8AC3E}">
        <p14:creationId xmlns:p14="http://schemas.microsoft.com/office/powerpoint/2010/main" val="3954207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C7AFCF42-888B-4767-A462-581F736A3036}"/>
              </a:ext>
            </a:extLst>
          </p:cNvPr>
          <p:cNvSpPr txBox="1"/>
          <p:nvPr/>
        </p:nvSpPr>
        <p:spPr>
          <a:xfrm>
            <a:off x="4531518" y="1423202"/>
            <a:ext cx="312896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4246D"/>
                </a:solidFill>
                <a:effectLst/>
                <a:uLnTx/>
                <a:uFillTx/>
                <a:latin typeface="Gibson SemiBold"/>
                <a:ea typeface="Lato" charset="0"/>
                <a:cs typeface="Lato" charset="0"/>
              </a:rPr>
              <a:t>Disclaimer</a:t>
            </a:r>
          </a:p>
        </p:txBody>
      </p:sp>
      <p:sp>
        <p:nvSpPr>
          <p:cNvPr id="11" name="7 CuadroTexto">
            <a:extLst>
              <a:ext uri="{FF2B5EF4-FFF2-40B4-BE49-F238E27FC236}">
                <a16:creationId xmlns:a16="http://schemas.microsoft.com/office/drawing/2014/main" id="{B36B6CBC-D661-45B7-B63B-B53C7AB05EFE}"/>
              </a:ext>
            </a:extLst>
          </p:cNvPr>
          <p:cNvSpPr txBox="1"/>
          <p:nvPr/>
        </p:nvSpPr>
        <p:spPr>
          <a:xfrm>
            <a:off x="1594527" y="2419925"/>
            <a:ext cx="9002942" cy="1610890"/>
          </a:xfrm>
          <a:prstGeom prst="rect">
            <a:avLst/>
          </a:prstGeom>
          <a:noFill/>
        </p:spPr>
        <p:txBody>
          <a:bodyPr wrap="square">
            <a:spAutoFit/>
          </a:bodyPr>
          <a:lstStyle/>
          <a:p>
            <a:pPr marL="0" marR="0" lvl="0" indent="0" algn="ctr" defTabSz="914400" rtl="0" eaLnBrk="1" fontAlgn="auto" latinLnBrk="0" hangingPunct="1">
              <a:lnSpc>
                <a:spcPts val="1733"/>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4246D"/>
              </a:solidFill>
              <a:effectLst/>
              <a:uLnTx/>
              <a:uFillTx/>
              <a:latin typeface="Gibson" panose="02000000000000000000" pitchFamily="50" charset="0"/>
              <a:ea typeface="Lato" charset="0"/>
              <a:cs typeface="Lato"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1" u="none" strike="noStrike" kern="1200" cap="none" spc="0" normalizeH="0" baseline="0" noProof="0" dirty="0">
                <a:ln>
                  <a:noFill/>
                </a:ln>
                <a:solidFill>
                  <a:srgbClr val="04246D"/>
                </a:solidFill>
                <a:effectLst/>
                <a:uLnTx/>
                <a:uFillTx/>
                <a:latin typeface="Gibson" panose="02000000000000000000" pitchFamily="50" charset="0"/>
                <a:ea typeface="+mn-ea"/>
                <a:cs typeface="+mn-cs"/>
              </a:rPr>
              <a:t>The opinions discussed in today’s presentation are those of the individual and do not represent the firms/companies/entities that they may be affiliated with.</a:t>
            </a:r>
            <a:endParaRPr kumimoji="0" lang="en-US" sz="1000" b="0" i="0" u="none" strike="noStrike" kern="1200" cap="none" spc="0" normalizeH="0" baseline="0" noProof="0" dirty="0">
              <a:ln>
                <a:noFill/>
              </a:ln>
              <a:solidFill>
                <a:srgbClr val="04246D"/>
              </a:solidFill>
              <a:effectLst/>
              <a:uLnTx/>
              <a:uFillTx/>
              <a:latin typeface="Gibson" panose="02000000000000000000" pitchFamily="50" charset="0"/>
              <a:ea typeface="Lato" charset="0"/>
              <a:cs typeface="Lato" charset="0"/>
            </a:endParaRPr>
          </a:p>
          <a:p>
            <a:pPr marL="0" marR="0" lvl="0" indent="0" algn="ctr" defTabSz="914400" rtl="0" eaLnBrk="1" fontAlgn="auto" latinLnBrk="0" hangingPunct="1">
              <a:lnSpc>
                <a:spcPts val="1733"/>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Gibson" panose="02000000000000000000" pitchFamily="50" charset="0"/>
              <a:ea typeface="Lato" charset="0"/>
              <a:cs typeface="Lato" charset="0"/>
            </a:endParaRPr>
          </a:p>
        </p:txBody>
      </p:sp>
      <p:grpSp>
        <p:nvGrpSpPr>
          <p:cNvPr id="27" name="Group 26">
            <a:extLst>
              <a:ext uri="{FF2B5EF4-FFF2-40B4-BE49-F238E27FC236}">
                <a16:creationId xmlns:a16="http://schemas.microsoft.com/office/drawing/2014/main" id="{242F9C1D-403A-4A2A-A24D-AE9C9EA70ACA}"/>
              </a:ext>
            </a:extLst>
          </p:cNvPr>
          <p:cNvGrpSpPr/>
          <p:nvPr/>
        </p:nvGrpSpPr>
        <p:grpSpPr>
          <a:xfrm>
            <a:off x="5246126" y="1975455"/>
            <a:ext cx="2271919" cy="168995"/>
            <a:chOff x="4930140" y="1960154"/>
            <a:chExt cx="2271919" cy="168995"/>
          </a:xfrm>
        </p:grpSpPr>
        <p:cxnSp>
          <p:nvCxnSpPr>
            <p:cNvPr id="5" name="Straight Connector 4">
              <a:extLst>
                <a:ext uri="{FF2B5EF4-FFF2-40B4-BE49-F238E27FC236}">
                  <a16:creationId xmlns:a16="http://schemas.microsoft.com/office/drawing/2014/main" id="{44AD8FB0-5A74-4434-A60F-523392736F4C}"/>
                </a:ext>
              </a:extLst>
            </p:cNvPr>
            <p:cNvCxnSpPr>
              <a:cxnSpLocks/>
            </p:cNvCxnSpPr>
            <p:nvPr/>
          </p:nvCxnSpPr>
          <p:spPr>
            <a:xfrm>
              <a:off x="4930140" y="2118989"/>
              <a:ext cx="2267546" cy="0"/>
            </a:xfrm>
            <a:prstGeom prst="line">
              <a:avLst/>
            </a:prstGeom>
            <a:ln>
              <a:solidFill>
                <a:srgbClr val="FFB858"/>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F5D30D46-1960-48A4-BCB3-CAE9AE2AA3EC}"/>
                </a:ext>
              </a:extLst>
            </p:cNvPr>
            <p:cNvCxnSpPr>
              <a:cxnSpLocks/>
            </p:cNvCxnSpPr>
            <p:nvPr/>
          </p:nvCxnSpPr>
          <p:spPr>
            <a:xfrm>
              <a:off x="7202059" y="1960154"/>
              <a:ext cx="0" cy="168995"/>
            </a:xfrm>
            <a:prstGeom prst="line">
              <a:avLst/>
            </a:prstGeom>
            <a:ln>
              <a:solidFill>
                <a:srgbClr val="FFB858"/>
              </a:solidFill>
            </a:ln>
            <a:effectLst/>
          </p:spPr>
          <p:style>
            <a:lnRef idx="2">
              <a:schemeClr val="accent1"/>
            </a:lnRef>
            <a:fillRef idx="0">
              <a:schemeClr val="accent1"/>
            </a:fillRef>
            <a:effectRef idx="1">
              <a:schemeClr val="accent1"/>
            </a:effectRef>
            <a:fontRef idx="minor">
              <a:schemeClr val="tx1"/>
            </a:fontRef>
          </p:style>
        </p:cxnSp>
      </p:grpSp>
      <p:pic>
        <p:nvPicPr>
          <p:cNvPr id="13" name="Picture 2" descr="Image result for cooley llp logo">
            <a:extLst>
              <a:ext uri="{FF2B5EF4-FFF2-40B4-BE49-F238E27FC236}">
                <a16:creationId xmlns:a16="http://schemas.microsoft.com/office/drawing/2014/main" id="{BF924B1E-F8E9-42BB-B1F1-82ABD4F4408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600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58642C2E-4A35-8D48-B554-0DE86E617E35}"/>
              </a:ext>
            </a:extLst>
          </p:cNvPr>
          <p:cNvSpPr txBox="1">
            <a:spLocks/>
          </p:cNvSpPr>
          <p:nvPr/>
        </p:nvSpPr>
        <p:spPr>
          <a:xfrm>
            <a:off x="3330193" y="4016577"/>
            <a:ext cx="2608902" cy="1588783"/>
          </a:xfrm>
          <a:prstGeom prst="rect">
            <a:avLst/>
          </a:prstGeom>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1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4246D"/>
                </a:solidFill>
                <a:effectLst/>
                <a:uLnTx/>
                <a:uFillTx/>
                <a:latin typeface="Gibson" panose="02000000000000000000" pitchFamily="2" charset="77"/>
                <a:ea typeface="+mn-ea"/>
                <a:cs typeface="+mn-cs"/>
              </a:rPr>
              <a:t>Dean Gonsowski, Esq.</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1" u="none" strike="noStrike" kern="1200" cap="none" spc="0" normalizeH="0" baseline="0" noProof="0" dirty="0">
                <a:ln>
                  <a:noFill/>
                </a:ln>
                <a:solidFill>
                  <a:srgbClr val="04246D"/>
                </a:solidFill>
                <a:effectLst/>
                <a:uLnTx/>
                <a:uFillTx/>
                <a:latin typeface="Gibson" panose="02000000000000000000" pitchFamily="2" charset="77"/>
                <a:ea typeface="+mn-ea"/>
                <a:cs typeface="+mn-cs"/>
              </a:rPr>
              <a:t>Chief Revenue Officer</a:t>
            </a:r>
          </a:p>
        </p:txBody>
      </p:sp>
      <p:pic>
        <p:nvPicPr>
          <p:cNvPr id="8" name="Picture 7">
            <a:extLst>
              <a:ext uri="{FF2B5EF4-FFF2-40B4-BE49-F238E27FC236}">
                <a16:creationId xmlns:a16="http://schemas.microsoft.com/office/drawing/2014/main" id="{1222EADD-FA19-4544-A346-13F0D2E401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542613" y="1701597"/>
            <a:ext cx="2184064" cy="2184064"/>
          </a:xfrm>
          <a:prstGeom prst="ellipse">
            <a:avLst/>
          </a:prstGeom>
        </p:spPr>
      </p:pic>
      <p:sp>
        <p:nvSpPr>
          <p:cNvPr id="9" name="Content Placeholder 2">
            <a:extLst>
              <a:ext uri="{FF2B5EF4-FFF2-40B4-BE49-F238E27FC236}">
                <a16:creationId xmlns:a16="http://schemas.microsoft.com/office/drawing/2014/main" id="{332A9994-6157-5143-B53C-2F8C5C305664}"/>
              </a:ext>
            </a:extLst>
          </p:cNvPr>
          <p:cNvSpPr txBox="1">
            <a:spLocks/>
          </p:cNvSpPr>
          <p:nvPr/>
        </p:nvSpPr>
        <p:spPr>
          <a:xfrm>
            <a:off x="5939095" y="4016577"/>
            <a:ext cx="3246120" cy="1588783"/>
          </a:xfrm>
          <a:prstGeom prst="rect">
            <a:avLst/>
          </a:prstGeom>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1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4246D"/>
                </a:solidFill>
                <a:effectLst/>
                <a:uLnTx/>
                <a:uFillTx/>
                <a:latin typeface="Gibson" panose="02000000000000000000" pitchFamily="2" charset="77"/>
                <a:ea typeface="+mn-ea"/>
                <a:cs typeface="+mn-cs"/>
              </a:rPr>
              <a:t>Matthew Krengel, Esq.</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1" u="none" strike="noStrike" kern="1200" cap="none" spc="0" normalizeH="0" baseline="0" noProof="0" dirty="0">
                <a:ln>
                  <a:noFill/>
                </a:ln>
                <a:solidFill>
                  <a:srgbClr val="04246D"/>
                </a:solidFill>
                <a:effectLst/>
                <a:uLnTx/>
                <a:uFillTx/>
                <a:latin typeface="Gibson" panose="02000000000000000000" pitchFamily="2" charset="77"/>
                <a:ea typeface="+mn-ea"/>
                <a:cs typeface="+mn-cs"/>
              </a:rPr>
              <a:t>Director of Information Governance &amp; Retention Counseling</a:t>
            </a:r>
          </a:p>
        </p:txBody>
      </p:sp>
      <p:pic>
        <p:nvPicPr>
          <p:cNvPr id="10" name="Picture 9">
            <a:extLst>
              <a:ext uri="{FF2B5EF4-FFF2-40B4-BE49-F238E27FC236}">
                <a16:creationId xmlns:a16="http://schemas.microsoft.com/office/drawing/2014/main" id="{034250E5-AF1A-6844-A39E-E538B905C4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465325" y="1701599"/>
            <a:ext cx="2184062" cy="2184062"/>
          </a:xfrm>
          <a:prstGeom prst="ellipse">
            <a:avLst/>
          </a:prstGeom>
        </p:spPr>
      </p:pic>
      <p:sp>
        <p:nvSpPr>
          <p:cNvPr id="17" name="Title 14">
            <a:extLst>
              <a:ext uri="{FF2B5EF4-FFF2-40B4-BE49-F238E27FC236}">
                <a16:creationId xmlns:a16="http://schemas.microsoft.com/office/drawing/2014/main" id="{355737FF-B2E8-5E45-A4BC-0B228C555594}"/>
              </a:ext>
            </a:extLst>
          </p:cNvPr>
          <p:cNvSpPr>
            <a:spLocks noGrp="1"/>
          </p:cNvSpPr>
          <p:nvPr>
            <p:ph type="title" idx="4294967295"/>
          </p:nvPr>
        </p:nvSpPr>
        <p:spPr>
          <a:xfrm>
            <a:off x="341312" y="346075"/>
            <a:ext cx="11509375" cy="779463"/>
          </a:xfrm>
        </p:spPr>
        <p:txBody>
          <a:bodyPr/>
          <a:lstStyle/>
          <a:p>
            <a:pPr algn="ctr"/>
            <a:r>
              <a:rPr lang="en-US" dirty="0"/>
              <a:t>Meet Your Speakers</a:t>
            </a:r>
          </a:p>
        </p:txBody>
      </p:sp>
      <p:pic>
        <p:nvPicPr>
          <p:cNvPr id="12" name="Picture 11">
            <a:extLst>
              <a:ext uri="{FF2B5EF4-FFF2-40B4-BE49-F238E27FC236}">
                <a16:creationId xmlns:a16="http://schemas.microsoft.com/office/drawing/2014/main" id="{48EB9F44-8736-4519-B7F6-1E1C02C95D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1330" y="5095812"/>
            <a:ext cx="2006628" cy="230711"/>
          </a:xfrm>
          <a:prstGeom prst="rect">
            <a:avLst/>
          </a:prstGeom>
        </p:spPr>
      </p:pic>
      <p:pic>
        <p:nvPicPr>
          <p:cNvPr id="11" name="Picture 2" descr="Image result for cooley llp logo">
            <a:extLst>
              <a:ext uri="{FF2B5EF4-FFF2-40B4-BE49-F238E27FC236}">
                <a16:creationId xmlns:a16="http://schemas.microsoft.com/office/drawing/2014/main" id="{586C8796-0D1B-413B-B370-AC52F6C7C45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25189" y="5035921"/>
            <a:ext cx="1073931" cy="35049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 result for cooley llp logo">
            <a:extLst>
              <a:ext uri="{FF2B5EF4-FFF2-40B4-BE49-F238E27FC236}">
                <a16:creationId xmlns:a16="http://schemas.microsoft.com/office/drawing/2014/main" id="{95E46D13-A9CB-478D-97A5-2062BFDB416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5035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C17DD-CBDB-49FE-BC94-FF33C768A5A2}"/>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F0E70F49-3EA2-49FC-B6C8-0ED8971C5E4A}"/>
              </a:ext>
            </a:extLst>
          </p:cNvPr>
          <p:cNvSpPr>
            <a:spLocks noGrp="1"/>
          </p:cNvSpPr>
          <p:nvPr>
            <p:ph sz="half" idx="2"/>
          </p:nvPr>
        </p:nvSpPr>
        <p:spPr/>
        <p:txBody>
          <a:bodyPr/>
          <a:lstStyle/>
          <a:p>
            <a:r>
              <a:rPr lang="en-GB" sz="3200" dirty="0"/>
              <a:t>Breach Impact</a:t>
            </a:r>
          </a:p>
          <a:p>
            <a:r>
              <a:rPr lang="en-GB" sz="3200" dirty="0"/>
              <a:t>Regulatory Landscape</a:t>
            </a:r>
          </a:p>
          <a:p>
            <a:r>
              <a:rPr lang="en-GB" sz="3200" dirty="0"/>
              <a:t>Minimization by Design</a:t>
            </a:r>
          </a:p>
          <a:p>
            <a:r>
              <a:rPr lang="en-GB" sz="3200" dirty="0"/>
              <a:t>File Analysis</a:t>
            </a:r>
          </a:p>
          <a:p>
            <a:r>
              <a:rPr lang="en-GB" sz="3200" dirty="0"/>
              <a:t>Ephemeral Data</a:t>
            </a:r>
          </a:p>
          <a:p>
            <a:r>
              <a:rPr lang="en-GB" sz="3200" dirty="0"/>
              <a:t>Takeaways</a:t>
            </a:r>
          </a:p>
          <a:p>
            <a:endParaRPr lang="en-US" dirty="0"/>
          </a:p>
        </p:txBody>
      </p:sp>
      <p:sp>
        <p:nvSpPr>
          <p:cNvPr id="4" name="Picture Placeholder 3">
            <a:extLst>
              <a:ext uri="{FF2B5EF4-FFF2-40B4-BE49-F238E27FC236}">
                <a16:creationId xmlns:a16="http://schemas.microsoft.com/office/drawing/2014/main" id="{18117693-C542-470B-937A-049E557E37B3}"/>
              </a:ext>
            </a:extLst>
          </p:cNvPr>
          <p:cNvSpPr>
            <a:spLocks noGrp="1"/>
          </p:cNvSpPr>
          <p:nvPr>
            <p:ph type="pic" sz="quarter" idx="10"/>
          </p:nvPr>
        </p:nvSpPr>
        <p:spPr/>
      </p:sp>
      <p:pic>
        <p:nvPicPr>
          <p:cNvPr id="5" name="Picture 2" descr="Image result for cooley llp logo">
            <a:extLst>
              <a:ext uri="{FF2B5EF4-FFF2-40B4-BE49-F238E27FC236}">
                <a16:creationId xmlns:a16="http://schemas.microsoft.com/office/drawing/2014/main" id="{0A4CC074-DDAF-438A-A153-CBBE476646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061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BDCF19-8D0D-49EB-8EBD-CA79FA779A13}"/>
              </a:ext>
            </a:extLst>
          </p:cNvPr>
          <p:cNvSpPr>
            <a:spLocks noGrp="1"/>
          </p:cNvSpPr>
          <p:nvPr>
            <p:ph idx="1"/>
          </p:nvPr>
        </p:nvSpPr>
        <p:spPr>
          <a:xfrm>
            <a:off x="609600" y="1526968"/>
            <a:ext cx="6079435" cy="4025734"/>
          </a:xfrm>
        </p:spPr>
        <p:txBody>
          <a:bodyPr>
            <a:normAutofit/>
          </a:bodyPr>
          <a:lstStyle/>
          <a:p>
            <a:r>
              <a:rPr lang="en-US" sz="2400" dirty="0">
                <a:latin typeface="Gibson" panose="02000000000000000000" pitchFamily="50" charset="0"/>
              </a:rPr>
              <a:t>The terabyte age is quickly morphing into the petabyte age</a:t>
            </a:r>
          </a:p>
          <a:p>
            <a:pPr marL="0" indent="0">
              <a:buNone/>
            </a:pPr>
            <a:endParaRPr lang="en-US" sz="1000" dirty="0">
              <a:latin typeface="Gibson" panose="02000000000000000000" pitchFamily="50" charset="0"/>
            </a:endParaRPr>
          </a:p>
          <a:p>
            <a:r>
              <a:rPr lang="en-US" sz="2400" dirty="0">
                <a:latin typeface="Gibson" panose="02000000000000000000" pitchFamily="50" charset="0"/>
              </a:rPr>
              <a:t>Information utility is often being measured in hours and days instead of weeks and months</a:t>
            </a:r>
          </a:p>
          <a:p>
            <a:pPr marL="0" indent="0">
              <a:buNone/>
            </a:pPr>
            <a:endParaRPr lang="en-US" sz="1000" dirty="0">
              <a:latin typeface="Gibson" panose="02000000000000000000" pitchFamily="50" charset="0"/>
            </a:endParaRPr>
          </a:p>
          <a:p>
            <a:r>
              <a:rPr lang="en-US" sz="2400" dirty="0">
                <a:latin typeface="Gibson" panose="02000000000000000000" pitchFamily="50" charset="0"/>
              </a:rPr>
              <a:t>“Realized” value of information needs to be measured versus the perceived value of data</a:t>
            </a:r>
          </a:p>
          <a:p>
            <a:endParaRPr lang="en-US" dirty="0">
              <a:solidFill>
                <a:schemeClr val="tx2"/>
              </a:solidFill>
              <a:latin typeface="Gibson" panose="02000000000000000000" pitchFamily="50" charset="0"/>
            </a:endParaRPr>
          </a:p>
        </p:txBody>
      </p:sp>
      <p:sp>
        <p:nvSpPr>
          <p:cNvPr id="10" name="Title 1">
            <a:extLst>
              <a:ext uri="{FF2B5EF4-FFF2-40B4-BE49-F238E27FC236}">
                <a16:creationId xmlns:a16="http://schemas.microsoft.com/office/drawing/2014/main" id="{75B7872F-F8DF-4CAE-8BD3-7588A50EDAB1}"/>
              </a:ext>
            </a:extLst>
          </p:cNvPr>
          <p:cNvSpPr txBox="1">
            <a:spLocks/>
          </p:cNvSpPr>
          <p:nvPr/>
        </p:nvSpPr>
        <p:spPr>
          <a:xfrm>
            <a:off x="609600" y="274638"/>
            <a:ext cx="10972800" cy="114300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400" kern="1200">
                <a:solidFill>
                  <a:schemeClr val="tx1"/>
                </a:solidFill>
                <a:latin typeface="Arial" charset="0"/>
                <a:ea typeface="Arial" charset="0"/>
                <a:cs typeface="Arial" charset="0"/>
              </a:defRPr>
            </a:lvl1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4000" b="1" i="0" u="none" strike="noStrike" kern="1200" cap="none" spc="-150" normalizeH="0" baseline="0" noProof="0" dirty="0">
                <a:ln>
                  <a:noFill/>
                </a:ln>
                <a:solidFill>
                  <a:srgbClr val="04246D"/>
                </a:solidFill>
                <a:effectLst/>
                <a:uLnTx/>
                <a:uFillTx/>
                <a:latin typeface="Gibson SemiBold" panose="02000000000000000000"/>
                <a:cs typeface="Arial" charset="0"/>
              </a:rPr>
              <a:t>Is Bigger Better?</a:t>
            </a:r>
            <a:endParaRPr kumimoji="0" lang="en-US" sz="4000" b="1" i="0" u="none" strike="noStrike" kern="1200" cap="none" spc="0" normalizeH="0" baseline="0" noProof="0" dirty="0">
              <a:ln>
                <a:noFill/>
              </a:ln>
              <a:solidFill>
                <a:srgbClr val="04246D"/>
              </a:solidFill>
              <a:effectLst/>
              <a:uLnTx/>
              <a:uFillTx/>
              <a:latin typeface="Gibson SemiBold" panose="02000000000000000000"/>
              <a:cs typeface="Arial" charset="0"/>
            </a:endParaRPr>
          </a:p>
        </p:txBody>
      </p:sp>
      <p:pic>
        <p:nvPicPr>
          <p:cNvPr id="4" name="Picture 3" descr="A picture containing box&#10;&#10;Description automatically generated">
            <a:extLst>
              <a:ext uri="{FF2B5EF4-FFF2-40B4-BE49-F238E27FC236}">
                <a16:creationId xmlns:a16="http://schemas.microsoft.com/office/drawing/2014/main" id="{7D540834-E633-42A2-84F4-5E7F21FC1006}"/>
              </a:ext>
            </a:extLst>
          </p:cNvPr>
          <p:cNvPicPr>
            <a:picLocks noChangeAspect="1"/>
          </p:cNvPicPr>
          <p:nvPr/>
        </p:nvPicPr>
        <p:blipFill>
          <a:blip r:embed="rId3">
            <a:duotone>
              <a:schemeClr val="accent4">
                <a:shade val="45000"/>
                <a:satMod val="135000"/>
              </a:schemeClr>
              <a:prstClr val="white"/>
            </a:duotone>
          </a:blip>
          <a:stretch>
            <a:fillRect/>
          </a:stretch>
        </p:blipFill>
        <p:spPr>
          <a:xfrm>
            <a:off x="7688908" y="1417638"/>
            <a:ext cx="3901557" cy="3901557"/>
          </a:xfrm>
          <a:prstGeom prst="rect">
            <a:avLst/>
          </a:prstGeom>
        </p:spPr>
      </p:pic>
      <p:pic>
        <p:nvPicPr>
          <p:cNvPr id="7" name="Picture 2" descr="Image result for cooley llp logo">
            <a:extLst>
              <a:ext uri="{FF2B5EF4-FFF2-40B4-BE49-F238E27FC236}">
                <a16:creationId xmlns:a16="http://schemas.microsoft.com/office/drawing/2014/main" id="{76FF9A02-83DE-4BB0-AD91-FCFC04710C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66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Learn from yesterday, live for today, hope for tomorrow. The important thing is not to stop questioning"/>
          <p:cNvSpPr/>
          <p:nvPr/>
        </p:nvSpPr>
        <p:spPr>
          <a:xfrm>
            <a:off x="7181131" y="2164231"/>
            <a:ext cx="4518376" cy="233269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ctr">
            <a:spAutoFit/>
          </a:bodyPr>
          <a:lstStyle>
            <a:lvl1pPr algn="r" defTabSz="1155700">
              <a:lnSpc>
                <a:spcPct val="110000"/>
              </a:lnSpc>
              <a:defRPr sz="4800">
                <a:solidFill>
                  <a:srgbClr val="67747D"/>
                </a:solidFill>
                <a:latin typeface="Montserrat Medium"/>
                <a:ea typeface="Montserrat Medium"/>
                <a:cs typeface="Montserrat Medium"/>
                <a:sym typeface="Montserrat Medium"/>
              </a:defRPr>
            </a:lvl1pPr>
          </a:lstStyle>
          <a:p>
            <a:pPr marL="0" marR="0" lvl="0" indent="0" algn="r" defTabSz="1155700" rtl="0" eaLnBrk="1" fontAlgn="base" latinLnBrk="0" hangingPunct="1">
              <a:lnSpc>
                <a:spcPct val="110000"/>
              </a:lnSpc>
              <a:spcBef>
                <a:spcPts val="0"/>
              </a:spcBef>
              <a:spcAft>
                <a:spcPts val="0"/>
              </a:spcAft>
              <a:buClrTx/>
              <a:buSzTx/>
              <a:buFontTx/>
              <a:buNone/>
              <a:tabLst/>
              <a:defRPr/>
            </a:pPr>
            <a:r>
              <a:rPr kumimoji="0" lang="en-US" sz="2800" b="0" i="1" u="none" strike="noStrike" kern="1200" cap="none" spc="0" normalizeH="0" baseline="0" noProof="0" dirty="0">
                <a:ln>
                  <a:noFill/>
                </a:ln>
                <a:solidFill>
                  <a:srgbClr val="04246D"/>
                </a:solidFill>
                <a:effectLst/>
                <a:uLnTx/>
                <a:uFillTx/>
                <a:latin typeface="Gibson" panose="02000000000000000000" pitchFamily="50" charset="0"/>
                <a:sym typeface="Montserrat Medium"/>
              </a:rPr>
              <a:t>Three decades of innovation in the archiving, backup and recovery industry have made it nearly impossible to truly ‘forget’…” </a:t>
            </a:r>
            <a:endParaRPr kumimoji="0" lang="en-US" sz="2800" b="0" i="0" u="none" strike="noStrike" kern="1200" cap="none" spc="0" normalizeH="0" baseline="0" noProof="0" dirty="0">
              <a:ln>
                <a:noFill/>
              </a:ln>
              <a:solidFill>
                <a:srgbClr val="04246D"/>
              </a:solidFill>
              <a:effectLst/>
              <a:uLnTx/>
              <a:uFillTx/>
              <a:latin typeface="Gibson" panose="02000000000000000000" pitchFamily="50" charset="0"/>
              <a:sym typeface="Montserrat Medium"/>
            </a:endParaRPr>
          </a:p>
        </p:txBody>
      </p:sp>
      <p:sp>
        <p:nvSpPr>
          <p:cNvPr id="48" name="Albert Einstein"/>
          <p:cNvSpPr/>
          <p:nvPr/>
        </p:nvSpPr>
        <p:spPr>
          <a:xfrm>
            <a:off x="9407156" y="4922257"/>
            <a:ext cx="2292351" cy="5874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r" defTabSz="1155700">
              <a:lnSpc>
                <a:spcPct val="110000"/>
              </a:lnSpc>
              <a:defRPr sz="3600">
                <a:solidFill>
                  <a:srgbClr val="9CDADC"/>
                </a:solidFill>
                <a:latin typeface="Montserrat Bold"/>
                <a:ea typeface="Montserrat Bold"/>
                <a:cs typeface="Montserrat Bold"/>
                <a:sym typeface="Montserrat Bold"/>
              </a:defRPr>
            </a:lvl1pPr>
          </a:lstStyle>
          <a:p>
            <a:pPr marL="0" marR="0" lvl="0" indent="0" algn="r" defTabSz="1155700" rtl="0" eaLnBrk="1" fontAlgn="auto" latinLnBrk="0" hangingPunct="1">
              <a:lnSpc>
                <a:spcPct val="11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6BF7D"/>
                </a:solidFill>
                <a:effectLst/>
                <a:uLnTx/>
                <a:uFillTx/>
                <a:latin typeface="Gibson" panose="02000000000000000000" pitchFamily="50" charset="0"/>
                <a:sym typeface="Montserrat Bold"/>
              </a:rPr>
              <a:t>Nader Henein</a:t>
            </a:r>
          </a:p>
          <a:p>
            <a:pPr marL="0" marR="0" lvl="0" indent="0" algn="r" defTabSz="1155700" rtl="0" eaLnBrk="1" fontAlgn="auto" latinLnBrk="0" hangingPunct="1">
              <a:lnSpc>
                <a:spcPct val="11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6BF7D"/>
                </a:solidFill>
                <a:effectLst/>
                <a:uLnTx/>
                <a:uFillTx/>
                <a:latin typeface="Gibson" panose="02000000000000000000" pitchFamily="50" charset="0"/>
                <a:sym typeface="Montserrat Bold"/>
              </a:rPr>
              <a:t>Gartner Analyst</a:t>
            </a:r>
            <a:endParaRPr kumimoji="0" sz="1800" b="0" i="0" u="none" strike="noStrike" kern="1200" cap="none" spc="0" normalizeH="0" baseline="0" noProof="0" dirty="0">
              <a:ln>
                <a:noFill/>
              </a:ln>
              <a:solidFill>
                <a:srgbClr val="26BF7D"/>
              </a:solidFill>
              <a:effectLst/>
              <a:uLnTx/>
              <a:uFillTx/>
              <a:latin typeface="Gibson" panose="02000000000000000000" pitchFamily="50" charset="0"/>
              <a:sym typeface="Montserrat Bold"/>
            </a:endParaRPr>
          </a:p>
        </p:txBody>
      </p:sp>
      <p:sp>
        <p:nvSpPr>
          <p:cNvPr id="49" name="Shape"/>
          <p:cNvSpPr/>
          <p:nvPr/>
        </p:nvSpPr>
        <p:spPr>
          <a:xfrm>
            <a:off x="6679480" y="1729911"/>
            <a:ext cx="501651" cy="323851"/>
          </a:xfrm>
          <a:custGeom>
            <a:avLst/>
            <a:gdLst/>
            <a:ahLst/>
            <a:cxnLst>
              <a:cxn ang="0">
                <a:pos x="wd2" y="hd2"/>
              </a:cxn>
              <a:cxn ang="5400000">
                <a:pos x="wd2" y="hd2"/>
              </a:cxn>
              <a:cxn ang="10800000">
                <a:pos x="wd2" y="hd2"/>
              </a:cxn>
              <a:cxn ang="16200000">
                <a:pos x="wd2" y="hd2"/>
              </a:cxn>
            </a:cxnLst>
            <a:rect l="0" t="0" r="r" b="b"/>
            <a:pathLst>
              <a:path w="21600" h="21600" extrusionOk="0">
                <a:moveTo>
                  <a:pt x="18700" y="9257"/>
                </a:moveTo>
                <a:cubicBezTo>
                  <a:pt x="20074" y="10534"/>
                  <a:pt x="20760" y="12556"/>
                  <a:pt x="20760" y="14790"/>
                </a:cubicBezTo>
                <a:cubicBezTo>
                  <a:pt x="20760" y="18727"/>
                  <a:pt x="18776" y="21600"/>
                  <a:pt x="16028" y="21600"/>
                </a:cubicBezTo>
                <a:cubicBezTo>
                  <a:pt x="13586" y="21600"/>
                  <a:pt x="11372" y="19046"/>
                  <a:pt x="11372" y="14790"/>
                </a:cubicBezTo>
                <a:cubicBezTo>
                  <a:pt x="11372" y="12662"/>
                  <a:pt x="11907" y="10853"/>
                  <a:pt x="12746" y="9151"/>
                </a:cubicBezTo>
                <a:lnTo>
                  <a:pt x="17097" y="0"/>
                </a:lnTo>
                <a:lnTo>
                  <a:pt x="21600" y="0"/>
                </a:lnTo>
                <a:cubicBezTo>
                  <a:pt x="21600" y="0"/>
                  <a:pt x="18700" y="9257"/>
                  <a:pt x="18700" y="9257"/>
                </a:cubicBezTo>
                <a:close/>
                <a:moveTo>
                  <a:pt x="7327" y="9257"/>
                </a:moveTo>
                <a:cubicBezTo>
                  <a:pt x="8701" y="10534"/>
                  <a:pt x="9388" y="12556"/>
                  <a:pt x="9388" y="14790"/>
                </a:cubicBezTo>
                <a:cubicBezTo>
                  <a:pt x="9388" y="18727"/>
                  <a:pt x="7404" y="21600"/>
                  <a:pt x="4656" y="21600"/>
                </a:cubicBezTo>
                <a:cubicBezTo>
                  <a:pt x="2213" y="21600"/>
                  <a:pt x="0" y="19046"/>
                  <a:pt x="0" y="14790"/>
                </a:cubicBezTo>
                <a:cubicBezTo>
                  <a:pt x="0" y="12662"/>
                  <a:pt x="534" y="10853"/>
                  <a:pt x="1374" y="9151"/>
                </a:cubicBezTo>
                <a:lnTo>
                  <a:pt x="5724" y="0"/>
                </a:lnTo>
                <a:lnTo>
                  <a:pt x="10228" y="0"/>
                </a:lnTo>
                <a:cubicBezTo>
                  <a:pt x="10228" y="0"/>
                  <a:pt x="7327" y="9257"/>
                  <a:pt x="7327" y="9257"/>
                </a:cubicBezTo>
                <a:close/>
              </a:path>
            </a:pathLst>
          </a:custGeom>
          <a:solidFill>
            <a:srgbClr val="26BF7D"/>
          </a:solidFill>
          <a:ln w="12700">
            <a:miter lim="400000"/>
          </a:ln>
        </p:spPr>
        <p:txBody>
          <a:bodyPr lIns="19050" tIns="19050" rIns="19050" bIns="19050" anchor="ctr"/>
          <a:lstStyle/>
          <a:p>
            <a:pPr marL="0" marR="0" lvl="0" indent="0" algn="l" defTabSz="2286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600" b="0" i="0" u="none" strike="noStrike" kern="1200" cap="none" spc="0" normalizeH="0" baseline="0" noProof="0" dirty="0">
              <a:ln>
                <a:noFill/>
              </a:ln>
              <a:solidFill>
                <a:srgbClr val="FFFFFF"/>
              </a:solidFill>
              <a:effectLst>
                <a:outerShdw blurRad="38100" dist="12700" dir="5400000" rotWithShape="0">
                  <a:srgbClr val="000000">
                    <a:alpha val="50000"/>
                  </a:srgbClr>
                </a:outerShdw>
              </a:effectLst>
              <a:uLnTx/>
              <a:uFillTx/>
              <a:latin typeface="Gibson" panose="02000000000000000000" pitchFamily="50" charset="0"/>
              <a:ea typeface="+mn-ea"/>
              <a:cs typeface="Arial" panose="020B0604020202020204" pitchFamily="34" charset="0"/>
            </a:endParaRPr>
          </a:p>
        </p:txBody>
      </p:sp>
      <p:pic>
        <p:nvPicPr>
          <p:cNvPr id="8" name="Picture Placeholder 7" descr="A person wearing a suit and tie smiling at the camera&#10;&#10;Description generated with very high confidence">
            <a:extLst>
              <a:ext uri="{FF2B5EF4-FFF2-40B4-BE49-F238E27FC236}">
                <a16:creationId xmlns:a16="http://schemas.microsoft.com/office/drawing/2014/main" id="{E5AFB926-7C3B-4962-B031-56A8E2A09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xfrm>
            <a:off x="323939" y="619125"/>
            <a:ext cx="5994401" cy="5619750"/>
          </a:xfrm>
        </p:spPr>
      </p:pic>
      <p:sp>
        <p:nvSpPr>
          <p:cNvPr id="50" name="Rectangle"/>
          <p:cNvSpPr/>
          <p:nvPr/>
        </p:nvSpPr>
        <p:spPr>
          <a:xfrm>
            <a:off x="-395778" y="356990"/>
            <a:ext cx="6032501" cy="5588001"/>
          </a:xfrm>
          <a:prstGeom prst="rect">
            <a:avLst/>
          </a:prstGeom>
          <a:ln w="63500">
            <a:solidFill>
              <a:schemeClr val="accent1"/>
            </a:solidFill>
            <a:miter lim="400000"/>
          </a:ln>
        </p:spPr>
        <p:txBody>
          <a:bodyPr lIns="25400" tIns="25400" rIns="25400" bIns="25400" anchor="ctr"/>
          <a:lstStyle/>
          <a:p>
            <a:pPr marL="0" marR="0" lvl="0" indent="0" algn="l" defTabSz="292100" rtl="0" eaLnBrk="1" fontAlgn="auto" latinLnBrk="0" hangingPunct="1">
              <a:lnSpc>
                <a:spcPct val="100000"/>
              </a:lnSpc>
              <a:spcBef>
                <a:spcPts val="0"/>
              </a:spcBef>
              <a:spcAft>
                <a:spcPts val="0"/>
              </a:spcAft>
              <a:buClrTx/>
              <a:buSzTx/>
              <a:buFontTx/>
              <a:buNone/>
              <a:tabLst/>
              <a:defRPr sz="4000">
                <a:solidFill>
                  <a:srgbClr val="FFFFFF"/>
                </a:solidFill>
                <a:effectLst>
                  <a:outerShdw blurRad="38100" dist="12700" dir="5400000" rotWithShape="0">
                    <a:srgbClr val="000000">
                      <a:alpha val="50000"/>
                    </a:srgbClr>
                  </a:outerShdw>
                </a:effectLst>
              </a:defRPr>
            </a:pPr>
            <a:endParaRPr kumimoji="0" sz="2000" b="0" i="0" u="none" strike="noStrike" kern="1200" cap="none" spc="0" normalizeH="0" baseline="0" noProof="0" dirty="0">
              <a:ln>
                <a:noFill/>
              </a:ln>
              <a:solidFill>
                <a:srgbClr val="FFFFFF"/>
              </a:solidFill>
              <a:effectLst>
                <a:outerShdw blurRad="38100" dist="12700" dir="5400000" rotWithShape="0">
                  <a:srgbClr val="000000">
                    <a:alpha val="50000"/>
                  </a:srgbClr>
                </a:outerShdw>
              </a:effectLst>
              <a:uLnTx/>
              <a:uFillTx/>
              <a:latin typeface="Arial" panose="020B0604020202020204" pitchFamily="34" charset="0"/>
              <a:ea typeface="+mn-ea"/>
              <a:cs typeface="Arial" panose="020B0604020202020204" pitchFamily="34" charset="0"/>
            </a:endParaRPr>
          </a:p>
        </p:txBody>
      </p:sp>
      <p:pic>
        <p:nvPicPr>
          <p:cNvPr id="7" name="Picture 2" descr="Image result for cooley llp logo">
            <a:extLst>
              <a:ext uri="{FF2B5EF4-FFF2-40B4-BE49-F238E27FC236}">
                <a16:creationId xmlns:a16="http://schemas.microsoft.com/office/drawing/2014/main" id="{FDBFBE68-7842-4050-A112-D70E912934F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78271"/>
      </p:ext>
    </p:extLst>
  </p:cSld>
  <p:clrMapOvr>
    <a:masterClrMapping/>
  </p:clrMapOvr>
  <mc:AlternateContent xmlns:mc="http://schemas.openxmlformats.org/markup-compatibility/2006" xmlns:p14="http://schemas.microsoft.com/office/powerpoint/2010/main">
    <mc:Choice Requires="p14">
      <p:transition spd="med">
        <p14:flythrough/>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C1A64-5E44-47D2-95B8-C5197FCA21E2}"/>
              </a:ext>
            </a:extLst>
          </p:cNvPr>
          <p:cNvSpPr>
            <a:spLocks noGrp="1"/>
          </p:cNvSpPr>
          <p:nvPr>
            <p:ph type="title"/>
          </p:nvPr>
        </p:nvSpPr>
        <p:spPr/>
        <p:txBody>
          <a:bodyPr>
            <a:normAutofit/>
          </a:bodyPr>
          <a:lstStyle/>
          <a:p>
            <a:r>
              <a:rPr lang="en-US" dirty="0"/>
              <a:t>Value Decreases Over Time While Risk Increases</a:t>
            </a:r>
          </a:p>
        </p:txBody>
      </p:sp>
      <p:pic>
        <p:nvPicPr>
          <p:cNvPr id="1028" name="Picture 4" descr="Image result for value of data over time CGOC">
            <a:extLst>
              <a:ext uri="{FF2B5EF4-FFF2-40B4-BE49-F238E27FC236}">
                <a16:creationId xmlns:a16="http://schemas.microsoft.com/office/drawing/2014/main" id="{1B7A99FB-21C7-4A25-A318-B374E45C12D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513347" y="1195172"/>
            <a:ext cx="11160493" cy="497746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5AF8792-BC7B-4AAD-8D45-31E10922F661}"/>
              </a:ext>
            </a:extLst>
          </p:cNvPr>
          <p:cNvSpPr txBox="1"/>
          <p:nvPr/>
        </p:nvSpPr>
        <p:spPr>
          <a:xfrm>
            <a:off x="2904976" y="5864861"/>
            <a:ext cx="1819152"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Source: CGOC (2018)</a:t>
            </a:r>
          </a:p>
        </p:txBody>
      </p:sp>
      <p:pic>
        <p:nvPicPr>
          <p:cNvPr id="5" name="Picture 2" descr="Image result for cooley llp logo">
            <a:extLst>
              <a:ext uri="{FF2B5EF4-FFF2-40B4-BE49-F238E27FC236}">
                <a16:creationId xmlns:a16="http://schemas.microsoft.com/office/drawing/2014/main" id="{6D02FCEF-B2B6-40F4-88B2-3CFAA24325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0119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0644D-7A8E-4B03-AE91-60DEAF9D413D}"/>
              </a:ext>
            </a:extLst>
          </p:cNvPr>
          <p:cNvSpPr>
            <a:spLocks noGrp="1"/>
          </p:cNvSpPr>
          <p:nvPr>
            <p:ph type="title"/>
          </p:nvPr>
        </p:nvSpPr>
        <p:spPr/>
        <p:txBody>
          <a:bodyPr/>
          <a:lstStyle/>
          <a:p>
            <a:r>
              <a:rPr lang="en-US" dirty="0"/>
              <a:t>Threat of Data Breaches as a Motivator </a:t>
            </a:r>
          </a:p>
        </p:txBody>
      </p:sp>
      <p:sp>
        <p:nvSpPr>
          <p:cNvPr id="5" name="Rectangle 4">
            <a:extLst>
              <a:ext uri="{FF2B5EF4-FFF2-40B4-BE49-F238E27FC236}">
                <a16:creationId xmlns:a16="http://schemas.microsoft.com/office/drawing/2014/main" id="{97E343DD-CAF9-4B08-9C08-3586DFFA87CB}"/>
              </a:ext>
            </a:extLst>
          </p:cNvPr>
          <p:cNvSpPr/>
          <p:nvPr/>
        </p:nvSpPr>
        <p:spPr>
          <a:xfrm>
            <a:off x="9230451" y="4578779"/>
            <a:ext cx="2395207"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26BF7D"/>
                </a:solidFill>
                <a:effectLst/>
                <a:uLnTx/>
                <a:uFillTx/>
                <a:latin typeface="Gibson" panose="02000000000000000000" pitchFamily="50" charset="0"/>
                <a:ea typeface="+mn-ea"/>
                <a:cs typeface="Arial" panose="020B0604020202020204" pitchFamily="34" charset="0"/>
              </a:rPr>
              <a:t>Source</a:t>
            </a:r>
            <a:r>
              <a:rPr kumimoji="0" lang="en-US" sz="1100" b="0" i="1" u="none" strike="noStrike" kern="1200" cap="none" spc="0" normalizeH="0" baseline="0" noProof="0" dirty="0">
                <a:ln>
                  <a:noFill/>
                </a:ln>
                <a:solidFill>
                  <a:srgbClr val="26BF7D"/>
                </a:solidFill>
                <a:effectLst/>
                <a:uLnTx/>
                <a:uFillTx/>
                <a:latin typeface="Gibson" panose="02000000000000000000" pitchFamily="50" charset="0"/>
                <a:ea typeface="+mn-ea"/>
                <a:cs typeface="+mn-cs"/>
              </a:rPr>
              <a:t> Identity Theft Resource Center</a:t>
            </a:r>
            <a:endParaRPr kumimoji="0" lang="en-US" sz="1100" b="0" i="1" u="none" strike="noStrike" kern="1200" cap="none" spc="0" normalizeH="0" baseline="0" noProof="0" dirty="0">
              <a:ln>
                <a:noFill/>
              </a:ln>
              <a:solidFill>
                <a:srgbClr val="26BF7D"/>
              </a:solidFill>
              <a:effectLst/>
              <a:uLnTx/>
              <a:uFillTx/>
              <a:latin typeface="Gibson" panose="02000000000000000000" pitchFamily="50" charset="0"/>
              <a:ea typeface="+mn-ea"/>
              <a:cs typeface="Arial" panose="020B0604020202020204" pitchFamily="34" charset="0"/>
            </a:endParaRPr>
          </a:p>
        </p:txBody>
      </p:sp>
      <p:pic>
        <p:nvPicPr>
          <p:cNvPr id="7" name="Content Placeholder 6" descr="A close up of a map&#10;&#10;Description generated with high confidence">
            <a:extLst>
              <a:ext uri="{FF2B5EF4-FFF2-40B4-BE49-F238E27FC236}">
                <a16:creationId xmlns:a16="http://schemas.microsoft.com/office/drawing/2014/main" id="{338E1333-F43A-4101-BDC9-3472DE9408D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2911" y="1442009"/>
            <a:ext cx="5892624" cy="4378219"/>
          </a:xfrm>
          <a:prstGeom prst="rect">
            <a:avLst/>
          </a:prstGeom>
        </p:spPr>
      </p:pic>
      <p:sp>
        <p:nvSpPr>
          <p:cNvPr id="8" name="Learn from yesterday, live for today, hope for tomorrow. The important thing is not to stop questioning">
            <a:extLst>
              <a:ext uri="{FF2B5EF4-FFF2-40B4-BE49-F238E27FC236}">
                <a16:creationId xmlns:a16="http://schemas.microsoft.com/office/drawing/2014/main" id="{A0732714-1FBE-47E5-8089-860B718014B3}"/>
              </a:ext>
            </a:extLst>
          </p:cNvPr>
          <p:cNvSpPr/>
          <p:nvPr/>
        </p:nvSpPr>
        <p:spPr>
          <a:xfrm>
            <a:off x="6922794" y="2497206"/>
            <a:ext cx="4615314" cy="1863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ctr">
            <a:spAutoFit/>
          </a:bodyPr>
          <a:lstStyle>
            <a:lvl1pPr algn="r" defTabSz="1155700">
              <a:lnSpc>
                <a:spcPct val="110000"/>
              </a:lnSpc>
              <a:defRPr sz="4800">
                <a:solidFill>
                  <a:srgbClr val="67747D"/>
                </a:solidFill>
                <a:latin typeface="Montserrat Medium"/>
                <a:ea typeface="Montserrat Medium"/>
                <a:cs typeface="Montserrat Medium"/>
                <a:sym typeface="Montserrat Medium"/>
              </a:defRPr>
            </a:lvl1pPr>
          </a:lstStyle>
          <a:p>
            <a:pPr marL="0" marR="0" lvl="0" indent="0" algn="r" defTabSz="1155700" rtl="0" eaLnBrk="1" fontAlgn="base" latinLnBrk="0" hangingPunct="1">
              <a:lnSpc>
                <a:spcPct val="11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4246D"/>
                </a:solidFill>
                <a:effectLst/>
                <a:uLnTx/>
                <a:uFillTx/>
                <a:latin typeface="Gibson" panose="02000000000000000000" pitchFamily="50" charset="0"/>
                <a:sym typeface="Montserrat Medium"/>
              </a:rPr>
              <a:t>The United States saw 1,244 data breaches in 2018 and had 446.5 million exposed records.  </a:t>
            </a:r>
          </a:p>
        </p:txBody>
      </p:sp>
      <p:pic>
        <p:nvPicPr>
          <p:cNvPr id="6" name="Picture 2" descr="Image result for cooley llp logo">
            <a:extLst>
              <a:ext uri="{FF2B5EF4-FFF2-40B4-BE49-F238E27FC236}">
                <a16:creationId xmlns:a16="http://schemas.microsoft.com/office/drawing/2014/main" id="{75360EC8-E7C3-4F06-8541-2288D8753BC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452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9DD0FDB-82F9-4546-B992-33567F55967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0" y="-1580231"/>
            <a:ext cx="12264226" cy="5106308"/>
          </a:xfrm>
          <a:prstGeom prst="rect">
            <a:avLst/>
          </a:prstGeom>
        </p:spPr>
      </p:pic>
      <p:sp>
        <p:nvSpPr>
          <p:cNvPr id="4" name="Rectangle 3">
            <a:extLst>
              <a:ext uri="{FF2B5EF4-FFF2-40B4-BE49-F238E27FC236}">
                <a16:creationId xmlns:a16="http://schemas.microsoft.com/office/drawing/2014/main" id="{89A71A9F-0FEB-4B5A-89CC-4BC024BBB646}"/>
              </a:ext>
            </a:extLst>
          </p:cNvPr>
          <p:cNvSpPr/>
          <p:nvPr/>
        </p:nvSpPr>
        <p:spPr>
          <a:xfrm>
            <a:off x="0" y="1176693"/>
            <a:ext cx="5168347" cy="5681307"/>
          </a:xfrm>
          <a:prstGeom prst="rect">
            <a:avLst/>
          </a:prstGeom>
          <a:solidFill>
            <a:schemeClr val="bg1">
              <a:lumMod val="9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 name="Title 1">
            <a:extLst>
              <a:ext uri="{FF2B5EF4-FFF2-40B4-BE49-F238E27FC236}">
                <a16:creationId xmlns:a16="http://schemas.microsoft.com/office/drawing/2014/main" id="{4C9B1EBE-63D3-4228-8EAD-FA0A76B44277}"/>
              </a:ext>
            </a:extLst>
          </p:cNvPr>
          <p:cNvSpPr>
            <a:spLocks noGrp="1"/>
          </p:cNvSpPr>
          <p:nvPr>
            <p:ph type="title"/>
          </p:nvPr>
        </p:nvSpPr>
        <p:spPr>
          <a:xfrm>
            <a:off x="466530" y="1300622"/>
            <a:ext cx="4122753" cy="1143000"/>
          </a:xfrm>
        </p:spPr>
        <p:txBody>
          <a:bodyPr>
            <a:normAutofit/>
          </a:bodyPr>
          <a:lstStyle/>
          <a:p>
            <a:r>
              <a:rPr lang="en-US" dirty="0">
                <a:latin typeface="Gibson SemiBold" panose="02000000000000000000"/>
              </a:rPr>
              <a:t>Breach Landscape</a:t>
            </a:r>
          </a:p>
        </p:txBody>
      </p:sp>
      <p:sp>
        <p:nvSpPr>
          <p:cNvPr id="3" name="Content Placeholder 2">
            <a:extLst>
              <a:ext uri="{FF2B5EF4-FFF2-40B4-BE49-F238E27FC236}">
                <a16:creationId xmlns:a16="http://schemas.microsoft.com/office/drawing/2014/main" id="{2B7D4B79-BA20-4210-9F3C-CE665BADA52D}"/>
              </a:ext>
            </a:extLst>
          </p:cNvPr>
          <p:cNvSpPr>
            <a:spLocks noGrp="1"/>
          </p:cNvSpPr>
          <p:nvPr>
            <p:ph idx="1"/>
          </p:nvPr>
        </p:nvSpPr>
        <p:spPr>
          <a:xfrm>
            <a:off x="309076" y="2395655"/>
            <a:ext cx="4735890" cy="4025734"/>
          </a:xfrm>
        </p:spPr>
        <p:txBody>
          <a:bodyPr>
            <a:normAutofit/>
          </a:bodyPr>
          <a:lstStyle/>
          <a:p>
            <a:pPr>
              <a:lnSpc>
                <a:spcPct val="100000"/>
              </a:lnSpc>
            </a:pPr>
            <a:r>
              <a:rPr lang="en-US" dirty="0"/>
              <a:t>In 2020, it take an average of 280 days to contain a breach </a:t>
            </a:r>
          </a:p>
          <a:p>
            <a:pPr marL="0" indent="0">
              <a:lnSpc>
                <a:spcPct val="100000"/>
              </a:lnSpc>
              <a:buNone/>
            </a:pPr>
            <a:endParaRPr lang="en-US" dirty="0"/>
          </a:p>
          <a:p>
            <a:pPr>
              <a:lnSpc>
                <a:spcPct val="100000"/>
              </a:lnSpc>
            </a:pPr>
            <a:r>
              <a:rPr lang="en-US" dirty="0"/>
              <a:t>The average cost for each stolen record containing sensitive and confidential information is $150</a:t>
            </a:r>
          </a:p>
          <a:p>
            <a:pPr marL="0" indent="0">
              <a:lnSpc>
                <a:spcPct val="100000"/>
              </a:lnSpc>
              <a:buNone/>
            </a:pPr>
            <a:endParaRPr lang="en-US" dirty="0"/>
          </a:p>
          <a:p>
            <a:pPr>
              <a:lnSpc>
                <a:spcPct val="100000"/>
              </a:lnSpc>
            </a:pPr>
            <a:r>
              <a:rPr lang="en-US" dirty="0"/>
              <a:t>Breaches are </a:t>
            </a:r>
            <a:r>
              <a:rPr lang="en-US" b="1" dirty="0"/>
              <a:t>getting more frequent and expensive </a:t>
            </a:r>
          </a:p>
        </p:txBody>
      </p:sp>
      <p:sp>
        <p:nvSpPr>
          <p:cNvPr id="7" name="AutoShape 4" descr="Protect">
            <a:extLst>
              <a:ext uri="{FF2B5EF4-FFF2-40B4-BE49-F238E27FC236}">
                <a16:creationId xmlns:a16="http://schemas.microsoft.com/office/drawing/2014/main" id="{C6A298F4-D365-4BB3-8217-8A60CE253EC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5163A"/>
              </a:solidFill>
              <a:effectLst/>
              <a:uLnTx/>
              <a:uFillTx/>
              <a:latin typeface="Segoe UI"/>
              <a:ea typeface="+mn-ea"/>
              <a:cs typeface="+mn-cs"/>
            </a:endParaRPr>
          </a:p>
        </p:txBody>
      </p:sp>
      <p:sp>
        <p:nvSpPr>
          <p:cNvPr id="10" name="Rectangle 9">
            <a:extLst>
              <a:ext uri="{FF2B5EF4-FFF2-40B4-BE49-F238E27FC236}">
                <a16:creationId xmlns:a16="http://schemas.microsoft.com/office/drawing/2014/main" id="{F9E63E3E-E753-4EE8-B83F-A2D557B7DA79}"/>
              </a:ext>
            </a:extLst>
          </p:cNvPr>
          <p:cNvSpPr/>
          <p:nvPr/>
        </p:nvSpPr>
        <p:spPr>
          <a:xfrm>
            <a:off x="8014557" y="5761530"/>
            <a:ext cx="394370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05163A"/>
                </a:solidFill>
                <a:effectLst/>
                <a:uLnTx/>
                <a:uFillTx/>
                <a:latin typeface="Segoe UI"/>
                <a:ea typeface="+mn-ea"/>
                <a:cs typeface="Arial" panose="020B0604020202020204" pitchFamily="34" charset="0"/>
              </a:rPr>
              <a:t>Source: Ponemon Institute – 2020 Cost of Data Breach Study </a:t>
            </a:r>
          </a:p>
        </p:txBody>
      </p:sp>
      <p:pic>
        <p:nvPicPr>
          <p:cNvPr id="8" name="Picture 2" descr="Image result for cooley llp logo">
            <a:extLst>
              <a:ext uri="{FF2B5EF4-FFF2-40B4-BE49-F238E27FC236}">
                <a16:creationId xmlns:a16="http://schemas.microsoft.com/office/drawing/2014/main" id="{172CA5D8-5B79-4700-9F70-D74565A7BCB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99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C7785-9E49-4F26-BB03-706BB4EFFA16}"/>
              </a:ext>
            </a:extLst>
          </p:cNvPr>
          <p:cNvSpPr>
            <a:spLocks noGrp="1"/>
          </p:cNvSpPr>
          <p:nvPr>
            <p:ph type="title"/>
          </p:nvPr>
        </p:nvSpPr>
        <p:spPr/>
        <p:txBody>
          <a:bodyPr/>
          <a:lstStyle/>
          <a:p>
            <a:r>
              <a:rPr lang="en-US" dirty="0"/>
              <a:t>What is Data Minimization?</a:t>
            </a:r>
          </a:p>
        </p:txBody>
      </p:sp>
      <p:sp>
        <p:nvSpPr>
          <p:cNvPr id="3" name="Content Placeholder 2">
            <a:extLst>
              <a:ext uri="{FF2B5EF4-FFF2-40B4-BE49-F238E27FC236}">
                <a16:creationId xmlns:a16="http://schemas.microsoft.com/office/drawing/2014/main" id="{EB150811-AF6C-467F-8164-8CE5E77404F5}"/>
              </a:ext>
            </a:extLst>
          </p:cNvPr>
          <p:cNvSpPr>
            <a:spLocks noGrp="1"/>
          </p:cNvSpPr>
          <p:nvPr>
            <p:ph idx="1"/>
          </p:nvPr>
        </p:nvSpPr>
        <p:spPr>
          <a:xfrm>
            <a:off x="252665" y="1490602"/>
            <a:ext cx="4932388" cy="4035211"/>
          </a:xfrm>
        </p:spPr>
        <p:txBody>
          <a:bodyPr>
            <a:noAutofit/>
          </a:bodyPr>
          <a:lstStyle/>
          <a:p>
            <a:r>
              <a:rPr lang="en-US" dirty="0"/>
              <a:t>The concept that companies should limit the data they collect and retain to perform particular tasks and dispose of it once they no longer need it</a:t>
            </a:r>
          </a:p>
          <a:p>
            <a:endParaRPr lang="en-US" dirty="0"/>
          </a:p>
          <a:p>
            <a:r>
              <a:rPr lang="en-US" dirty="0"/>
              <a:t>Reducing the amount of data stored reduces the amount of data that can be misused or leaked</a:t>
            </a:r>
          </a:p>
        </p:txBody>
      </p:sp>
      <p:sp>
        <p:nvSpPr>
          <p:cNvPr id="4" name="Rectangle 3">
            <a:extLst>
              <a:ext uri="{FF2B5EF4-FFF2-40B4-BE49-F238E27FC236}">
                <a16:creationId xmlns:a16="http://schemas.microsoft.com/office/drawing/2014/main" id="{AE44FEE3-5319-4192-9B8D-CF3F89FB0CAB}"/>
              </a:ext>
            </a:extLst>
          </p:cNvPr>
          <p:cNvSpPr/>
          <p:nvPr/>
        </p:nvSpPr>
        <p:spPr>
          <a:xfrm>
            <a:off x="252665" y="5607225"/>
            <a:ext cx="6096000" cy="53860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5163A"/>
              </a:solidFill>
              <a:effectLst/>
              <a:uLnTx/>
              <a:uFillTx/>
              <a:latin typeface="Segoe U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Source: </a:t>
            </a: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hlinkClick r:id="rId2"/>
              </a:rPr>
              <a:t>FTC Staff Report, “Internet of things: Privacy &amp; Security in a Connected World”</a:t>
            </a:r>
            <a:endPar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p:txBody>
      </p:sp>
      <p:pic>
        <p:nvPicPr>
          <p:cNvPr id="6" name="Picture 5">
            <a:extLst>
              <a:ext uri="{FF2B5EF4-FFF2-40B4-BE49-F238E27FC236}">
                <a16:creationId xmlns:a16="http://schemas.microsoft.com/office/drawing/2014/main" id="{2BD94512-398D-4E44-981B-28AC1BD5AAB4}"/>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146104" y="1543236"/>
            <a:ext cx="5496838" cy="3665342"/>
          </a:xfrm>
          <a:prstGeom prst="rect">
            <a:avLst/>
          </a:prstGeom>
        </p:spPr>
      </p:pic>
      <p:pic>
        <p:nvPicPr>
          <p:cNvPr id="7" name="Picture 2" descr="Image result for cooley llp logo">
            <a:extLst>
              <a:ext uri="{FF2B5EF4-FFF2-40B4-BE49-F238E27FC236}">
                <a16:creationId xmlns:a16="http://schemas.microsoft.com/office/drawing/2014/main" id="{B47A9219-B05A-4834-BB55-EE98828697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6994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A person wearing glasses and looking at the camera&#10;&#10;Description generated with very high confidence">
            <a:extLst>
              <a:ext uri="{FF2B5EF4-FFF2-40B4-BE49-F238E27FC236}">
                <a16:creationId xmlns:a16="http://schemas.microsoft.com/office/drawing/2014/main" id="{462288A3-5DAB-495C-9E1A-86A4923B95A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a:fillRect/>
          </a:stretch>
        </p:blipFill>
        <p:spPr>
          <a:xfrm>
            <a:off x="240401" y="569695"/>
            <a:ext cx="5994401" cy="5619750"/>
          </a:xfrm>
        </p:spPr>
      </p:pic>
      <p:sp>
        <p:nvSpPr>
          <p:cNvPr id="47" name="Learn from yesterday, live for today, hope for tomorrow. The important thing is not to stop questioning"/>
          <p:cNvSpPr/>
          <p:nvPr/>
        </p:nvSpPr>
        <p:spPr>
          <a:xfrm>
            <a:off x="6842760" y="1104716"/>
            <a:ext cx="4876311" cy="45497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ctr">
            <a:spAutoFit/>
          </a:bodyPr>
          <a:lstStyle>
            <a:lvl1pPr algn="r" defTabSz="1155700">
              <a:lnSpc>
                <a:spcPct val="110000"/>
              </a:lnSpc>
              <a:defRPr sz="4800">
                <a:solidFill>
                  <a:srgbClr val="67747D"/>
                </a:solidFill>
                <a:latin typeface="Montserrat Medium"/>
                <a:ea typeface="Montserrat Medium"/>
                <a:cs typeface="Montserrat Medium"/>
                <a:sym typeface="Montserrat Medium"/>
              </a:defRPr>
            </a:lvl1pPr>
          </a:lstStyle>
          <a:p>
            <a:pPr marL="0" marR="0" lvl="0" indent="0" algn="r" defTabSz="1155700" rtl="0" eaLnBrk="1" fontAlgn="base" latinLnBrk="0" hangingPunct="1">
              <a:lnSpc>
                <a:spcPct val="11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04246D"/>
                </a:solidFill>
                <a:effectLst/>
                <a:uLnTx/>
                <a:uFillTx/>
                <a:latin typeface="Gibson" panose="02000000000000000000" pitchFamily="50" charset="0"/>
                <a:sym typeface="Montserrat Medium"/>
              </a:rPr>
              <a:t>In 2019, it’s time to stand up for the right to privacy—yours, mine, all of ours. Consumers shouldn’t have to tolerate another year of companies irresponsibly amassing huge user profiles, data breaches that seem out of control and the vanishing ability to control our own digital lives.</a:t>
            </a:r>
            <a:endParaRPr kumimoji="0" lang="en-US" sz="1800" b="0" i="0" u="none" strike="noStrike" kern="1200" cap="none" spc="0" normalizeH="0" baseline="0" noProof="0" dirty="0">
              <a:ln>
                <a:noFill/>
              </a:ln>
              <a:solidFill>
                <a:srgbClr val="04246D"/>
              </a:solidFill>
              <a:effectLst/>
              <a:uLnTx/>
              <a:uFillTx/>
              <a:latin typeface="Gibson" panose="02000000000000000000" pitchFamily="50" charset="0"/>
              <a:sym typeface="Montserrat Medium"/>
            </a:endParaRPr>
          </a:p>
          <a:p>
            <a:pPr marL="0" marR="0" lvl="0" indent="0" algn="r" defTabSz="1155700" rtl="0" eaLnBrk="1" fontAlgn="base" latinLnBrk="0" hangingPunct="1">
              <a:lnSpc>
                <a:spcPct val="110000"/>
              </a:lnSpc>
              <a:spcBef>
                <a:spcPts val="0"/>
              </a:spcBef>
              <a:spcAft>
                <a:spcPts val="0"/>
              </a:spcAft>
              <a:buClrTx/>
              <a:buSzTx/>
              <a:buFontTx/>
              <a:buNone/>
              <a:tabLst/>
              <a:defRPr/>
            </a:pPr>
            <a:endParaRPr kumimoji="0" lang="en-US" sz="1800" b="0" i="1" u="none" strike="noStrike" kern="1200" cap="none" spc="0" normalizeH="0" baseline="0" noProof="0" dirty="0">
              <a:ln>
                <a:noFill/>
              </a:ln>
              <a:solidFill>
                <a:srgbClr val="04246D"/>
              </a:solidFill>
              <a:effectLst/>
              <a:uLnTx/>
              <a:uFillTx/>
              <a:latin typeface="Gibson" panose="02000000000000000000" pitchFamily="50" charset="0"/>
              <a:sym typeface="Montserrat Medium"/>
            </a:endParaRPr>
          </a:p>
          <a:p>
            <a:pPr marL="0" marR="0" lvl="0" indent="0" algn="r" defTabSz="1155700" rtl="0" eaLnBrk="1" fontAlgn="base" latinLnBrk="0" hangingPunct="1">
              <a:lnSpc>
                <a:spcPct val="11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04246D"/>
                </a:solidFill>
                <a:effectLst/>
                <a:uLnTx/>
                <a:uFillTx/>
                <a:latin typeface="Gibson" panose="02000000000000000000" pitchFamily="50" charset="0"/>
                <a:sym typeface="Montserrat Medium"/>
              </a:rPr>
              <a:t>That’s why I and others are calling on the U.S. Congress to pass comprehensive federal privacy legislation—… I laid out four principles that I believe should guide legislation: </a:t>
            </a:r>
          </a:p>
          <a:p>
            <a:pPr marL="0" marR="0" lvl="0" indent="0" algn="r" defTabSz="1155700" rtl="0" eaLnBrk="1" fontAlgn="base" latinLnBrk="0" hangingPunct="1">
              <a:lnSpc>
                <a:spcPct val="110000"/>
              </a:lnSpc>
              <a:spcBef>
                <a:spcPts val="0"/>
              </a:spcBef>
              <a:spcAft>
                <a:spcPts val="0"/>
              </a:spcAft>
              <a:buClrTx/>
              <a:buSzTx/>
              <a:buFontTx/>
              <a:buNone/>
              <a:tabLst/>
              <a:defRPr/>
            </a:pPr>
            <a:endParaRPr kumimoji="0" lang="en-US" sz="1800" b="0" i="1" u="none" strike="noStrike" kern="1200" cap="none" spc="0" normalizeH="0" baseline="0" noProof="0" dirty="0">
              <a:ln>
                <a:noFill/>
              </a:ln>
              <a:solidFill>
                <a:srgbClr val="04246D"/>
              </a:solidFill>
              <a:effectLst/>
              <a:uLnTx/>
              <a:uFillTx/>
              <a:latin typeface="Gibson" panose="02000000000000000000" pitchFamily="50" charset="0"/>
              <a:sym typeface="Montserrat Medium"/>
            </a:endParaRPr>
          </a:p>
          <a:p>
            <a:pPr marL="0" marR="0" lvl="0" indent="0" algn="r" defTabSz="1155700" rtl="0" eaLnBrk="1" fontAlgn="base" latinLnBrk="0" hangingPunct="1">
              <a:lnSpc>
                <a:spcPct val="11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04246D"/>
                </a:solidFill>
                <a:effectLst/>
                <a:uLnTx/>
                <a:uFillTx/>
                <a:latin typeface="Gibson" panose="02000000000000000000" pitchFamily="50" charset="0"/>
                <a:sym typeface="Montserrat Medium"/>
              </a:rPr>
              <a:t>First, the right to have </a:t>
            </a:r>
            <a:r>
              <a:rPr kumimoji="0" lang="en-US" sz="1800" b="1" i="1" u="none" strike="noStrike" kern="1200" cap="none" spc="0" normalizeH="0" baseline="0" noProof="0" dirty="0">
                <a:ln>
                  <a:noFill/>
                </a:ln>
                <a:solidFill>
                  <a:srgbClr val="04246D"/>
                </a:solidFill>
                <a:effectLst/>
                <a:uLnTx/>
                <a:uFillTx/>
                <a:latin typeface="Gibson" panose="02000000000000000000" pitchFamily="50" charset="0"/>
                <a:sym typeface="Montserrat Medium"/>
              </a:rPr>
              <a:t>personal data minimized</a:t>
            </a:r>
            <a:r>
              <a:rPr kumimoji="0" lang="en-US" sz="1800" b="0" i="1" u="none" strike="noStrike" kern="1200" cap="none" spc="0" normalizeH="0" baseline="0" noProof="0" dirty="0">
                <a:ln>
                  <a:noFill/>
                </a:ln>
                <a:solidFill>
                  <a:srgbClr val="04246D"/>
                </a:solidFill>
                <a:effectLst/>
                <a:uLnTx/>
                <a:uFillTx/>
                <a:latin typeface="Gibson" panose="02000000000000000000" pitchFamily="50" charset="0"/>
                <a:sym typeface="Montserrat Medium"/>
              </a:rPr>
              <a:t>…” </a:t>
            </a:r>
            <a:endParaRPr kumimoji="0" lang="en-US" sz="1800" b="0" i="0" u="none" strike="noStrike" kern="1200" cap="none" spc="0" normalizeH="0" baseline="0" noProof="0" dirty="0">
              <a:ln>
                <a:noFill/>
              </a:ln>
              <a:solidFill>
                <a:srgbClr val="04246D"/>
              </a:solidFill>
              <a:effectLst/>
              <a:uLnTx/>
              <a:uFillTx/>
              <a:latin typeface="Gibson" panose="02000000000000000000" pitchFamily="50" charset="0"/>
              <a:sym typeface="Montserrat Medium"/>
            </a:endParaRPr>
          </a:p>
        </p:txBody>
      </p:sp>
      <p:sp>
        <p:nvSpPr>
          <p:cNvPr id="48" name="Albert Einstein"/>
          <p:cNvSpPr/>
          <p:nvPr/>
        </p:nvSpPr>
        <p:spPr>
          <a:xfrm>
            <a:off x="9407156" y="5905521"/>
            <a:ext cx="2292351" cy="2839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spAutoFit/>
          </a:bodyPr>
          <a:lstStyle>
            <a:lvl1pPr algn="r" defTabSz="1155700">
              <a:lnSpc>
                <a:spcPct val="110000"/>
              </a:lnSpc>
              <a:defRPr sz="3600">
                <a:solidFill>
                  <a:srgbClr val="9CDADC"/>
                </a:solidFill>
                <a:latin typeface="Montserrat Bold"/>
                <a:ea typeface="Montserrat Bold"/>
                <a:cs typeface="Montserrat Bold"/>
                <a:sym typeface="Montserrat Bold"/>
              </a:defRPr>
            </a:lvl1pPr>
          </a:lstStyle>
          <a:p>
            <a:pPr marL="0" marR="0" lvl="0" indent="0" algn="r" defTabSz="1155700" rtl="0" eaLnBrk="1" fontAlgn="auto" latinLnBrk="0" hangingPunct="1">
              <a:lnSpc>
                <a:spcPct val="11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6BF7D"/>
                </a:solidFill>
                <a:effectLst/>
                <a:uLnTx/>
                <a:uFillTx/>
                <a:latin typeface="Gibson" panose="02000000000000000000" pitchFamily="50" charset="0"/>
                <a:sym typeface="Montserrat Bold"/>
              </a:rPr>
              <a:t>Tim Cook, CEO Apple</a:t>
            </a:r>
            <a:endParaRPr kumimoji="0" sz="1800" b="0" i="0" u="none" strike="noStrike" kern="1200" cap="none" spc="0" normalizeH="0" baseline="0" noProof="0" dirty="0">
              <a:ln>
                <a:noFill/>
              </a:ln>
              <a:solidFill>
                <a:srgbClr val="26BF7D"/>
              </a:solidFill>
              <a:effectLst/>
              <a:uLnTx/>
              <a:uFillTx/>
              <a:latin typeface="Gibson" panose="02000000000000000000" pitchFamily="50" charset="0"/>
              <a:sym typeface="Montserrat Bold"/>
            </a:endParaRPr>
          </a:p>
        </p:txBody>
      </p:sp>
      <p:sp>
        <p:nvSpPr>
          <p:cNvPr id="49" name="Shape"/>
          <p:cNvSpPr/>
          <p:nvPr/>
        </p:nvSpPr>
        <p:spPr>
          <a:xfrm>
            <a:off x="6679480" y="1141272"/>
            <a:ext cx="501651" cy="323851"/>
          </a:xfrm>
          <a:custGeom>
            <a:avLst/>
            <a:gdLst/>
            <a:ahLst/>
            <a:cxnLst>
              <a:cxn ang="0">
                <a:pos x="wd2" y="hd2"/>
              </a:cxn>
              <a:cxn ang="5400000">
                <a:pos x="wd2" y="hd2"/>
              </a:cxn>
              <a:cxn ang="10800000">
                <a:pos x="wd2" y="hd2"/>
              </a:cxn>
              <a:cxn ang="16200000">
                <a:pos x="wd2" y="hd2"/>
              </a:cxn>
            </a:cxnLst>
            <a:rect l="0" t="0" r="r" b="b"/>
            <a:pathLst>
              <a:path w="21600" h="21600" extrusionOk="0">
                <a:moveTo>
                  <a:pt x="18700" y="9257"/>
                </a:moveTo>
                <a:cubicBezTo>
                  <a:pt x="20074" y="10534"/>
                  <a:pt x="20760" y="12556"/>
                  <a:pt x="20760" y="14790"/>
                </a:cubicBezTo>
                <a:cubicBezTo>
                  <a:pt x="20760" y="18727"/>
                  <a:pt x="18776" y="21600"/>
                  <a:pt x="16028" y="21600"/>
                </a:cubicBezTo>
                <a:cubicBezTo>
                  <a:pt x="13586" y="21600"/>
                  <a:pt x="11372" y="19046"/>
                  <a:pt x="11372" y="14790"/>
                </a:cubicBezTo>
                <a:cubicBezTo>
                  <a:pt x="11372" y="12662"/>
                  <a:pt x="11907" y="10853"/>
                  <a:pt x="12746" y="9151"/>
                </a:cubicBezTo>
                <a:lnTo>
                  <a:pt x="17097" y="0"/>
                </a:lnTo>
                <a:lnTo>
                  <a:pt x="21600" y="0"/>
                </a:lnTo>
                <a:cubicBezTo>
                  <a:pt x="21600" y="0"/>
                  <a:pt x="18700" y="9257"/>
                  <a:pt x="18700" y="9257"/>
                </a:cubicBezTo>
                <a:close/>
                <a:moveTo>
                  <a:pt x="7327" y="9257"/>
                </a:moveTo>
                <a:cubicBezTo>
                  <a:pt x="8701" y="10534"/>
                  <a:pt x="9388" y="12556"/>
                  <a:pt x="9388" y="14790"/>
                </a:cubicBezTo>
                <a:cubicBezTo>
                  <a:pt x="9388" y="18727"/>
                  <a:pt x="7404" y="21600"/>
                  <a:pt x="4656" y="21600"/>
                </a:cubicBezTo>
                <a:cubicBezTo>
                  <a:pt x="2213" y="21600"/>
                  <a:pt x="0" y="19046"/>
                  <a:pt x="0" y="14790"/>
                </a:cubicBezTo>
                <a:cubicBezTo>
                  <a:pt x="0" y="12662"/>
                  <a:pt x="534" y="10853"/>
                  <a:pt x="1374" y="9151"/>
                </a:cubicBezTo>
                <a:lnTo>
                  <a:pt x="5724" y="0"/>
                </a:lnTo>
                <a:lnTo>
                  <a:pt x="10228" y="0"/>
                </a:lnTo>
                <a:cubicBezTo>
                  <a:pt x="10228" y="0"/>
                  <a:pt x="7327" y="9257"/>
                  <a:pt x="7327" y="9257"/>
                </a:cubicBezTo>
                <a:close/>
              </a:path>
            </a:pathLst>
          </a:custGeom>
          <a:solidFill>
            <a:srgbClr val="26BF7D"/>
          </a:solidFill>
          <a:ln w="12700">
            <a:miter lim="400000"/>
          </a:ln>
        </p:spPr>
        <p:txBody>
          <a:bodyPr lIns="19050" tIns="19050" rIns="19050" bIns="19050" anchor="ctr"/>
          <a:lstStyle/>
          <a:p>
            <a:pPr marL="0" marR="0" lvl="0" indent="0" algn="l" defTabSz="2286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600" b="0" i="0" u="none" strike="noStrike" kern="1200" cap="none" spc="0" normalizeH="0" baseline="0" noProof="0" dirty="0">
              <a:ln>
                <a:noFill/>
              </a:ln>
              <a:solidFill>
                <a:srgbClr val="FFFFFF"/>
              </a:solidFill>
              <a:effectLst>
                <a:outerShdw blurRad="38100" dist="12700" dir="5400000" rotWithShape="0">
                  <a:srgbClr val="000000">
                    <a:alpha val="50000"/>
                  </a:srgbClr>
                </a:outerShdw>
              </a:effectLst>
              <a:uLnTx/>
              <a:uFillTx/>
              <a:latin typeface="Arial" panose="020B0604020202020204" pitchFamily="34" charset="0"/>
              <a:ea typeface="+mn-ea"/>
              <a:cs typeface="Arial" panose="020B0604020202020204" pitchFamily="34" charset="0"/>
            </a:endParaRPr>
          </a:p>
        </p:txBody>
      </p:sp>
      <p:sp>
        <p:nvSpPr>
          <p:cNvPr id="50" name="Rectangle"/>
          <p:cNvSpPr/>
          <p:nvPr/>
        </p:nvSpPr>
        <p:spPr>
          <a:xfrm>
            <a:off x="-554761" y="250310"/>
            <a:ext cx="6032501" cy="5588001"/>
          </a:xfrm>
          <a:prstGeom prst="rect">
            <a:avLst/>
          </a:prstGeom>
          <a:ln w="63500">
            <a:solidFill>
              <a:srgbClr val="E84A4A"/>
            </a:solidFill>
            <a:miter lim="400000"/>
          </a:ln>
        </p:spPr>
        <p:txBody>
          <a:bodyPr lIns="25400" tIns="25400" rIns="25400" bIns="25400" anchor="ctr"/>
          <a:lstStyle/>
          <a:p>
            <a:pPr marL="0" marR="0" lvl="0" indent="0" algn="l" defTabSz="292100" rtl="0" eaLnBrk="1" fontAlgn="auto" latinLnBrk="0" hangingPunct="1">
              <a:lnSpc>
                <a:spcPct val="100000"/>
              </a:lnSpc>
              <a:spcBef>
                <a:spcPts val="0"/>
              </a:spcBef>
              <a:spcAft>
                <a:spcPts val="0"/>
              </a:spcAft>
              <a:buClrTx/>
              <a:buSzTx/>
              <a:buFontTx/>
              <a:buNone/>
              <a:tabLst/>
              <a:defRPr sz="4000">
                <a:solidFill>
                  <a:srgbClr val="FFFFFF"/>
                </a:solidFill>
                <a:effectLst>
                  <a:outerShdw blurRad="38100" dist="12700" dir="5400000" rotWithShape="0">
                    <a:srgbClr val="000000">
                      <a:alpha val="50000"/>
                    </a:srgbClr>
                  </a:outerShdw>
                </a:effectLst>
              </a:defRPr>
            </a:pPr>
            <a:endParaRPr kumimoji="0" sz="2000" b="0" i="0" u="none" strike="noStrike" kern="1200" cap="none" spc="0" normalizeH="0" baseline="0" noProof="0" dirty="0">
              <a:ln>
                <a:noFill/>
              </a:ln>
              <a:solidFill>
                <a:srgbClr val="FFFFFF"/>
              </a:solidFill>
              <a:effectLst>
                <a:outerShdw blurRad="38100" dist="12700" dir="5400000" rotWithShape="0">
                  <a:srgbClr val="000000">
                    <a:alpha val="50000"/>
                  </a:srgbClr>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6976606"/>
      </p:ext>
    </p:extLst>
  </p:cSld>
  <p:clrMapOvr>
    <a:masterClrMapping/>
  </p:clrMapOvr>
  <mc:AlternateContent xmlns:mc="http://schemas.openxmlformats.org/markup-compatibility/2006" xmlns:p14="http://schemas.microsoft.com/office/powerpoint/2010/main">
    <mc:Choice Requires="p14">
      <p:transition spd="med">
        <p14:flythrough/>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23E6C-62DC-4049-B1AF-D17F76CF24C9}"/>
              </a:ext>
            </a:extLst>
          </p:cNvPr>
          <p:cNvSpPr>
            <a:spLocks noGrp="1"/>
          </p:cNvSpPr>
          <p:nvPr>
            <p:ph type="title"/>
          </p:nvPr>
        </p:nvSpPr>
        <p:spPr/>
        <p:txBody>
          <a:bodyPr>
            <a:normAutofit/>
          </a:bodyPr>
          <a:lstStyle/>
          <a:p>
            <a:r>
              <a:rPr lang="en-GB" dirty="0"/>
              <a:t>California Privacy Rights Act Requirements (CPRA)</a:t>
            </a:r>
            <a:endParaRPr lang="en-US" dirty="0"/>
          </a:p>
        </p:txBody>
      </p:sp>
      <p:sp>
        <p:nvSpPr>
          <p:cNvPr id="3" name="Content Placeholder 2">
            <a:extLst>
              <a:ext uri="{FF2B5EF4-FFF2-40B4-BE49-F238E27FC236}">
                <a16:creationId xmlns:a16="http://schemas.microsoft.com/office/drawing/2014/main" id="{EE1FF4DF-59E2-438B-A2BD-D6998EDEBAD7}"/>
              </a:ext>
            </a:extLst>
          </p:cNvPr>
          <p:cNvSpPr>
            <a:spLocks noGrp="1"/>
          </p:cNvSpPr>
          <p:nvPr>
            <p:ph sz="half" idx="1"/>
          </p:nvPr>
        </p:nvSpPr>
        <p:spPr>
          <a:xfrm>
            <a:off x="365125" y="2530951"/>
            <a:ext cx="5701748" cy="2318385"/>
          </a:xfrm>
        </p:spPr>
        <p:txBody>
          <a:bodyPr/>
          <a:lstStyle/>
          <a:p>
            <a:pPr marL="0" indent="0">
              <a:buNone/>
            </a:pPr>
            <a:r>
              <a:rPr lang="en-GB" b="0" i="0" dirty="0">
                <a:effectLst/>
                <a:latin typeface="Gibson" panose="02000000000000000000" pitchFamily="50" charset="0"/>
              </a:rPr>
              <a:t>The CPRA mandates that personal information should be collected “only to the extent that it is relevant and limited to what is necessary in relation to the purposes for which it is being collected, used and shared.” CPRA §3B(3)</a:t>
            </a:r>
            <a:endParaRPr lang="en-US" dirty="0">
              <a:latin typeface="Gibson" panose="02000000000000000000" pitchFamily="50" charset="0"/>
            </a:endParaRPr>
          </a:p>
        </p:txBody>
      </p:sp>
      <p:pic>
        <p:nvPicPr>
          <p:cNvPr id="8" name="Content Placeholder 7" descr="A large red bridge over a body of water&#10;&#10;Description automatically generated with medium confidence">
            <a:extLst>
              <a:ext uri="{FF2B5EF4-FFF2-40B4-BE49-F238E27FC236}">
                <a16:creationId xmlns:a16="http://schemas.microsoft.com/office/drawing/2014/main" id="{4EAB2B0D-6583-4587-AA2A-6CB556C18705}"/>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172200" y="2099767"/>
            <a:ext cx="5654675" cy="3180754"/>
          </a:xfrm>
        </p:spPr>
      </p:pic>
      <p:sp>
        <p:nvSpPr>
          <p:cNvPr id="9" name="Rectangle 8">
            <a:extLst>
              <a:ext uri="{FF2B5EF4-FFF2-40B4-BE49-F238E27FC236}">
                <a16:creationId xmlns:a16="http://schemas.microsoft.com/office/drawing/2014/main" id="{015ABCC9-A685-421C-ACC4-E28306A53511}"/>
              </a:ext>
            </a:extLst>
          </p:cNvPr>
          <p:cNvSpPr/>
          <p:nvPr/>
        </p:nvSpPr>
        <p:spPr>
          <a:xfrm>
            <a:off x="358775" y="5842957"/>
            <a:ext cx="8328025"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Source: </a:t>
            </a: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hlinkClick r:id="rId4"/>
              </a:rPr>
              <a:t>https://www.natlawreview.com/article/businesses-should-begin-assessing-their-data-practices-order-to-meet-california</a:t>
            </a: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 </a:t>
            </a:r>
          </a:p>
        </p:txBody>
      </p:sp>
      <p:pic>
        <p:nvPicPr>
          <p:cNvPr id="6" name="Picture 2" descr="Image result for cooley llp logo">
            <a:extLst>
              <a:ext uri="{FF2B5EF4-FFF2-40B4-BE49-F238E27FC236}">
                <a16:creationId xmlns:a16="http://schemas.microsoft.com/office/drawing/2014/main" id="{44E5C555-74D3-4049-8B6D-30C254A24A5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39120" y="622300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85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FA7D5-A5AE-4D2F-9FA5-B701F6235262}"/>
              </a:ext>
            </a:extLst>
          </p:cNvPr>
          <p:cNvSpPr>
            <a:spLocks noGrp="1"/>
          </p:cNvSpPr>
          <p:nvPr>
            <p:ph type="title"/>
          </p:nvPr>
        </p:nvSpPr>
        <p:spPr/>
        <p:txBody>
          <a:bodyPr/>
          <a:lstStyle/>
          <a:p>
            <a:r>
              <a:rPr lang="en-US" dirty="0"/>
              <a:t>NY Cyber Regulations </a:t>
            </a:r>
          </a:p>
        </p:txBody>
      </p:sp>
      <p:sp>
        <p:nvSpPr>
          <p:cNvPr id="3" name="Content Placeholder 2">
            <a:extLst>
              <a:ext uri="{FF2B5EF4-FFF2-40B4-BE49-F238E27FC236}">
                <a16:creationId xmlns:a16="http://schemas.microsoft.com/office/drawing/2014/main" id="{71C5DD7D-C7AA-4946-BD4E-060A86BE6CBE}"/>
              </a:ext>
            </a:extLst>
          </p:cNvPr>
          <p:cNvSpPr>
            <a:spLocks noGrp="1"/>
          </p:cNvSpPr>
          <p:nvPr>
            <p:ph idx="1"/>
          </p:nvPr>
        </p:nvSpPr>
        <p:spPr>
          <a:xfrm>
            <a:off x="5989586" y="1602624"/>
            <a:ext cx="5945742" cy="3940143"/>
          </a:xfrm>
        </p:spPr>
        <p:txBody>
          <a:bodyPr>
            <a:normAutofit fontScale="92500" lnSpcReduction="10000"/>
          </a:bodyPr>
          <a:lstStyle/>
          <a:p>
            <a:pPr marL="117475" indent="0">
              <a:buNone/>
            </a:pPr>
            <a:r>
              <a:rPr lang="en-US" i="1" u="sng" dirty="0">
                <a:latin typeface="Gibson" panose="02000000000000000000" pitchFamily="50" charset="0"/>
              </a:rPr>
              <a:t>Section 500.13 Limitations on Data Retention.</a:t>
            </a:r>
          </a:p>
          <a:p>
            <a:pPr marL="117475" indent="0">
              <a:buNone/>
            </a:pPr>
            <a:r>
              <a:rPr lang="en-US" dirty="0">
                <a:latin typeface="Gibson" panose="02000000000000000000" pitchFamily="50" charset="0"/>
              </a:rPr>
              <a:t>As part of its cybersecurity program, each Covered Entity shall include policies and procedures for the secure disposal on a periodic basis of any Nonpublic Information </a:t>
            </a:r>
          </a:p>
          <a:p>
            <a:pPr marL="117475" indent="0">
              <a:buNone/>
            </a:pPr>
            <a:r>
              <a:rPr lang="en-US" dirty="0">
                <a:solidFill>
                  <a:schemeClr val="accent2"/>
                </a:solidFill>
                <a:latin typeface="Gibson" panose="02000000000000000000" pitchFamily="50" charset="0"/>
              </a:rPr>
              <a:t>. . . that is no longer necessary for business operations or for other legitimate business purposes </a:t>
            </a:r>
            <a:r>
              <a:rPr lang="en-US" dirty="0">
                <a:latin typeface="Gibson" panose="02000000000000000000" pitchFamily="50" charset="0"/>
              </a:rPr>
              <a:t>of the Covered Entity, except where such information is otherwise required to be retained by law or regulation, or where targeted disposal is not reasonably feasible due to the manner in which the information is maintained.  </a:t>
            </a:r>
          </a:p>
          <a:p>
            <a:pPr marL="0" indent="0">
              <a:buNone/>
            </a:pPr>
            <a:endParaRPr lang="en-US" b="1" dirty="0"/>
          </a:p>
        </p:txBody>
      </p:sp>
      <p:sp>
        <p:nvSpPr>
          <p:cNvPr id="4" name="Rectangle 3">
            <a:extLst>
              <a:ext uri="{FF2B5EF4-FFF2-40B4-BE49-F238E27FC236}">
                <a16:creationId xmlns:a16="http://schemas.microsoft.com/office/drawing/2014/main" id="{29B8D5B6-77F4-40A1-9103-77BBE90BB1CE}"/>
              </a:ext>
            </a:extLst>
          </p:cNvPr>
          <p:cNvSpPr/>
          <p:nvPr/>
        </p:nvSpPr>
        <p:spPr>
          <a:xfrm>
            <a:off x="6523972" y="5873374"/>
            <a:ext cx="6096000" cy="261610"/>
          </a:xfrm>
          <a:prstGeom prst="rect">
            <a:avLst/>
          </a:prstGeom>
        </p:spPr>
        <p:txBody>
          <a:bodyPr>
            <a:spAutoFit/>
          </a:bodyPr>
          <a:lstStyle/>
          <a:p>
            <a:pPr marL="117475"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Source:  </a:t>
            </a: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hlinkClick r:id="rId2"/>
              </a:rPr>
              <a:t>https://www.dfs.ny.gov/docs/legal/regulations/adoptions/dfsrf500txt.pdf</a:t>
            </a:r>
            <a:endPar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p:txBody>
      </p:sp>
      <p:pic>
        <p:nvPicPr>
          <p:cNvPr id="55" name="Picture 54">
            <a:extLst>
              <a:ext uri="{FF2B5EF4-FFF2-40B4-BE49-F238E27FC236}">
                <a16:creationId xmlns:a16="http://schemas.microsoft.com/office/drawing/2014/main" id="{33B983BD-768F-4777-840F-FB1ADA1963AD}"/>
              </a:ext>
            </a:extLst>
          </p:cNvPr>
          <p:cNvPicPr>
            <a:picLocks noChangeAspect="1"/>
          </p:cNvPicPr>
          <p:nvPr/>
        </p:nvPicPr>
        <p:blipFill>
          <a:blip r:embed="rId3"/>
          <a:stretch>
            <a:fillRect/>
          </a:stretch>
        </p:blipFill>
        <p:spPr>
          <a:xfrm>
            <a:off x="-3295560" y="1315949"/>
            <a:ext cx="7785267" cy="4688230"/>
          </a:xfrm>
          <a:prstGeom prst="rect">
            <a:avLst/>
          </a:prstGeom>
        </p:spPr>
      </p:pic>
      <p:grpSp>
        <p:nvGrpSpPr>
          <p:cNvPr id="56" name="Group">
            <a:extLst>
              <a:ext uri="{FF2B5EF4-FFF2-40B4-BE49-F238E27FC236}">
                <a16:creationId xmlns:a16="http://schemas.microsoft.com/office/drawing/2014/main" id="{FC1A32D0-F7D8-4D0D-B742-448D0C5852AF}"/>
              </a:ext>
            </a:extLst>
          </p:cNvPr>
          <p:cNvGrpSpPr/>
          <p:nvPr/>
        </p:nvGrpSpPr>
        <p:grpSpPr>
          <a:xfrm>
            <a:off x="3346110" y="2849481"/>
            <a:ext cx="384425" cy="493839"/>
            <a:chOff x="0" y="0"/>
            <a:chExt cx="768849" cy="987676"/>
          </a:xfrm>
        </p:grpSpPr>
        <p:sp>
          <p:nvSpPr>
            <p:cNvPr id="57" name="Shape">
              <a:extLst>
                <a:ext uri="{FF2B5EF4-FFF2-40B4-BE49-F238E27FC236}">
                  <a16:creationId xmlns:a16="http://schemas.microsoft.com/office/drawing/2014/main" id="{2CF73802-AA6A-4366-BBAD-D121E9EE9BA0}"/>
                </a:ext>
              </a:extLst>
            </p:cNvPr>
            <p:cNvSpPr/>
            <p:nvPr/>
          </p:nvSpPr>
          <p:spPr>
            <a:xfrm>
              <a:off x="0" y="0"/>
              <a:ext cx="768850" cy="987677"/>
            </a:xfrm>
            <a:custGeom>
              <a:avLst/>
              <a:gdLst/>
              <a:ahLst/>
              <a:cxnLst>
                <a:cxn ang="0">
                  <a:pos x="wd2" y="hd2"/>
                </a:cxn>
                <a:cxn ang="5400000">
                  <a:pos x="wd2" y="hd2"/>
                </a:cxn>
                <a:cxn ang="10800000">
                  <a:pos x="wd2" y="hd2"/>
                </a:cxn>
                <a:cxn ang="16200000">
                  <a:pos x="wd2" y="hd2"/>
                </a:cxn>
              </a:cxnLst>
              <a:rect l="0" t="0" r="r" b="b"/>
              <a:pathLst>
                <a:path w="21600" h="21600" extrusionOk="0">
                  <a:moveTo>
                    <a:pt x="21600" y="8372"/>
                  </a:moveTo>
                  <a:cubicBezTo>
                    <a:pt x="21600" y="15237"/>
                    <a:pt x="10800" y="21600"/>
                    <a:pt x="10800" y="21600"/>
                  </a:cubicBezTo>
                  <a:cubicBezTo>
                    <a:pt x="10800" y="21600"/>
                    <a:pt x="0" y="15237"/>
                    <a:pt x="0" y="8372"/>
                  </a:cubicBezTo>
                  <a:cubicBezTo>
                    <a:pt x="0" y="3748"/>
                    <a:pt x="4836" y="0"/>
                    <a:pt x="10800" y="0"/>
                  </a:cubicBezTo>
                  <a:cubicBezTo>
                    <a:pt x="16764" y="0"/>
                    <a:pt x="21600" y="3748"/>
                    <a:pt x="21600" y="8372"/>
                  </a:cubicBezTo>
                </a:path>
              </a:pathLst>
            </a:custGeom>
            <a:solidFill>
              <a:schemeClr val="accent6"/>
            </a:solidFill>
            <a:ln w="12700" cap="flat">
              <a:noFill/>
              <a:miter lim="400000"/>
            </a:ln>
            <a:effectLst/>
          </p:spPr>
          <p:txBody>
            <a:bodyPr wrap="square" lIns="19050" tIns="19050" rIns="19050" bIns="19050" numCol="1" anchor="ctr">
              <a:noAutofit/>
            </a:bodyPr>
            <a:lstStyle/>
            <a:p>
              <a:pPr marL="0" marR="0" lvl="0" indent="0" algn="ctr" defTabSz="323850" rtl="0" eaLnBrk="1" fontAlgn="auto" latinLnBrk="0" hangingPunct="0">
                <a:lnSpc>
                  <a:spcPct val="100000"/>
                </a:lnSpc>
                <a:spcBef>
                  <a:spcPts val="0"/>
                </a:spcBef>
                <a:spcAft>
                  <a:spcPts val="0"/>
                </a:spcAft>
                <a:buClrTx/>
                <a:buSzTx/>
                <a:buFontTx/>
                <a:buNone/>
                <a:tabLst/>
                <a:defRPr sz="4200" cap="all">
                  <a:solidFill>
                    <a:srgbClr val="232323"/>
                  </a:solidFill>
                  <a:effectLst>
                    <a:outerShdw blurRad="38100" dist="12700" dir="5400000" rotWithShape="0">
                      <a:srgbClr val="000000">
                        <a:alpha val="50000"/>
                      </a:srgbClr>
                    </a:outerShdw>
                  </a:effectLst>
                </a:defRPr>
              </a:pPr>
              <a:endParaRPr kumimoji="0" sz="2100" b="0" i="0" u="none" strike="noStrike" kern="0" cap="all" spc="0" normalizeH="0" baseline="0" noProof="0" dirty="0">
                <a:ln>
                  <a:noFill/>
                </a:ln>
                <a:solidFill>
                  <a:srgbClr val="232323"/>
                </a:solidFill>
                <a:effectLst>
                  <a:outerShdw blurRad="38100" dist="12700" dir="5400000" rotWithShape="0">
                    <a:srgbClr val="000000">
                      <a:alpha val="50000"/>
                    </a:srgbClr>
                  </a:outerShdw>
                </a:effectLst>
                <a:uLnTx/>
                <a:uFillTx/>
                <a:latin typeface="Arial" panose="020B0604020202020204" pitchFamily="34" charset="0"/>
                <a:ea typeface="+mn-ea"/>
                <a:cs typeface="Arial" panose="020B0604020202020204" pitchFamily="34" charset="0"/>
                <a:sym typeface="Helvetica Neue"/>
              </a:endParaRPr>
            </a:p>
          </p:txBody>
        </p:sp>
        <p:sp>
          <p:nvSpPr>
            <p:cNvPr id="58" name="Oval">
              <a:extLst>
                <a:ext uri="{FF2B5EF4-FFF2-40B4-BE49-F238E27FC236}">
                  <a16:creationId xmlns:a16="http://schemas.microsoft.com/office/drawing/2014/main" id="{1FC28613-00AE-4E5D-A107-998A75D3B271}"/>
                </a:ext>
              </a:extLst>
            </p:cNvPr>
            <p:cNvSpPr/>
            <p:nvPr/>
          </p:nvSpPr>
          <p:spPr>
            <a:xfrm>
              <a:off x="114196" y="112841"/>
              <a:ext cx="542946" cy="536521"/>
            </a:xfrm>
            <a:prstGeom prst="ellipse">
              <a:avLst/>
            </a:prstGeom>
            <a:solidFill>
              <a:srgbClr val="FFFFFF"/>
            </a:solidFill>
            <a:ln w="12700" cap="flat">
              <a:noFill/>
              <a:miter lim="400000"/>
            </a:ln>
            <a:effectLst/>
          </p:spPr>
          <p:txBody>
            <a:bodyPr wrap="square" lIns="19050" tIns="19050" rIns="19050" bIns="19050" numCol="1" anchor="ctr">
              <a:noAutofit/>
            </a:bodyPr>
            <a:lstStyle/>
            <a:p>
              <a:pPr marL="0" marR="0" lvl="0" indent="0" algn="ctr" defTabSz="323850" rtl="0" eaLnBrk="1" fontAlgn="auto" latinLnBrk="0" hangingPunct="0">
                <a:lnSpc>
                  <a:spcPct val="100000"/>
                </a:lnSpc>
                <a:spcBef>
                  <a:spcPts val="0"/>
                </a:spcBef>
                <a:spcAft>
                  <a:spcPts val="0"/>
                </a:spcAft>
                <a:buClrTx/>
                <a:buSzTx/>
                <a:buFontTx/>
                <a:buNone/>
                <a:tabLst/>
                <a:defRPr sz="4200" cap="all">
                  <a:solidFill>
                    <a:srgbClr val="232323"/>
                  </a:solidFill>
                  <a:effectLst>
                    <a:outerShdw blurRad="38100" dist="12700" dir="5400000" rotWithShape="0">
                      <a:srgbClr val="000000">
                        <a:alpha val="50000"/>
                      </a:srgbClr>
                    </a:outerShdw>
                  </a:effectLst>
                </a:defRPr>
              </a:pPr>
              <a:endParaRPr kumimoji="0" sz="2100" b="0" i="0" u="none" strike="noStrike" kern="0" cap="all" spc="0" normalizeH="0" baseline="0" noProof="0" dirty="0">
                <a:ln>
                  <a:noFill/>
                </a:ln>
                <a:solidFill>
                  <a:srgbClr val="232323"/>
                </a:solidFill>
                <a:effectLst>
                  <a:outerShdw blurRad="38100" dist="12700" dir="5400000" rotWithShape="0">
                    <a:srgbClr val="000000">
                      <a:alpha val="50000"/>
                    </a:srgbClr>
                  </a:outerShdw>
                </a:effectLst>
                <a:uLnTx/>
                <a:uFillTx/>
                <a:latin typeface="Arial" panose="020B0604020202020204" pitchFamily="34" charset="0"/>
                <a:ea typeface="+mn-ea"/>
                <a:cs typeface="Arial" panose="020B0604020202020204" pitchFamily="34" charset="0"/>
                <a:sym typeface="Helvetica Neue"/>
              </a:endParaRPr>
            </a:p>
          </p:txBody>
        </p:sp>
      </p:grpSp>
      <p:sp>
        <p:nvSpPr>
          <p:cNvPr id="60" name="New York">
            <a:extLst>
              <a:ext uri="{FF2B5EF4-FFF2-40B4-BE49-F238E27FC236}">
                <a16:creationId xmlns:a16="http://schemas.microsoft.com/office/drawing/2014/main" id="{B2AB651D-2DCE-47EE-A837-CFE96BE920DF}"/>
              </a:ext>
            </a:extLst>
          </p:cNvPr>
          <p:cNvSpPr/>
          <p:nvPr/>
        </p:nvSpPr>
        <p:spPr>
          <a:xfrm>
            <a:off x="2881481" y="3399742"/>
            <a:ext cx="1412344" cy="3264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lvl1pPr defTabSz="647700">
              <a:defRPr sz="3600">
                <a:solidFill>
                  <a:srgbClr val="323C40"/>
                </a:solidFill>
                <a:latin typeface="Montserrat Bold"/>
                <a:ea typeface="Montserrat Bold"/>
                <a:cs typeface="Montserrat Bold"/>
                <a:sym typeface="Montserrat Bold"/>
              </a:defRPr>
            </a:lvl1pPr>
          </a:lstStyle>
          <a:p>
            <a:pPr marL="0" marR="0" lvl="0" indent="0" algn="ctr" defTabSz="323850" rtl="0" eaLnBrk="1" fontAlgn="auto" latinLnBrk="0" hangingPunct="0">
              <a:lnSpc>
                <a:spcPct val="100000"/>
              </a:lnSpc>
              <a:spcBef>
                <a:spcPts val="0"/>
              </a:spcBef>
              <a:spcAft>
                <a:spcPts val="0"/>
              </a:spcAft>
              <a:buClrTx/>
              <a:buSzTx/>
              <a:buFontTx/>
              <a:buNone/>
              <a:tabLst/>
              <a:defRPr/>
            </a:pPr>
            <a:r>
              <a:rPr kumimoji="0" sz="2400" b="1" i="0" u="none" strike="noStrike" kern="0" cap="none" spc="0" normalizeH="0" baseline="0" noProof="0" dirty="0">
                <a:ln>
                  <a:noFill/>
                </a:ln>
                <a:solidFill>
                  <a:srgbClr val="323C40"/>
                </a:solidFill>
                <a:effectLst/>
                <a:uLnTx/>
                <a:uFillTx/>
                <a:latin typeface="Segoe UI"/>
                <a:sym typeface="Montserrat Bold"/>
              </a:rPr>
              <a:t>New York</a:t>
            </a:r>
          </a:p>
        </p:txBody>
      </p:sp>
      <p:pic>
        <p:nvPicPr>
          <p:cNvPr id="10" name="Picture 2" descr="Image result for cooley llp logo">
            <a:extLst>
              <a:ext uri="{FF2B5EF4-FFF2-40B4-BE49-F238E27FC236}">
                <a16:creationId xmlns:a16="http://schemas.microsoft.com/office/drawing/2014/main" id="{6DDFB325-1E96-4A1F-9C97-A5C6ED4309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61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Image result for map of the european union">
            <a:extLst>
              <a:ext uri="{FF2B5EF4-FFF2-40B4-BE49-F238E27FC236}">
                <a16:creationId xmlns:a16="http://schemas.microsoft.com/office/drawing/2014/main" id="{CED1DDD9-1E57-4885-BB35-3204D3250FD8}"/>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6050155" y="0"/>
            <a:ext cx="6092987" cy="61045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4A517DD-6E2B-44EE-B72D-81DE59BC2F62}"/>
              </a:ext>
            </a:extLst>
          </p:cNvPr>
          <p:cNvSpPr>
            <a:spLocks noGrp="1"/>
          </p:cNvSpPr>
          <p:nvPr>
            <p:ph type="title"/>
          </p:nvPr>
        </p:nvSpPr>
        <p:spPr/>
        <p:txBody>
          <a:bodyPr/>
          <a:lstStyle/>
          <a:p>
            <a:r>
              <a:rPr lang="en-US" dirty="0"/>
              <a:t>European Union’s GDPR </a:t>
            </a:r>
          </a:p>
        </p:txBody>
      </p:sp>
      <p:sp>
        <p:nvSpPr>
          <p:cNvPr id="3" name="Content Placeholder 2">
            <a:extLst>
              <a:ext uri="{FF2B5EF4-FFF2-40B4-BE49-F238E27FC236}">
                <a16:creationId xmlns:a16="http://schemas.microsoft.com/office/drawing/2014/main" id="{A0C7FCD8-D38B-4507-8E8C-A53CBC9BAB6B}"/>
              </a:ext>
            </a:extLst>
          </p:cNvPr>
          <p:cNvSpPr>
            <a:spLocks noGrp="1"/>
          </p:cNvSpPr>
          <p:nvPr>
            <p:ph idx="1"/>
          </p:nvPr>
        </p:nvSpPr>
        <p:spPr>
          <a:xfrm>
            <a:off x="252665" y="1335505"/>
            <a:ext cx="4482173" cy="2691613"/>
          </a:xfrm>
        </p:spPr>
        <p:txBody>
          <a:bodyPr>
            <a:noAutofit/>
          </a:bodyPr>
          <a:lstStyle/>
          <a:p>
            <a:pPr marL="0" indent="0">
              <a:buNone/>
            </a:pPr>
            <a:r>
              <a:rPr lang="en-US" sz="2000" u="sng" dirty="0">
                <a:latin typeface="Gibson" panose="02000000000000000000" pitchFamily="50" charset="0"/>
              </a:rPr>
              <a:t>Article 5</a:t>
            </a:r>
          </a:p>
          <a:p>
            <a:pPr marL="0" indent="0">
              <a:buNone/>
            </a:pPr>
            <a:endParaRPr lang="en-US" sz="2000" dirty="0">
              <a:latin typeface="Gibson" panose="02000000000000000000" pitchFamily="50" charset="0"/>
            </a:endParaRPr>
          </a:p>
          <a:p>
            <a:pPr marL="0" indent="0">
              <a:buNone/>
            </a:pPr>
            <a:r>
              <a:rPr lang="en-US" sz="2000" dirty="0">
                <a:latin typeface="Gibson" panose="02000000000000000000" pitchFamily="50" charset="0"/>
              </a:rPr>
              <a:t>1. Personal data shall be:</a:t>
            </a:r>
          </a:p>
          <a:p>
            <a:pPr>
              <a:lnSpc>
                <a:spcPct val="170000"/>
              </a:lnSpc>
            </a:pPr>
            <a:r>
              <a:rPr lang="en-US" sz="2000" dirty="0">
                <a:latin typeface="Gibson" panose="02000000000000000000" pitchFamily="50" charset="0"/>
              </a:rPr>
              <a:t>(c) adequate, relevant and limited to what is necessary in relation to the purposes for which they are processed (data minimisation)”</a:t>
            </a:r>
          </a:p>
        </p:txBody>
      </p:sp>
      <p:sp>
        <p:nvSpPr>
          <p:cNvPr id="5" name="Rectangle 4">
            <a:extLst>
              <a:ext uri="{FF2B5EF4-FFF2-40B4-BE49-F238E27FC236}">
                <a16:creationId xmlns:a16="http://schemas.microsoft.com/office/drawing/2014/main" id="{7F405AA6-5E57-4439-9BB1-F735220BE5C3}"/>
              </a:ext>
            </a:extLst>
          </p:cNvPr>
          <p:cNvSpPr/>
          <p:nvPr/>
        </p:nvSpPr>
        <p:spPr>
          <a:xfrm>
            <a:off x="358775" y="5842957"/>
            <a:ext cx="2688557"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Source: </a:t>
            </a:r>
            <a:r>
              <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hlinkClick r:id="rId3"/>
              </a:rPr>
              <a:t>https://gdpr-info.eu/art-5-gdpr/</a:t>
            </a:r>
            <a:endParaRPr kumimoji="0" lang="en-US" sz="11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p:txBody>
      </p:sp>
      <p:pic>
        <p:nvPicPr>
          <p:cNvPr id="6" name="Picture 2" descr="Image result for cooley llp logo">
            <a:extLst>
              <a:ext uri="{FF2B5EF4-FFF2-40B4-BE49-F238E27FC236}">
                <a16:creationId xmlns:a16="http://schemas.microsoft.com/office/drawing/2014/main" id="{F3B05172-0748-4B15-BBC7-B6A21183CD9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784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E815E-933B-48A6-9CE5-ECE0F2CFACA2}"/>
              </a:ext>
            </a:extLst>
          </p:cNvPr>
          <p:cNvSpPr>
            <a:spLocks noGrp="1"/>
          </p:cNvSpPr>
          <p:nvPr>
            <p:ph type="title"/>
          </p:nvPr>
        </p:nvSpPr>
        <p:spPr>
          <a:xfrm>
            <a:off x="252665" y="365127"/>
            <a:ext cx="11682663" cy="779463"/>
          </a:xfrm>
        </p:spPr>
        <p:txBody>
          <a:bodyPr/>
          <a:lstStyle/>
          <a:p>
            <a:r>
              <a:rPr lang="en-US" dirty="0"/>
              <a:t>A Data Estate </a:t>
            </a:r>
          </a:p>
        </p:txBody>
      </p:sp>
      <p:sp>
        <p:nvSpPr>
          <p:cNvPr id="28" name="Text Placeholder 2">
            <a:extLst>
              <a:ext uri="{FF2B5EF4-FFF2-40B4-BE49-F238E27FC236}">
                <a16:creationId xmlns:a16="http://schemas.microsoft.com/office/drawing/2014/main" id="{D664C6B0-CF40-4F52-B44C-924448DCF793}"/>
              </a:ext>
            </a:extLst>
          </p:cNvPr>
          <p:cNvSpPr txBox="1">
            <a:spLocks/>
          </p:cNvSpPr>
          <p:nvPr/>
        </p:nvSpPr>
        <p:spPr>
          <a:xfrm>
            <a:off x="1181760" y="4711675"/>
            <a:ext cx="2278314" cy="374462"/>
          </a:xfrm>
          <a:prstGeom prst="rect">
            <a:avLst/>
          </a:prstGeom>
        </p:spPr>
        <p:txBody>
          <a:bodyPr anchor="ctr"/>
          <a:lstStyle>
            <a:lvl1pPr marL="228594" indent="-228594" algn="l" defTabSz="914377" rtl="0" eaLnBrk="1" latinLnBrk="0" hangingPunct="1">
              <a:lnSpc>
                <a:spcPct val="90000"/>
              </a:lnSpc>
              <a:spcBef>
                <a:spcPts val="1000"/>
              </a:spcBef>
              <a:buFont typeface="Arial" panose="020B0604020202020204" pitchFamily="34" charset="0"/>
              <a:buChar char="•"/>
              <a:defRPr sz="2400" b="0" kern="1200">
                <a:solidFill>
                  <a:schemeClr val="tx1"/>
                </a:solidFill>
                <a:latin typeface="+mj-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rgbClr val="04246D"/>
                </a:solidFill>
                <a:effectLst/>
                <a:uLnTx/>
                <a:uFillTx/>
                <a:latin typeface="Gibson" panose="02000000000000000000" pitchFamily="50" charset="0"/>
                <a:ea typeface="+mn-ea"/>
                <a:cs typeface="+mn-cs"/>
              </a:rPr>
              <a:t>Unstructured Data: </a:t>
            </a:r>
            <a:r>
              <a:rPr kumimoji="0" lang="en-US" sz="1800" b="0" i="0" u="none" strike="noStrike" kern="1200" cap="none" spc="0" normalizeH="0" baseline="0" noProof="0" dirty="0">
                <a:ln>
                  <a:noFill/>
                </a:ln>
                <a:solidFill>
                  <a:srgbClr val="04246D"/>
                </a:solidFill>
                <a:effectLst/>
                <a:uLnTx/>
                <a:uFillTx/>
                <a:latin typeface="Gibson" panose="02000000000000000000" pitchFamily="50" charset="0"/>
                <a:ea typeface="+mn-ea"/>
                <a:cs typeface="+mn-cs"/>
              </a:rPr>
              <a:t>80% of the data footprint for an organization </a:t>
            </a:r>
            <a:endParaRPr kumimoji="0" lang="id-ID" sz="1800" b="0" i="0" u="none" strike="noStrike" kern="1200" cap="none" spc="0" normalizeH="0" baseline="0" noProof="0" dirty="0">
              <a:ln>
                <a:noFill/>
              </a:ln>
              <a:solidFill>
                <a:srgbClr val="04246D"/>
              </a:solidFill>
              <a:effectLst/>
              <a:uLnTx/>
              <a:uFillTx/>
              <a:latin typeface="Gibson" panose="02000000000000000000" pitchFamily="50" charset="0"/>
              <a:ea typeface="+mn-ea"/>
              <a:cs typeface="+mn-cs"/>
            </a:endParaRPr>
          </a:p>
        </p:txBody>
      </p:sp>
      <p:graphicFrame>
        <p:nvGraphicFramePr>
          <p:cNvPr id="30" name="Chart 476">
            <a:extLst>
              <a:ext uri="{FF2B5EF4-FFF2-40B4-BE49-F238E27FC236}">
                <a16:creationId xmlns:a16="http://schemas.microsoft.com/office/drawing/2014/main" id="{8C95D709-21F8-4A48-ADE6-B731D62E3937}"/>
              </a:ext>
            </a:extLst>
          </p:cNvPr>
          <p:cNvGraphicFramePr/>
          <p:nvPr/>
        </p:nvGraphicFramePr>
        <p:xfrm>
          <a:off x="8798661" y="1607994"/>
          <a:ext cx="2278314" cy="22783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2" name="Chart 478">
            <a:extLst>
              <a:ext uri="{FF2B5EF4-FFF2-40B4-BE49-F238E27FC236}">
                <a16:creationId xmlns:a16="http://schemas.microsoft.com/office/drawing/2014/main" id="{126B5F9C-0969-484E-BBB0-D23E224D5FCA}"/>
              </a:ext>
            </a:extLst>
          </p:cNvPr>
          <p:cNvGraphicFramePr/>
          <p:nvPr/>
        </p:nvGraphicFramePr>
        <p:xfrm>
          <a:off x="4954840" y="1607994"/>
          <a:ext cx="2278313" cy="22783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3" name="Chart 479">
            <a:extLst>
              <a:ext uri="{FF2B5EF4-FFF2-40B4-BE49-F238E27FC236}">
                <a16:creationId xmlns:a16="http://schemas.microsoft.com/office/drawing/2014/main" id="{944ED40B-716E-4CC9-8543-776B3CCCAA7D}"/>
              </a:ext>
            </a:extLst>
          </p:cNvPr>
          <p:cNvGraphicFramePr/>
          <p:nvPr/>
        </p:nvGraphicFramePr>
        <p:xfrm>
          <a:off x="1133350" y="1607994"/>
          <a:ext cx="2278314" cy="2278313"/>
        </p:xfrm>
        <a:graphic>
          <a:graphicData uri="http://schemas.openxmlformats.org/drawingml/2006/chart">
            <c:chart xmlns:c="http://schemas.openxmlformats.org/drawingml/2006/chart" xmlns:r="http://schemas.openxmlformats.org/officeDocument/2006/relationships" r:id="rId5"/>
          </a:graphicData>
        </a:graphic>
      </p:graphicFrame>
      <p:sp>
        <p:nvSpPr>
          <p:cNvPr id="43" name="Shape 491">
            <a:extLst>
              <a:ext uri="{FF2B5EF4-FFF2-40B4-BE49-F238E27FC236}">
                <a16:creationId xmlns:a16="http://schemas.microsoft.com/office/drawing/2014/main" id="{A8CCBBA6-1D29-4791-A0BF-0FE02CAC05E6}"/>
              </a:ext>
            </a:extLst>
          </p:cNvPr>
          <p:cNvSpPr/>
          <p:nvPr/>
        </p:nvSpPr>
        <p:spPr>
          <a:xfrm>
            <a:off x="8932907" y="1760565"/>
            <a:ext cx="1973172" cy="1973171"/>
          </a:xfrm>
          <a:prstGeom prst="ellipse">
            <a:avLst/>
          </a:prstGeom>
          <a:solidFill>
            <a:srgbClr val="E6E7EA"/>
          </a:solidFill>
          <a:ln w="6350">
            <a:solidFill>
              <a:srgbClr val="A6AAA9"/>
            </a:solidFill>
          </a:ln>
        </p:spPr>
        <p:txBody>
          <a:bodyPr lIns="19050" tIns="19050" rIns="19050" bIns="1905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dirty="0">
              <a:ln>
                <a:noFill/>
              </a:ln>
              <a:solidFill>
                <a:srgbClr val="05163A"/>
              </a:solidFill>
              <a:effectLst/>
              <a:uLnTx/>
              <a:uFillTx/>
              <a:latin typeface="Segoe UI"/>
              <a:ea typeface="+mn-ea"/>
              <a:cs typeface="+mn-cs"/>
            </a:endParaRPr>
          </a:p>
        </p:txBody>
      </p:sp>
      <p:sp>
        <p:nvSpPr>
          <p:cNvPr id="47" name="Shape 495">
            <a:extLst>
              <a:ext uri="{FF2B5EF4-FFF2-40B4-BE49-F238E27FC236}">
                <a16:creationId xmlns:a16="http://schemas.microsoft.com/office/drawing/2014/main" id="{BAE84503-3BCB-4190-9C1A-BBB4F750A6FE}"/>
              </a:ext>
            </a:extLst>
          </p:cNvPr>
          <p:cNvSpPr/>
          <p:nvPr/>
        </p:nvSpPr>
        <p:spPr>
          <a:xfrm>
            <a:off x="9166761" y="2444506"/>
            <a:ext cx="1542116" cy="605294"/>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5163A">
                    <a:lumMod val="65000"/>
                    <a:lumOff val="35000"/>
                  </a:srgbClr>
                </a:solidFill>
                <a:effectLst/>
                <a:uLnTx/>
                <a:uFillTx/>
                <a:latin typeface="Gibson" panose="02000000000000000000" pitchFamily="50" charset="0"/>
                <a:ea typeface="Open Sans" panose="020B0606030504020204" pitchFamily="34" charset="0"/>
                <a:cs typeface="Open Sans" panose="020B0606030504020204" pitchFamily="34" charset="0"/>
              </a:rPr>
              <a:t>50</a:t>
            </a:r>
            <a:r>
              <a:rPr kumimoji="0" sz="3600" b="0" i="0" u="none" strike="noStrike" kern="1200" cap="none" spc="0" normalizeH="0" baseline="0" noProof="0" dirty="0">
                <a:ln>
                  <a:noFill/>
                </a:ln>
                <a:solidFill>
                  <a:srgbClr val="05163A">
                    <a:lumMod val="65000"/>
                    <a:lumOff val="35000"/>
                  </a:srgbClr>
                </a:solidFill>
                <a:effectLst/>
                <a:uLnTx/>
                <a:uFillTx/>
                <a:latin typeface="Gibson" panose="02000000000000000000" pitchFamily="50" charset="0"/>
                <a:ea typeface="Open Sans" panose="020B0606030504020204" pitchFamily="34" charset="0"/>
                <a:cs typeface="Open Sans" panose="020B0606030504020204" pitchFamily="34" charset="0"/>
              </a:rPr>
              <a:t>%</a:t>
            </a:r>
          </a:p>
        </p:txBody>
      </p:sp>
      <p:sp>
        <p:nvSpPr>
          <p:cNvPr id="48" name="Shape 496">
            <a:extLst>
              <a:ext uri="{FF2B5EF4-FFF2-40B4-BE49-F238E27FC236}">
                <a16:creationId xmlns:a16="http://schemas.microsoft.com/office/drawing/2014/main" id="{BC76E4AC-D5A2-4DF7-9934-DCAA42512AE4}"/>
              </a:ext>
            </a:extLst>
          </p:cNvPr>
          <p:cNvSpPr/>
          <p:nvPr/>
        </p:nvSpPr>
        <p:spPr>
          <a:xfrm>
            <a:off x="1285921" y="1760565"/>
            <a:ext cx="1973171" cy="1973171"/>
          </a:xfrm>
          <a:prstGeom prst="ellipse">
            <a:avLst/>
          </a:prstGeom>
          <a:solidFill>
            <a:srgbClr val="E6E7EA"/>
          </a:solidFill>
          <a:ln w="6350">
            <a:solidFill>
              <a:srgbClr val="A6AAA9"/>
            </a:solidFill>
          </a:ln>
        </p:spPr>
        <p:txBody>
          <a:bodyPr lIns="19050" tIns="19050" rIns="19050" bIns="1905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dirty="0">
              <a:ln>
                <a:noFill/>
              </a:ln>
              <a:solidFill>
                <a:srgbClr val="05163A"/>
              </a:solidFill>
              <a:effectLst/>
              <a:uLnTx/>
              <a:uFillTx/>
              <a:latin typeface="Segoe UI"/>
              <a:ea typeface="+mn-ea"/>
              <a:cs typeface="+mn-cs"/>
            </a:endParaRPr>
          </a:p>
        </p:txBody>
      </p:sp>
      <p:sp>
        <p:nvSpPr>
          <p:cNvPr id="49" name="Shape 497">
            <a:extLst>
              <a:ext uri="{FF2B5EF4-FFF2-40B4-BE49-F238E27FC236}">
                <a16:creationId xmlns:a16="http://schemas.microsoft.com/office/drawing/2014/main" id="{065A352D-CC07-48B6-B5FA-75553755AE1F}"/>
              </a:ext>
            </a:extLst>
          </p:cNvPr>
          <p:cNvSpPr/>
          <p:nvPr/>
        </p:nvSpPr>
        <p:spPr>
          <a:xfrm>
            <a:off x="1519772" y="2444506"/>
            <a:ext cx="1542116" cy="605294"/>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3600" b="0" i="0" u="none" strike="noStrike" kern="1200" cap="none" spc="0" normalizeH="0" baseline="0" noProof="0" dirty="0">
                <a:ln>
                  <a:noFill/>
                </a:ln>
                <a:solidFill>
                  <a:srgbClr val="05163A">
                    <a:lumMod val="65000"/>
                    <a:lumOff val="35000"/>
                  </a:srgbClr>
                </a:solidFill>
                <a:effectLst/>
                <a:uLnTx/>
                <a:uFillTx/>
                <a:latin typeface="Gibson" panose="02000000000000000000" pitchFamily="50" charset="0"/>
                <a:ea typeface="Open Sans" panose="020B0606030504020204" pitchFamily="34" charset="0"/>
                <a:cs typeface="Open Sans" panose="020B0606030504020204" pitchFamily="34" charset="0"/>
              </a:rPr>
              <a:t>80%</a:t>
            </a:r>
          </a:p>
        </p:txBody>
      </p:sp>
      <p:sp>
        <p:nvSpPr>
          <p:cNvPr id="50" name="Shape 498">
            <a:extLst>
              <a:ext uri="{FF2B5EF4-FFF2-40B4-BE49-F238E27FC236}">
                <a16:creationId xmlns:a16="http://schemas.microsoft.com/office/drawing/2014/main" id="{9F94830C-3B48-4750-9B91-C01E07222D80}"/>
              </a:ext>
            </a:extLst>
          </p:cNvPr>
          <p:cNvSpPr/>
          <p:nvPr/>
        </p:nvSpPr>
        <p:spPr>
          <a:xfrm>
            <a:off x="5107410" y="1760565"/>
            <a:ext cx="1973172" cy="1973171"/>
          </a:xfrm>
          <a:prstGeom prst="ellipse">
            <a:avLst/>
          </a:prstGeom>
          <a:solidFill>
            <a:srgbClr val="E6E7EA"/>
          </a:solidFill>
          <a:ln w="6350">
            <a:solidFill>
              <a:srgbClr val="A6AAA9"/>
            </a:solidFill>
          </a:ln>
        </p:spPr>
        <p:txBody>
          <a:bodyPr lIns="19050" tIns="19050" rIns="19050" bIns="1905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dirty="0">
              <a:ln>
                <a:noFill/>
              </a:ln>
              <a:solidFill>
                <a:srgbClr val="05163A"/>
              </a:solidFill>
              <a:effectLst/>
              <a:uLnTx/>
              <a:uFillTx/>
              <a:latin typeface="Segoe UI"/>
              <a:ea typeface="+mn-ea"/>
              <a:cs typeface="+mn-cs"/>
            </a:endParaRPr>
          </a:p>
        </p:txBody>
      </p:sp>
      <p:sp>
        <p:nvSpPr>
          <p:cNvPr id="51" name="Shape 499">
            <a:extLst>
              <a:ext uri="{FF2B5EF4-FFF2-40B4-BE49-F238E27FC236}">
                <a16:creationId xmlns:a16="http://schemas.microsoft.com/office/drawing/2014/main" id="{7819D675-558C-4794-A8A7-B4A9BD2B5566}"/>
              </a:ext>
            </a:extLst>
          </p:cNvPr>
          <p:cNvSpPr/>
          <p:nvPr/>
        </p:nvSpPr>
        <p:spPr>
          <a:xfrm>
            <a:off x="5332101" y="2444506"/>
            <a:ext cx="1542116" cy="605294"/>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5163A">
                    <a:lumMod val="65000"/>
                    <a:lumOff val="35000"/>
                  </a:srgbClr>
                </a:solidFill>
                <a:effectLst/>
                <a:uLnTx/>
                <a:uFillTx/>
                <a:latin typeface="Gibson" panose="02000000000000000000" pitchFamily="50" charset="0"/>
                <a:ea typeface="Open Sans" panose="020B0606030504020204" pitchFamily="34" charset="0"/>
                <a:cs typeface="Open Sans" panose="020B0606030504020204" pitchFamily="34" charset="0"/>
              </a:rPr>
              <a:t>33</a:t>
            </a:r>
            <a:r>
              <a:rPr kumimoji="0" sz="3600" b="0" i="0" u="none" strike="noStrike" kern="1200" cap="none" spc="0" normalizeH="0" baseline="0" noProof="0" dirty="0">
                <a:ln>
                  <a:noFill/>
                </a:ln>
                <a:solidFill>
                  <a:srgbClr val="05163A">
                    <a:lumMod val="65000"/>
                    <a:lumOff val="35000"/>
                  </a:srgbClr>
                </a:solidFill>
                <a:effectLst/>
                <a:uLnTx/>
                <a:uFillTx/>
                <a:latin typeface="Gibson" panose="02000000000000000000" pitchFamily="50" charset="0"/>
                <a:ea typeface="Open Sans" panose="020B0606030504020204" pitchFamily="34" charset="0"/>
                <a:cs typeface="Open Sans" panose="020B0606030504020204" pitchFamily="34" charset="0"/>
              </a:rPr>
              <a:t>%</a:t>
            </a:r>
          </a:p>
        </p:txBody>
      </p:sp>
      <p:sp>
        <p:nvSpPr>
          <p:cNvPr id="52" name="Text Placeholder 2">
            <a:extLst>
              <a:ext uri="{FF2B5EF4-FFF2-40B4-BE49-F238E27FC236}">
                <a16:creationId xmlns:a16="http://schemas.microsoft.com/office/drawing/2014/main" id="{3C08F010-B605-48A9-8A5F-BAE80716F07F}"/>
              </a:ext>
            </a:extLst>
          </p:cNvPr>
          <p:cNvSpPr txBox="1">
            <a:spLocks/>
          </p:cNvSpPr>
          <p:nvPr/>
        </p:nvSpPr>
        <p:spPr>
          <a:xfrm>
            <a:off x="4954840" y="4417677"/>
            <a:ext cx="2278312" cy="1494392"/>
          </a:xfrm>
          <a:prstGeom prst="rect">
            <a:avLst/>
          </a:prstGeom>
        </p:spPr>
        <p:txBody>
          <a:bodyPr anchor="ctr"/>
          <a:lstStyle>
            <a:lvl1pPr marL="228594" indent="-228594" algn="l" defTabSz="914377" rtl="0" eaLnBrk="1" latinLnBrk="0" hangingPunct="1">
              <a:lnSpc>
                <a:spcPct val="90000"/>
              </a:lnSpc>
              <a:spcBef>
                <a:spcPts val="1000"/>
              </a:spcBef>
              <a:buFont typeface="Arial" panose="020B0604020202020204" pitchFamily="34" charset="0"/>
              <a:buChar char="•"/>
              <a:defRPr sz="2400" b="0" kern="1200">
                <a:solidFill>
                  <a:schemeClr val="tx1"/>
                </a:solidFill>
                <a:latin typeface="+mj-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04246D"/>
                </a:solidFill>
                <a:effectLst/>
                <a:uLnTx/>
                <a:uFillTx/>
                <a:latin typeface="Gibson" panose="02000000000000000000" pitchFamily="50" charset="0"/>
                <a:ea typeface="+mn-ea"/>
                <a:cs typeface="+mn-cs"/>
              </a:rPr>
              <a:t>33% of stale data stores haven’t been touched in three years or more</a:t>
            </a:r>
          </a:p>
          <a:p>
            <a:pPr marL="0" marR="0" lvl="0" indent="0" algn="ctr"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id-ID" sz="2400" b="0" i="0" u="none" strike="noStrike" kern="1200" cap="none" spc="0" normalizeH="0" baseline="0" noProof="0" dirty="0">
              <a:ln>
                <a:noFill/>
              </a:ln>
              <a:solidFill>
                <a:srgbClr val="05163A"/>
              </a:solidFill>
              <a:effectLst/>
              <a:uLnTx/>
              <a:uFillTx/>
              <a:latin typeface="Segoe UI"/>
              <a:ea typeface="+mn-ea"/>
              <a:cs typeface="+mn-cs"/>
            </a:endParaRPr>
          </a:p>
        </p:txBody>
      </p:sp>
      <p:sp>
        <p:nvSpPr>
          <p:cNvPr id="54" name="Text Placeholder 2">
            <a:extLst>
              <a:ext uri="{FF2B5EF4-FFF2-40B4-BE49-F238E27FC236}">
                <a16:creationId xmlns:a16="http://schemas.microsoft.com/office/drawing/2014/main" id="{C69E1A3A-FE09-47D9-AC07-BF75C2DF912C}"/>
              </a:ext>
            </a:extLst>
          </p:cNvPr>
          <p:cNvSpPr txBox="1">
            <a:spLocks/>
          </p:cNvSpPr>
          <p:nvPr/>
        </p:nvSpPr>
        <p:spPr>
          <a:xfrm>
            <a:off x="8271359" y="4417677"/>
            <a:ext cx="3296268" cy="1304318"/>
          </a:xfrm>
          <a:prstGeom prst="rect">
            <a:avLst/>
          </a:prstGeom>
        </p:spPr>
        <p:txBody>
          <a:bodyPr anchor="ctr"/>
          <a:lstStyle>
            <a:lvl1pPr marL="228594" indent="-228594" algn="l" defTabSz="914377" rtl="0" eaLnBrk="1" latinLnBrk="0" hangingPunct="1">
              <a:lnSpc>
                <a:spcPct val="90000"/>
              </a:lnSpc>
              <a:spcBef>
                <a:spcPts val="1000"/>
              </a:spcBef>
              <a:buFont typeface="Arial" panose="020B0604020202020204" pitchFamily="34" charset="0"/>
              <a:buChar char="•"/>
              <a:defRPr sz="2400" b="0" kern="1200">
                <a:solidFill>
                  <a:schemeClr val="tx1"/>
                </a:solidFill>
                <a:latin typeface="+mj-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04246D"/>
                </a:solidFill>
                <a:effectLst/>
                <a:uLnTx/>
                <a:uFillTx/>
                <a:latin typeface="Gibson" panose="02000000000000000000" pitchFamily="50" charset="0"/>
                <a:ea typeface="+mn-ea"/>
                <a:cs typeface="+mn-cs"/>
              </a:rPr>
              <a:t>By 2022, 50% of organizations will include unstructured, semi-structured and structured data within the same governance program</a:t>
            </a:r>
            <a:endParaRPr kumimoji="0" lang="id-ID" sz="2400" b="0" i="0" u="none" strike="noStrike" kern="1200" cap="none" spc="0" normalizeH="0" baseline="0" noProof="0" dirty="0">
              <a:ln>
                <a:noFill/>
              </a:ln>
              <a:solidFill>
                <a:srgbClr val="04246D"/>
              </a:solidFill>
              <a:effectLst/>
              <a:uLnTx/>
              <a:uFillTx/>
              <a:latin typeface="Gibson" panose="02000000000000000000" pitchFamily="50" charset="0"/>
              <a:ea typeface="+mn-ea"/>
              <a:cs typeface="+mn-cs"/>
            </a:endParaRPr>
          </a:p>
        </p:txBody>
      </p:sp>
      <p:pic>
        <p:nvPicPr>
          <p:cNvPr id="15" name="Picture 2" descr="Image result for cooley llp logo">
            <a:extLst>
              <a:ext uri="{FF2B5EF4-FFF2-40B4-BE49-F238E27FC236}">
                <a16:creationId xmlns:a16="http://schemas.microsoft.com/office/drawing/2014/main" id="{FC516D00-D451-4741-B963-B8FCFCEB2A6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500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3FEFE07-B64E-41D7-8109-4FEE5884A19E}"/>
              </a:ext>
            </a:extLst>
          </p:cNvPr>
          <p:cNvPicPr>
            <a:picLocks noChangeAspect="1"/>
          </p:cNvPicPr>
          <p:nvPr/>
        </p:nvPicPr>
        <p:blipFill>
          <a:blip r:embed="rId2" cstate="print">
            <a:duotone>
              <a:schemeClr val="accent6">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a:off x="21324" y="11995"/>
            <a:ext cx="12170675" cy="6846005"/>
          </a:xfrm>
          <a:prstGeom prst="rect">
            <a:avLst/>
          </a:prstGeom>
        </p:spPr>
      </p:pic>
      <p:sp>
        <p:nvSpPr>
          <p:cNvPr id="2" name="Title 1">
            <a:extLst>
              <a:ext uri="{FF2B5EF4-FFF2-40B4-BE49-F238E27FC236}">
                <a16:creationId xmlns:a16="http://schemas.microsoft.com/office/drawing/2014/main" id="{1D227152-C6AB-48F3-AD40-0E6A07DBFF57}"/>
              </a:ext>
            </a:extLst>
          </p:cNvPr>
          <p:cNvSpPr>
            <a:spLocks noGrp="1"/>
          </p:cNvSpPr>
          <p:nvPr>
            <p:ph type="title"/>
          </p:nvPr>
        </p:nvSpPr>
        <p:spPr>
          <a:xfrm>
            <a:off x="838201" y="1065862"/>
            <a:ext cx="3313164" cy="4726276"/>
          </a:xfrm>
        </p:spPr>
        <p:txBody>
          <a:bodyPr>
            <a:normAutofit/>
          </a:bodyPr>
          <a:lstStyle/>
          <a:p>
            <a:pPr algn="r"/>
            <a:r>
              <a:rPr lang="en-US" sz="4800" dirty="0">
                <a:solidFill>
                  <a:srgbClr val="E84A4A"/>
                </a:solidFill>
              </a:rPr>
              <a:t>Data Risk Questions</a:t>
            </a:r>
          </a:p>
        </p:txBody>
      </p:sp>
      <p:sp>
        <p:nvSpPr>
          <p:cNvPr id="3" name="Content Placeholder 2">
            <a:extLst>
              <a:ext uri="{FF2B5EF4-FFF2-40B4-BE49-F238E27FC236}">
                <a16:creationId xmlns:a16="http://schemas.microsoft.com/office/drawing/2014/main" id="{E3F199D7-CC54-44C7-BF84-AAD35823CAB6}"/>
              </a:ext>
            </a:extLst>
          </p:cNvPr>
          <p:cNvSpPr>
            <a:spLocks noGrp="1"/>
          </p:cNvSpPr>
          <p:nvPr>
            <p:ph idx="1"/>
          </p:nvPr>
        </p:nvSpPr>
        <p:spPr>
          <a:xfrm>
            <a:off x="5155379" y="1065862"/>
            <a:ext cx="5744685" cy="4726276"/>
          </a:xfrm>
        </p:spPr>
        <p:txBody>
          <a:bodyPr anchor="ctr">
            <a:normAutofit/>
          </a:bodyPr>
          <a:lstStyle/>
          <a:p>
            <a:r>
              <a:rPr lang="en-US" sz="3600" dirty="0"/>
              <a:t>What do we have?</a:t>
            </a:r>
          </a:p>
          <a:p>
            <a:r>
              <a:rPr lang="en-US" sz="3600" dirty="0"/>
              <a:t>Should we have it?</a:t>
            </a:r>
          </a:p>
          <a:p>
            <a:r>
              <a:rPr lang="en-US" sz="3600" dirty="0"/>
              <a:t>Who can get to it?</a:t>
            </a:r>
          </a:p>
          <a:p>
            <a:r>
              <a:rPr lang="en-US" sz="3600" dirty="0"/>
              <a:t>Should they be able to?</a:t>
            </a:r>
          </a:p>
          <a:p>
            <a:r>
              <a:rPr lang="en-US" sz="3600" dirty="0"/>
              <a:t>Should we delete it? </a:t>
            </a:r>
          </a:p>
          <a:p>
            <a:endParaRPr lang="en-US" sz="2000" dirty="0">
              <a:solidFill>
                <a:srgbClr val="FFFFFF"/>
              </a:solidFill>
            </a:endParaRPr>
          </a:p>
        </p:txBody>
      </p:sp>
      <p:pic>
        <p:nvPicPr>
          <p:cNvPr id="7" name="Picture 2" descr="Image result for cooley llp logo">
            <a:extLst>
              <a:ext uri="{FF2B5EF4-FFF2-40B4-BE49-F238E27FC236}">
                <a16:creationId xmlns:a16="http://schemas.microsoft.com/office/drawing/2014/main" id="{8A019471-BB0B-4BEE-BBC1-DCC28B78A7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965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wooden, ground, building, man&#10;&#10;Description generated with high confidence">
            <a:extLst>
              <a:ext uri="{FF2B5EF4-FFF2-40B4-BE49-F238E27FC236}">
                <a16:creationId xmlns:a16="http://schemas.microsoft.com/office/drawing/2014/main" id="{E44617A1-AAE3-4BF0-A7B1-677D6DBEA4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802221" y="0"/>
            <a:ext cx="12191980" cy="6857990"/>
          </a:xfrm>
          <a:prstGeom prst="rect">
            <a:avLst/>
          </a:prstGeom>
        </p:spPr>
      </p:pic>
      <p:sp>
        <p:nvSpPr>
          <p:cNvPr id="4" name="Rectangle 3">
            <a:extLst>
              <a:ext uri="{FF2B5EF4-FFF2-40B4-BE49-F238E27FC236}">
                <a16:creationId xmlns:a16="http://schemas.microsoft.com/office/drawing/2014/main" id="{54D83B81-5791-4225-BDBB-31E5AD457D44}"/>
              </a:ext>
            </a:extLst>
          </p:cNvPr>
          <p:cNvSpPr/>
          <p:nvPr/>
        </p:nvSpPr>
        <p:spPr>
          <a:xfrm>
            <a:off x="304800" y="320040"/>
            <a:ext cx="7330440" cy="6233160"/>
          </a:xfrm>
          <a:prstGeom prst="rect">
            <a:avLst/>
          </a:prstGeom>
          <a:ln>
            <a:solidFill>
              <a:srgbClr val="3D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 name="Title 1">
            <a:extLst>
              <a:ext uri="{FF2B5EF4-FFF2-40B4-BE49-F238E27FC236}">
                <a16:creationId xmlns:a16="http://schemas.microsoft.com/office/drawing/2014/main" id="{DCEDD844-2C4A-450E-97DE-864E59F62BEE}"/>
              </a:ext>
            </a:extLst>
          </p:cNvPr>
          <p:cNvSpPr>
            <a:spLocks noGrp="1"/>
          </p:cNvSpPr>
          <p:nvPr>
            <p:ph type="title"/>
          </p:nvPr>
        </p:nvSpPr>
        <p:spPr>
          <a:xfrm>
            <a:off x="594804" y="640263"/>
            <a:ext cx="6619811" cy="1344975"/>
          </a:xfrm>
        </p:spPr>
        <p:txBody>
          <a:bodyPr>
            <a:normAutofit/>
          </a:bodyPr>
          <a:lstStyle/>
          <a:p>
            <a:r>
              <a:rPr lang="en-US" sz="4000" dirty="0">
                <a:solidFill>
                  <a:srgbClr val="FFFFFF"/>
                </a:solidFill>
              </a:rPr>
              <a:t>Data Minimization &amp; Risk Management</a:t>
            </a:r>
          </a:p>
        </p:txBody>
      </p:sp>
      <p:sp>
        <p:nvSpPr>
          <p:cNvPr id="3" name="Content Placeholder 2">
            <a:extLst>
              <a:ext uri="{FF2B5EF4-FFF2-40B4-BE49-F238E27FC236}">
                <a16:creationId xmlns:a16="http://schemas.microsoft.com/office/drawing/2014/main" id="{21FBF4CA-C97E-4427-A077-2EB7AC43640E}"/>
              </a:ext>
            </a:extLst>
          </p:cNvPr>
          <p:cNvSpPr>
            <a:spLocks noGrp="1"/>
          </p:cNvSpPr>
          <p:nvPr>
            <p:ph idx="1"/>
          </p:nvPr>
        </p:nvSpPr>
        <p:spPr>
          <a:xfrm>
            <a:off x="594109" y="2121763"/>
            <a:ext cx="6620505" cy="3773010"/>
          </a:xfrm>
        </p:spPr>
        <p:txBody>
          <a:bodyPr>
            <a:normAutofit lnSpcReduction="10000"/>
          </a:bodyPr>
          <a:lstStyle/>
          <a:p>
            <a:r>
              <a:rPr lang="en-US" dirty="0">
                <a:solidFill>
                  <a:srgbClr val="FFFFFF"/>
                </a:solidFill>
              </a:rPr>
              <a:t>The less personal information an organization collects and retains, the less information which is vulnerable to data security incidents</a:t>
            </a:r>
          </a:p>
          <a:p>
            <a:pPr marL="0" indent="0">
              <a:buNone/>
            </a:pPr>
            <a:endParaRPr lang="en-US" dirty="0">
              <a:solidFill>
                <a:srgbClr val="FFFFFF"/>
              </a:solidFill>
            </a:endParaRPr>
          </a:p>
          <a:p>
            <a:r>
              <a:rPr lang="en-US" dirty="0">
                <a:solidFill>
                  <a:srgbClr val="FFFFFF"/>
                </a:solidFill>
              </a:rPr>
              <a:t>Reduced effort (and cost) required to safeguard personal information or respond to data security incidents</a:t>
            </a:r>
          </a:p>
          <a:p>
            <a:pPr marL="0" indent="0">
              <a:buNone/>
            </a:pPr>
            <a:endParaRPr lang="en-US" dirty="0">
              <a:solidFill>
                <a:srgbClr val="FFFFFF"/>
              </a:solidFill>
            </a:endParaRPr>
          </a:p>
          <a:p>
            <a:r>
              <a:rPr lang="en-US" dirty="0">
                <a:solidFill>
                  <a:srgbClr val="FFFFFF"/>
                </a:solidFill>
              </a:rPr>
              <a:t>Dispose of or de-identify collected personal information when it is no longer required </a:t>
            </a:r>
          </a:p>
        </p:txBody>
      </p:sp>
      <p:pic>
        <p:nvPicPr>
          <p:cNvPr id="7" name="Picture 2" descr="Image result for cooley llp logo">
            <a:extLst>
              <a:ext uri="{FF2B5EF4-FFF2-40B4-BE49-F238E27FC236}">
                <a16:creationId xmlns:a16="http://schemas.microsoft.com/office/drawing/2014/main" id="{98B8F9B1-F747-46A5-9A68-EF5179DFC74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916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F4A618F-FDE2-45AB-ACB7-340B98EA873A}"/>
              </a:ext>
            </a:extLst>
          </p:cNvPr>
          <p:cNvSpPr>
            <a:spLocks noGrp="1"/>
          </p:cNvSpPr>
          <p:nvPr>
            <p:ph type="title"/>
          </p:nvPr>
        </p:nvSpPr>
        <p:spPr/>
        <p:txBody>
          <a:bodyPr/>
          <a:lstStyle/>
          <a:p>
            <a:r>
              <a:rPr lang="en-US" dirty="0"/>
              <a:t>Data Minimization – Via Gartner</a:t>
            </a:r>
          </a:p>
        </p:txBody>
      </p:sp>
      <p:pic>
        <p:nvPicPr>
          <p:cNvPr id="9" name="Content Placeholder 8">
            <a:extLst>
              <a:ext uri="{FF2B5EF4-FFF2-40B4-BE49-F238E27FC236}">
                <a16:creationId xmlns:a16="http://schemas.microsoft.com/office/drawing/2014/main" id="{BBB6F3C2-AA69-45D2-B3BE-2AE256383025}"/>
              </a:ext>
            </a:extLst>
          </p:cNvPr>
          <p:cNvPicPr>
            <a:picLocks noGrp="1" noChangeAspect="1"/>
          </p:cNvPicPr>
          <p:nvPr>
            <p:ph sz="half" idx="2"/>
          </p:nvPr>
        </p:nvPicPr>
        <p:blipFill rotWithShape="1">
          <a:blip r:embed="rId2"/>
          <a:srcRect l="29410" t="22295" r="31331" b="4180"/>
          <a:stretch/>
        </p:blipFill>
        <p:spPr>
          <a:xfrm>
            <a:off x="5675586" y="1191606"/>
            <a:ext cx="6544069" cy="5130365"/>
          </a:xfrm>
          <a:prstGeom prst="rect">
            <a:avLst/>
          </a:prstGeom>
        </p:spPr>
      </p:pic>
      <p:sp>
        <p:nvSpPr>
          <p:cNvPr id="7" name="Speech Bubble: Rectangle with Corners Rounded 6">
            <a:extLst>
              <a:ext uri="{FF2B5EF4-FFF2-40B4-BE49-F238E27FC236}">
                <a16:creationId xmlns:a16="http://schemas.microsoft.com/office/drawing/2014/main" id="{61D1863D-876C-49F6-B9BB-F3611D472188}"/>
              </a:ext>
            </a:extLst>
          </p:cNvPr>
          <p:cNvSpPr/>
          <p:nvPr/>
        </p:nvSpPr>
        <p:spPr>
          <a:xfrm>
            <a:off x="318052" y="1456503"/>
            <a:ext cx="5172514" cy="2057400"/>
          </a:xfrm>
          <a:prstGeom prst="wedgeRoundRectCallout">
            <a:avLst/>
          </a:prstGeom>
          <a:solidFill>
            <a:srgbClr val="E84A4A"/>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In the establish phase, data minimization focuses on deletion of large swathes of data that is no longer in use and that does not have any regulatory retention requirement…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--Gartner, The State of Privacy and Personal Data Protection (April, 2019)</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5163A"/>
              </a:solidFill>
              <a:effectLst/>
              <a:uLnTx/>
              <a:uFillTx/>
              <a:latin typeface="Segoe UI"/>
              <a:ea typeface="+mn-ea"/>
              <a:cs typeface="+mn-cs"/>
            </a:endParaRPr>
          </a:p>
        </p:txBody>
      </p:sp>
      <p:sp>
        <p:nvSpPr>
          <p:cNvPr id="8" name="Speech Bubble: Rectangle with Corners Rounded 7">
            <a:extLst>
              <a:ext uri="{FF2B5EF4-FFF2-40B4-BE49-F238E27FC236}">
                <a16:creationId xmlns:a16="http://schemas.microsoft.com/office/drawing/2014/main" id="{91B9D679-A18D-4771-8828-7A5C0230CD22}"/>
              </a:ext>
            </a:extLst>
          </p:cNvPr>
          <p:cNvSpPr/>
          <p:nvPr/>
        </p:nvSpPr>
        <p:spPr>
          <a:xfrm>
            <a:off x="1310640" y="3950803"/>
            <a:ext cx="4364946" cy="1973808"/>
          </a:xfrm>
          <a:prstGeom prst="wedgeRoundRectCallout">
            <a:avLst/>
          </a:prstGeom>
          <a:solidFill>
            <a:srgbClr val="E84A4A"/>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dirty="0">
                <a:ln>
                  <a:noFill/>
                </a:ln>
                <a:solidFill>
                  <a:srgbClr val="05163A"/>
                </a:solidFill>
                <a:effectLst/>
                <a:uLnTx/>
                <a:uFillTx/>
                <a:latin typeface="Gibson" panose="02000000000000000000" pitchFamily="50" charset="0"/>
                <a:ea typeface="+mn-ea"/>
                <a:cs typeface="+mn-cs"/>
              </a:rPr>
              <a:t>…At later stages, this shifts to tokenization to reduce the privacy risk and maintain utility</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--Gartner, The State of Privacy and Personal Data Protection (April, 2019)</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5163A"/>
              </a:solidFill>
              <a:effectLst/>
              <a:uLnTx/>
              <a:uFillTx/>
              <a:latin typeface="Segoe UI"/>
              <a:ea typeface="+mn-ea"/>
              <a:cs typeface="+mn-cs"/>
            </a:endParaRPr>
          </a:p>
        </p:txBody>
      </p:sp>
      <p:pic>
        <p:nvPicPr>
          <p:cNvPr id="6" name="Picture 2" descr="Image result for cooley llp logo">
            <a:extLst>
              <a:ext uri="{FF2B5EF4-FFF2-40B4-BE49-F238E27FC236}">
                <a16:creationId xmlns:a16="http://schemas.microsoft.com/office/drawing/2014/main" id="{6AF3FA2F-7965-4505-AC72-ABF7307EF1E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9110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russian dolls cartoon">
            <a:extLst>
              <a:ext uri="{FF2B5EF4-FFF2-40B4-BE49-F238E27FC236}">
                <a16:creationId xmlns:a16="http://schemas.microsoft.com/office/drawing/2014/main" id="{0C0F149E-B285-4B78-B8DA-BF7CCAD255CA}"/>
              </a:ext>
            </a:extLst>
          </p:cNvPr>
          <p:cNvPicPr>
            <a:picLocks noChangeAspect="1" noChangeArrowheads="1"/>
          </p:cNvPicPr>
          <p:nvPr/>
        </p:nvPicPr>
        <p:blipFill rotWithShape="1">
          <a:blip r:embed="rId2" cstate="print">
            <a:duotone>
              <a:schemeClr val="accent4">
                <a:shade val="45000"/>
                <a:satMod val="135000"/>
              </a:schemeClr>
              <a:prstClr val="white"/>
            </a:duotone>
            <a:extLst>
              <a:ext uri="{28A0092B-C50C-407E-A947-70E740481C1C}">
                <a14:useLocalDpi xmlns:a14="http://schemas.microsoft.com/office/drawing/2010/main" val="0"/>
              </a:ext>
            </a:extLst>
          </a:blip>
          <a:srcRect b="26587"/>
          <a:stretch/>
        </p:blipFill>
        <p:spPr bwMode="auto">
          <a:xfrm>
            <a:off x="6253539" y="2996918"/>
            <a:ext cx="5775623" cy="318004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596FBC0-3B04-418F-8866-4280452DBCF8}"/>
              </a:ext>
            </a:extLst>
          </p:cNvPr>
          <p:cNvSpPr>
            <a:spLocks noGrp="1"/>
          </p:cNvSpPr>
          <p:nvPr>
            <p:ph type="title"/>
          </p:nvPr>
        </p:nvSpPr>
        <p:spPr/>
        <p:txBody>
          <a:bodyPr/>
          <a:lstStyle/>
          <a:p>
            <a:r>
              <a:rPr lang="en-US" dirty="0"/>
              <a:t>Minimization by Design</a:t>
            </a:r>
          </a:p>
        </p:txBody>
      </p:sp>
      <p:sp>
        <p:nvSpPr>
          <p:cNvPr id="3" name="Content Placeholder 2">
            <a:extLst>
              <a:ext uri="{FF2B5EF4-FFF2-40B4-BE49-F238E27FC236}">
                <a16:creationId xmlns:a16="http://schemas.microsoft.com/office/drawing/2014/main" id="{B5A3A4EA-1541-47E2-A355-70C620857DE5}"/>
              </a:ext>
            </a:extLst>
          </p:cNvPr>
          <p:cNvSpPr>
            <a:spLocks noGrp="1"/>
          </p:cNvSpPr>
          <p:nvPr>
            <p:ph idx="1"/>
          </p:nvPr>
        </p:nvSpPr>
        <p:spPr>
          <a:xfrm>
            <a:off x="252665" y="1335505"/>
            <a:ext cx="5208683" cy="4841457"/>
          </a:xfrm>
        </p:spPr>
        <p:txBody>
          <a:bodyPr/>
          <a:lstStyle/>
          <a:p>
            <a:r>
              <a:rPr lang="en-US" dirty="0"/>
              <a:t>Minimization concepts to be built in during the earliest phases of a data accumulation program</a:t>
            </a:r>
          </a:p>
          <a:p>
            <a:pPr marL="0" indent="0">
              <a:buNone/>
            </a:pPr>
            <a:endParaRPr lang="en-US" dirty="0"/>
          </a:p>
          <a:p>
            <a:r>
              <a:rPr lang="en-US" dirty="0"/>
              <a:t>Consider why your organization might retain any category of content in the first place</a:t>
            </a:r>
          </a:p>
          <a:p>
            <a:pPr marL="0" indent="0">
              <a:buNone/>
            </a:pPr>
            <a:endParaRPr lang="en-US" dirty="0"/>
          </a:p>
          <a:p>
            <a:r>
              <a:rPr lang="en-US" dirty="0"/>
              <a:t>The less information you collect – the less you have to store and manage</a:t>
            </a:r>
          </a:p>
          <a:p>
            <a:endParaRPr lang="en-US" dirty="0"/>
          </a:p>
        </p:txBody>
      </p:sp>
      <p:pic>
        <p:nvPicPr>
          <p:cNvPr id="5" name="Picture 2" descr="Image result for cooley llp logo">
            <a:extLst>
              <a:ext uri="{FF2B5EF4-FFF2-40B4-BE49-F238E27FC236}">
                <a16:creationId xmlns:a16="http://schemas.microsoft.com/office/drawing/2014/main" id="{95514F8C-99D7-4247-9B9A-BE052EBF9B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97000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map">
            <a:extLst>
              <a:ext uri="{FF2B5EF4-FFF2-40B4-BE49-F238E27FC236}">
                <a16:creationId xmlns:a16="http://schemas.microsoft.com/office/drawing/2014/main" id="{110F2272-C389-4D05-8356-FD36FE1D2A3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AEECFB1-9223-473D-9ABF-55C2C67C4452}"/>
              </a:ext>
            </a:extLst>
          </p:cNvPr>
          <p:cNvSpPr/>
          <p:nvPr/>
        </p:nvSpPr>
        <p:spPr>
          <a:xfrm>
            <a:off x="289560" y="640263"/>
            <a:ext cx="5358426" cy="55774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 name="Title 1">
            <a:extLst>
              <a:ext uri="{FF2B5EF4-FFF2-40B4-BE49-F238E27FC236}">
                <a16:creationId xmlns:a16="http://schemas.microsoft.com/office/drawing/2014/main" id="{D82B7E9B-7F8C-4A32-B085-02AC448A6397}"/>
              </a:ext>
            </a:extLst>
          </p:cNvPr>
          <p:cNvSpPr>
            <a:spLocks noGrp="1"/>
          </p:cNvSpPr>
          <p:nvPr>
            <p:ph type="title"/>
          </p:nvPr>
        </p:nvSpPr>
        <p:spPr>
          <a:xfrm>
            <a:off x="594805" y="640263"/>
            <a:ext cx="5221266" cy="1344975"/>
          </a:xfrm>
        </p:spPr>
        <p:txBody>
          <a:bodyPr>
            <a:normAutofit/>
          </a:bodyPr>
          <a:lstStyle/>
          <a:p>
            <a:r>
              <a:rPr lang="en-US" sz="4000" dirty="0"/>
              <a:t>A Roadmap </a:t>
            </a:r>
          </a:p>
        </p:txBody>
      </p:sp>
      <p:sp>
        <p:nvSpPr>
          <p:cNvPr id="3" name="Content Placeholder 2">
            <a:extLst>
              <a:ext uri="{FF2B5EF4-FFF2-40B4-BE49-F238E27FC236}">
                <a16:creationId xmlns:a16="http://schemas.microsoft.com/office/drawing/2014/main" id="{17F348C4-E8DF-44B5-9982-78FD20E18990}"/>
              </a:ext>
            </a:extLst>
          </p:cNvPr>
          <p:cNvSpPr>
            <a:spLocks noGrp="1"/>
          </p:cNvSpPr>
          <p:nvPr>
            <p:ph idx="1"/>
          </p:nvPr>
        </p:nvSpPr>
        <p:spPr>
          <a:xfrm>
            <a:off x="594110" y="2121763"/>
            <a:ext cx="4404610" cy="3773010"/>
          </a:xfrm>
        </p:spPr>
        <p:txBody>
          <a:bodyPr>
            <a:normAutofit/>
          </a:bodyPr>
          <a:lstStyle/>
          <a:p>
            <a:r>
              <a:rPr lang="en-US" sz="2800" dirty="0">
                <a:latin typeface="Gibson" panose="02000000000000000000" pitchFamily="50" charset="0"/>
                <a:cs typeface="Segoe UI" panose="020B0502040204020203" pitchFamily="34" charset="0"/>
              </a:rPr>
              <a:t>Acquire data progressively, and only when genuinely needed</a:t>
            </a:r>
          </a:p>
          <a:p>
            <a:r>
              <a:rPr lang="en-US" sz="2800" dirty="0">
                <a:latin typeface="Gibson" panose="02000000000000000000" pitchFamily="50" charset="0"/>
                <a:cs typeface="Segoe UI" panose="020B0502040204020203" pitchFamily="34" charset="0"/>
              </a:rPr>
              <a:t>Clearly state your purpose</a:t>
            </a:r>
          </a:p>
          <a:p>
            <a:r>
              <a:rPr lang="en-US" sz="2800" dirty="0">
                <a:latin typeface="Gibson" panose="02000000000000000000" pitchFamily="50" charset="0"/>
                <a:cs typeface="Segoe UI" panose="020B0502040204020203" pitchFamily="34" charset="0"/>
              </a:rPr>
              <a:t>Give back</a:t>
            </a:r>
          </a:p>
          <a:p>
            <a:r>
              <a:rPr lang="en-US" sz="2800" dirty="0">
                <a:latin typeface="Gibson" panose="02000000000000000000" pitchFamily="50" charset="0"/>
                <a:cs typeface="Segoe UI" panose="020B0502040204020203" pitchFamily="34" charset="0"/>
              </a:rPr>
              <a:t>Minimum data, maximum utilization</a:t>
            </a:r>
          </a:p>
          <a:p>
            <a:r>
              <a:rPr lang="en-US" sz="2800" dirty="0">
                <a:latin typeface="Gibson" panose="02000000000000000000" pitchFamily="50" charset="0"/>
                <a:cs typeface="Segoe UI" panose="020B0502040204020203" pitchFamily="34" charset="0"/>
              </a:rPr>
              <a:t>Keep it simple </a:t>
            </a:r>
          </a:p>
        </p:txBody>
      </p:sp>
      <p:pic>
        <p:nvPicPr>
          <p:cNvPr id="7" name="Picture 2" descr="Image result for cooley llp logo">
            <a:extLst>
              <a:ext uri="{FF2B5EF4-FFF2-40B4-BE49-F238E27FC236}">
                <a16:creationId xmlns:a16="http://schemas.microsoft.com/office/drawing/2014/main" id="{C8D30048-0B9A-490C-AF60-CB728F912F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315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0B384-EF5F-447E-8183-BE46D16EBEF9}"/>
              </a:ext>
            </a:extLst>
          </p:cNvPr>
          <p:cNvSpPr>
            <a:spLocks noGrp="1"/>
          </p:cNvSpPr>
          <p:nvPr>
            <p:ph type="title"/>
          </p:nvPr>
        </p:nvSpPr>
        <p:spPr/>
        <p:txBody>
          <a:bodyPr/>
          <a:lstStyle/>
          <a:p>
            <a:r>
              <a:rPr lang="en-US" dirty="0"/>
              <a:t>Why File Analysis?</a:t>
            </a:r>
          </a:p>
        </p:txBody>
      </p:sp>
      <p:sp>
        <p:nvSpPr>
          <p:cNvPr id="5" name="AutoShape 4" descr="data:image/png;base64,iVBORw0KGgoAAAANSUhEUgAAAhIAAAGTCAYAAAEKPsvJAAAAAXNSR0IArs4c6QAAAARnQU1BAACxjwv8YQUAAAAJcEhZcwAADsMAAA7DAcdvqGQAAP+lSURBVHhe7L0JfOVFleg/b2bevJn/e/Nm3ps3782+z7igIruO4AICIooiIoIobiiKooggrgjigrggLogoOzQ00Pu+JN1Jp9PZ96Wzr3fJvi/dSep/vuf+Kvz69i/pm+QmuUnq5HM+v9z61farOnXq1KlTp35vMWFqaure5oFhkywMD402e1mvLHjrhv3mbYuEXhErB6h0WVefVv7NL+0zZz+3y7zphb3mPwXPf3Gfhj9e1WCO9g6YlsFhc9mWA2Zjfas5S+I1Dgyd8PHx6BWxcoBKv2H9nukPuHrHIW0U8MKNsQay1PNYZYN5+8Y0/f8tL+0338gunU4XhF4RKweCPiJZ6BWxcoBKA8/XNJuDbVGT0d5h3izDAwp4XCihuLMn8EMTwfzmsCkNd3zcKyr1oKg1YgpDob/0fp5AGclmpjQG5YFecakFDUPjJ1SQSr/xhT1KERcJNXxyf465YluG+XRabuAHzgX9jZFyDVIR7T2pclT62l1Z5trdWeaanVnmCxkF5vo9h80tBwvMJZvStYFgorxjlon/4NmQ/P3l2TKXHRqHj51QqWLhD4QHfcRMSOMEhc+EWrAAZfnL9oKXBwob26+dqTJBH5Es9IpQKJFhaMsvbAkvX4PM1BDAtq7ZBaeFoFfENPjrUdQarfeClw78FfCClhWWrT6lrT2vswVXdPSmRGMAy9Igy1JoApDUegWNz2Sgl/2C4D9lzRKU90Lx/pq2k+vHiy+KLPAWmfvjEySC1b39geFg69BwqVfMvIF8Hiw+Op3nhd7Tj+trm08KSwS9Il4GAu/JKdPGGDk+YbY3hcywPJEiWVYjNJV395lHKurMBbLGAPbKVPburQfNuc/vNv3jx8zrnt1p3vTiyQLU4VDnca+YeQP5vOaZHaZVlvsPldWaM9ftMk9VN5rBY8fN+VIm9eaJMPdCbYuG35lVrGm2NLSdVCc/ekW8DEGRkoXJaozFQq+Il8G+iO9Zu8ii99+3PVNa/uV3UIj9fzZMZmNc6pNWX6prPWkR6B8+iS4QvSJeBv/Ls5/fpRmRMZopy0f8/ASS5H0iPCaZjUG5rGkolydh9rftHOLwZM1j48yGXhEvA4HA9/MrdSzCC5492mTuFj5yX0GVKensDcwoEUxWY6AtY6H31cMl5neVdeZdUsftjSHzuYP55o0+rdpc0SviZYiP4FfZ+TGIi58KF4tnxPd6osM2Hr0iXgYCIa9flBxVRe6T1Q2mXJ6Xbk43O2RmKenqNb+tqDc37s81pfL/d/MqAjMOwmQ1Bh3BzHA43GnOER72kT3Z5v7CKrNJwhr6h0ypUO+9Uq/z56ESOAEIhE8UdfZoCzNMWFrT+uglLG9AbQfSSP4MZ8NkNQZ1KZYP3ljXZi7bfEDrh9add1DyFVLnzx3In7dKYBreJpkHRUwGekUsCILyTRZ6RZwI45OTO3/dGDUz4fcLKhV/XFoX+D4IvayTAo80RgLLCEJb1/tLagLfg882LWANYxdBaLe8oJQFW9eClpZ/84KSC7YA0AtKScitD52z6PVcKY1R2dm3+PUsbAk/tBIaw9Zx0etpC2GfxAtKObB1LGwOd3lBiwO2INALSimoiPYsXf1K2iPT2wOFLZFPesEpA7ZuS9IYwJIXmCBU9wwufb0KmkLP2ELrB8ZSpkFsnZa0MYBlK3gGWPL6vEEWcKwWk4WfOVJxQsUxiDtXVpznzRHJ62wf2vCLtmQsTsMELXCSheRf0z80EvQuGagfkEwgUzTlT1c3mntyy8338yvMkUiX6R07ZrJCnapiQzM9MTVlrt+Tbfa1hM2TEjcz1GHCw6OqRdvW2G5yI92BleXJMhzoHhs3xyYnTdPAkKa5I6vI/Kiwajr+eet3q7rhhj1HVL3wjs3pmrahf9B0joxpuk31raaiO2Zgd09FU3IbhEz/UxqDSvj1n2wj2EqeKf9Dsryzegb+J87Zz8XCUSzb+BZt/hYxd6Jx/fGtcpcOIdyGWdsOwlBm0zDv2Zah6dDf8u7uxWiMxcLFzn9RGuOOQ8XmU2m5ard5f2Gl+Ux6vvnXJ7aqZgxzxWt2HlKlLcNku5B3fKVmQps/PXnl9kzVpEF19DrP16/baW45mG/+/rFNgelPhYtGGQwF+78dIvNVxFr052/RqhmTgYvWGB/de0T1jzBLdI4oZdE52jE9H/Tn/w7JG8vhG6ScL2UWmsu3HDAf2n3Y3Hm4WMtgG8OfNhFclMagYqc9s93cKpXc0tCuWunbMosCKzAXRFDiCYVh8MZM9bXsEvMB+f/evHLzYMlR3T9FGcz+6Xr5Pz6P2XBFMVDbGBaZrfzbnG9doDnCojQGDG5S5Ah2117x5DZlbIS/V6YyLIH3t0S099hXSZMPTGRrD5TV71aeNAD7ububw6ryP0Pyf92zO8znDuaZF4UasATYIPLDM9VN5kBbVKkUGSc+v3hcNMp4oLj6hIKsPOAPmyv68wftXikYnzf7OYk2ssV7K5sXpzGonBVw/EwTYcj+P1ck/77x8Ur+ZxbhY98qeIGUwf9InOeJhEl5vOdUAnWw/8fnF4/6AcmGz2SXa68lCze2dZ5QUVmonXZXeZNJFn6zrHFxGmI+EHS0aiEojfXXXtYrB4JINRn4kyBjtFSF9e0vnyFh5fjM0SYTGh4xdX2DOsNwwuCR8jrlA5Y3wBcwjmPY+D88CL1iUh9sQyA9PlpZrx97U3qeHrQh/CdF1coAEax4IsH+uqzWPC3TZCKzg1dM6oOfIhYDvWJSH2gIO+WxfmCKxeAFIQwbjouFAliJBn1kIrhkOs35QGm4a7pyi00RS6rgnSvYyhW1Rg/7G4KjmIjf1+zKMptl8fYbYZL+j5oPvlxWxEgH7PSqsPzgr5hgoW0IFlDv8c6dMRQ+sT9Hw1l5MkQYMqxbrtiaccKHngqL2zq/7C+zIto74FVl+cBfodq+YZ6Vcx0a6E2DwmdCr+gTyi5sDt3nBS89+CtS0dE7qmFtka/LanIi6AOShVq4B/46eEFLC2WR7ukKQAle8DQEfUAyUODPvCKmYVkbY1kLj4OS9o4mW5dy6SAvePEhlRrBwpLXqaA1dJUtUIbHlBecEpCUxpgr504URyenyrwiFgRBeScDvexfBgKremY+GsWqkWfQouhUajuviHkDW47k0zEyNp1nfJmYaf+itOaEsETwmrT8E+tHIOsDCkVJa/8HbhSBiAP51dJQHE147TM7zNaGdt2658gSG0EoeW8+kDfjPuhCgFUqwhedwOYw9UKFR/kXb0qbrutPi6t1f7Z//LjuwxD3P0+xrH/ThrSTG2Kx0Cti3rDQnbbZcMaG8Bd6/e7D0/+DHEm4wBsa9IL/3WzoFTFvsHV67/YMLdeWjRsZfzmsdr+SVaz/Qy2nGrLgrBRBQVZ7ZJWt/LZP4kCqifaUV8S8wZZD2ZTLB4JovAm3w4Z6U0c07Taevx5BGNgQbOgwxlGj/7ioytyXX2l+Xho79zmXsyDx6BUxb6AhWL3eIb1Nj1+145C5/VCRbjDBB9j0+daR2R0MzYTz4hG0Mhj0bjb0ipg3JEp588EZG4Ldb6air8nswE41W24clyrs6DG/lOmJg3a7mkMnZTgbekXMG2gIyJzDc5+SunDMcq9QQ26ky7xzywE1X2IY50a7Tb5gUB1mwhkbggw5W8rJPcYdyBYfpgKEXScM1M8rEkGviHkDDUF5384tU/0G9UDrndYWUcOTa3cd1umS/dKP7TsSWIeZcF5DY77oFTFvqOgbHA/KNxk4NTX1Za+Yl+GhgCNFFjmHao8gBb0Pwoz2jgkv6wWDVPhzQWUEIXYXidRV8jzDyz5xqO0bWdrV3QIgKYuvmaCgtXXau4kXlLKwqA0BTBfQEnnBC0pJsPXkqJQXlFyYbghBLyjloLClc/EPzZW0v+yoywtKObD1W/Q62kIKmkO7vKCUAlu/4vaOpWkI0AtKGWgYHFu6uhU0t2+zhQlV/MYLTgmw9VqShgCWvMAEAF96S16nI03hf7aFLqszPw8KGkJvtvUpWuz69B87XoBeMFl47vo9iLh/4WWv8PGs0hOONiWK9ugT6A9/MdST3EY50j0QuGBJBnpFpPSibxrIjF7k2Td+TE2CcyJd6nyL9T/mwSyLG/uHYs7EpLcxbD/92Z1mZ1NIHXllynSGHsFfQfAez0KW/896bqc52jOgbmKu251lDoU61K1MZHjU/Ka8VjVUqOx7x8ZVtY/7FozY24dGzOme+fIHd2VpHTmWxfEp8tWPSAbYSqO2p0FQkqDS4zf/E4bHMjaJ7HkP9IcYiVntUpCaH/Q3BIi+EZUh6f1HlzTspZhymUbG3oL36EZ4Tz2sNa5VOVolr35EMoDMFgvjG2IxUD8iGUBmKEkhu4/vO2Iu3XxAT/vhvw7S5wTevpaIWtq/bUOaqvjiKzMT+hsCZTFKYrwpgf/w2Gbz/h2HzOFwV+CwShT1I5IB/kytizhL8nNR2QVhPEX4z2tYRfFCz3DoRyQDbIaMQzvuGP/oMfFdx5i1ceaK8Q2BvRU+v9GTokCGCtFT/rSoWi14/WkTRf2IZACZvUF658rtGcqIsIwr6OgxG4Rc56Pe9yPDKM/TisP4VMYQxDr3scp6DcdcuXN0TJWzD0g4Fr3+PE6F3mcsHIIyTxb6G8KipbpkofcZCwcyQ81/lTDDi2UoYA7IHM9xavY52FugN//jyW3y3KeyBbJGfIWC8Cu5FSanoW0j/1MGzHFjfZvJDndq3jfszVb7zDzJkztEODINQ2UXnnOq8fkFofcZCwebIWeseMIr/AfSvnxo/icA7ZEjfxjD0P87CKlDUHgQ6kckA1qGR3tspv5tP3qQIwdQw3x5hVfEdEMwGyGZYv9A/iAzE2WokLV+t4bBTP0C3ExIWq+I5IAskL5KZZKFfIiX9TQ83RiePoqUDKztG2j0sl59YIz56EJll6XES7cfSi5FOjgR2geH9XQkCMvAvt3fAdPvFiCMXr7l4Am/kzWbe5/gINngt/1H5uSJrR9PDkIgm3JWaE9L2DxR1Wh2NLWrZgRDI3yT2LNDaDHaBGHd/GZZiZUYUhGHJ3Coy5yEZQiaDmTqySmjceeL3ic4SDYs9lkpixBHUPhC0PsEB8mGmYiCtYj9n2UAgttXD8dsL0GmgMWyO08Ua/tHHWEsBgQRBQTAeszqiiAKuz5jemCZAlEQBgdAv+RPv1TovyOuafi4I5C5QHFbNGd6Q08Qp7Ucn+GdnyjsIYZXPb3dPFRaay7emG5uyyxUlTJyAQIjMgFWo986Ujadbrkw/uLAaWwOX60f7iAYqroGghuuNVLI+6WSKRYDyzte9ocdhOXRnsX1hrzSoLp7RmKweBJR6JkOWXqyLcAK49XPbDdfzixS+YJNKaYLdKIojYnH9IKOlW0JOAqrFb2ZQn7javLr2SWqK/V3ZDJRP9QDv41HPJZFOpNyNm7FQkW0uyeoYcDKjr5eLxrGO5U8VzKn0A+JA/9B63jMr68/6TD0qoeghgBnc149NTX1t0ENnup41vO7ZxUsg9oBrOrsXxsCaVFbtCGoAQoFvSinBCGO775z52Fz5nO7Uxh3mUeaEr/2pqAh9I9B7QJ6UVYn1PQOBX604AEvypqHyo4TbxC3WNDcllIGwEkB/8XUfvReO/CBcM3yoLYqauuIelGWB+r7BxtvyakyH84oXjBik/O+HZknYVDcRPEjgi+2deL24I+8KqcMyPT22B2FNYH1ThSD2gv80IHCwPhzxfuqWrCR/oRX5dnhjZ5p3UpDr/rLCoe7ZvZaksooxPGA9wnBYCNywTPCEruLGKKyi9gmT9TG2E//przOjE9Omt3NIX1HHLuRhBtoLG7qegfMYxX1Jjvcpf70K7v7ze8q6tT2enxiUn1jYkmD7Rae1bGyw5MJntVxGvqFgwV6zaa1AZ0Nk3G75ULB1hNTbvt/QUe36Rs7Zh4ur1WH6Rzmxdg2OjJqRo9PmKHjx7V90JHQHpyXt9+ER5XRiQmztbFNXWxzD8KwxMcuHW8K7N6e9vQO7Qs8sdh0c8WTjpHHg43o7wi7l4ArCp72ag4+njCMXmyYNfxnO5pwuxdhbct5x+YUREM4aG3jycPG4WmNaWz5s2EqEQXId9M+/E9bsA9jv4PvZHD5vxe0bUcYpmdqlSVIesLs08Ynf36zvW/D5oMJE8VKw1QjipWECRMFtwdhfosVOWpg7vvHJ/TH9+Xo0Zwz1u3Su78xncVdCfduV/b0K+VyLOiLGQXTZx4YAXgG5//9IkWfJ7+v352t/6Ny9ldwvphKRMElAWzI3Z4lArF3tQ3T8T89vkWPR3EUirs2aEs4xvfyKs3TR5u0PWjDu2RqYApFhf/DgipzsD2qTnk4S0IZ//bEVp2CPro323xb8oULx7fHXHDOnIJtZ/uxlp1z7MAfB+TjEmHzi4WpyCn4zSDxd5rfutkfn2NkPJki7P9LhXMmCmQGhE3rUo5RwEYSdgxsMkEIhGHqFjNm4QzbiY2zFJiKRIHtBocVaC/aifZhA44zfNiX+u092LSDM5PHQoTG+WDCRLFO2BkVfbKqQVcNrC6wT0ASvjOrRML6dIogLh6uXqht1rtdXitCD5fd/LK01jwiKw2mEtLYC+w+k543XZlkYioRBado6WAcTiEMchDkiKwwOOXKJYCsFj4hUwfnqH6QX6m+57EUwxOXtSkt7+rTtuuRlVpWuFMJJ/6bk4VJEzTtaiNVMNUFzZmmVqaLoPClxISJAjbH8/o9h1X/gMtYqB65AoExrTWqngnhElA6Z7e4CZLlJpZPUDYcAvaJN4D7Cir15jdYaezA7cmVWwhGh0ZzvU9YNrADBeIA784t1zN0cIZHKxpUeNzdEjLfzC41z9U0mbq+Ab1pDx0E7YWNB/E5f/doRb0K+ZyRow2frGqcXrImG9EOe58wM5yTYlzgVDg1NbXRq/qyw7t3ZQfWMVVxQ8fAqQkiGXC0J2g3NNzuvXYwTwjaVCxoCf/Ke53aIJXNja+8/64bB/OD+DYFvVcrA1b8B6QYFLaE++Pbs2ylDTTM6uI/on7AHYiZL8S3JVjc1nGN93rlQNCH5LaEX+O9dpAgcPYlvh1LQyfexLpiQFheOP5jQO+1gwSguC1y06prw4poz0kftOI/aonAGPP7QW0nK45NXpSVC0EfBnqvHcwAQW0WdBHfioWgDwS91w58UNLcfkFQW63Kg8lBHwoWNoVe7UVZ81Db//L1GH4sj3Qn7S6QlIOmkeOBH72q2OI8IahdwNym2Kn7FQvnb1ge/w/zxcmpqcNe1afhxqz5XTG2HMju69TU1E+8qqcevMlnVcRdbtW9wSbvQdvINozdRayVn6xuPOE9JnzYKPD/ldsSu9B7pu3qeDwS7R73PuH37FY2u8HfPFKqW9vVPS+7ZMf6nCdeyG3YTGhtR+7IOtmxJo5548NAyg3agudbflBQeVK4xeKOFLikPAhsBbG+wnaT7eDu0XE9KoAtIaZo/H/O+t1qb0iDD0jj8mRbnvhYdJ21LvY/W85s2R+fnNJtYy4/xVKJrXmer356u+aJsU/X6JgieeGKgPywI53NxsGi9XoM2DDywb0B/+MyHkMjABtLjGD4DjoW4h85PqH1oyzCrFt4bCzvzS1X97AQOt901nOx7W/iceMcNpyHw53qVRmC4AJXrN0wxuHJtZ7W6ntKysdlAvatHIXwX/l5d0VTak6/toIrDYOIYqXhiiEKbDtP/H1ArzBlxPjD/WiNg/2Y6DQwX5wvUfjrFe9oLRHfycnEFUMUdH68lTcsFm/aGPvaA0HWnyVPiOLz3ikp0sOqedp3Nm4ycTaiwE7VHsBBnmBashZQPPnNN6hXPkGMcpl6mF78+Sw2pjxRIFN8R+ZS6/j0kk1pOs9j4setqRAFFwl/YOch82GZU7Pk3U3puea5mmbz2QN5Sgg2r6XAIKKAAD6bnq9W6pvr2/SsBudeuG+U+nPmBfmC4w57msMqWzDHY5yL4TImdlzVy9E/f1mLhStepljs6WCuiF+sqq5+UxLuCnyfKMJV7P9wSP+7xcaUJwrb6awSuDgKzgEXwDUyputFHT16WdTrn92pB4gx/LVplwMhCpRE/ls2+AY6lqVwpnA1DvdymX+xcAGmDLgEh4K5KJtpbW9LWA8I/6q0Rk33uZsFY1tWWchWtAHcxl9uMnFFcArm/stlqmCe5X8EMTzXccE2Rwxhu/xPXAgGi3HCkB+YYj53IN9cLdOLXVLmSePTsJypoBOCBNL54kxEYetS1dOv0wm/VX5g2ezJFliq8z/fRt2QP6xswXvqaQkM4rDLb+Qp/k/WUYkVP33MBe/0uVNeLHRL0kUEKJ8K8rwtM6bFe8VT20x936AZOHZMr8FiNKENvGRzmmr8GEkcwEUpw1kSfFsgoPk/eLFRprRpx6Z2pQFX4vQWx/u+lFGg/jOYEjjZlSZchfpymgvBGCXTD/Ir9PuYFjn/gjJqU0ObCqqc9IITwnGIw8oE7rGtMWT+7tFN06fnFoLN/YPN3iekHtyatzTSdjKQjpmamvqqV/VpWB/qDYyfisi0JN/wNq/qaxekEf5neHikHvcGqYpSx1941XWwmPDp7OV3vJ4oIpQKYaw+N4epAge7BwMbPtXRq76DZINfrc0ybi5LUUar/X8mZVLQfZHs0cSHzRXT2zunvE9wkEywDcy6n1UL/3O7OXoOrneu6OlTdTKufn5WfFQ1iqjWX5Tf3Ihu91Cs1z5WO9w9hnumX5XWmh8WVOo9u+gd0KNw4ptt7scqG/Skty1/rnhPxctLXAdJBNvAV2x9+fY/9knoaFwuwjHwIAc32CpLWhRgRZ09aoNxd25M9sBVQmh4RJaTWXrvOD6lymX5xx4GBMEFp7V9MQMawnrHj5lflNSoJtaWOVd0BLFI4G9kNp/QBVjtJxfN22kB/w3c+3GjrP3xo4HfC0b9RyUO+gDi4POBjTe0pbgbAtEh2PwxcmG6wCkZami4kn03V3QEsUgQ1NjJRntxfzLREcQiQVBjrwR0BLFIEN/QqI6toa5FNpkQGv0rELtJ5Y+3lHhrRoEpDHW80/sMB8kC28D4+GbXkT0QZIN9IhgiEP5OVhoY4R5s71C5AWMdHLciJ9ws8kZupMtcvYDVwnzR7q42Dh1znCJRSOQerPiGRhDEP6c11YM74FeScH5fujlduQMOxNA9EC8+j6VASxAWc+tbzvE+ycFswAiq6R02xe0dgfsAQY1t0a94SjWMJwiwoqN3xPssB7OB/6rFklCnKW6LTjtDsw1884F8VRxtaWwzv5YlIXoELLGYMtA7RIZHzVU7MtWxK9vS/s5ZDgwiCLCuf8RNIbNBfnXjK4Maznt9EofAdgF1Nsa9+NnEhyT+I3c0hVSGwOwNG4Tl5h4zEQQo3NARRRAUtkY/EtRgoBdl1ikjlfG2Q0Vmtktmeed9ogOgqDn80aCGsuhFmyYIu8mFz2luAEJg5BzIW17ar6rrz6bnqWDJgRqeaB1frGtRQRM1NysP9j+wn0QIxTrK+glfDLR6iGD/oDF0ROFBQUPozUEN5Ecv6jRBsNTkmS3LyJreAb1KCUtoCAHrZwgA8zU2r1BtP17ZoEtVNrEwibN3iVgr6edrm83HfKrvZKNfMTXb9dtrnijS09P/MKhhQGWxbdGb+d+LPuOUgfwQFD4XvEmIJyg8GRivqSwNdaXFf6/FNS1TzDSv+kdK4/DLypygxl4JGKS6LmyN/DDo28E16SMUv41BjTEb20xlXcNs+Mva9sBvkm/9SVAbgGWR7mmL8FUP1V0zz6NelEB4x46Tr5RaCTg1NXWd9wknQUlbx+6gdgDXhN+uwubI24M+HiwIhf7RizYjWEuplYJ3lTWekv1Xdw8Gtsds3HLVQNEMckNRS2S7F+WU8GxzVBVOZz63O2Xx7Vsz4QwbvCqfEmZaffhlqFUH7FWsuY+eA8wkZBe3tZ3hRVk9cLil5U+CPnZNsMUEIb+xPVB1D3pRVg9wZ0TQhxa0tPybF8WBQE3fcGA7iex1xIuy8kE+5j1BH+mmimAoag2eOrzXKx/Qvq3qD0wyFDSF7whqr8LWcJsXZWlBpOO3/Lyu3VyfUWQ+nFG8YHzfjsyTkOPyQXETRU6aj09MbvOqnFKwrTVqPnaoJLDeiWJQm7GlHxR3rnjzkQp8ZPV51Z0d9vWNBq6nUxWxofSqvuwgA+mXy2nMO1f03An8b6/6J4O8vCQoYarjw43RlCCKlaha58J7r/onw33VrdMROcb2Zc8bzFwQWwXr59Gi32vbTIj3GU5HWW80c0HK9D5h2UAG049tfbDkwr2z9Urjx6AwkDQ8z35ut3rawb4jPs5iocB/9T7jRHj//thhWBBr5vxotxqgcCqa65CpJD6fcbiFjQEdz7lH7Bs5NEu6PS1hCjBnYLomLIlOxscjPqA3N7Sp5fNPiqrVjuHxqgY1d6vs6ddL1mFhmNc/X9uix+zah0ZM58jYdJ1mQkam9wnLBlLXClsfzpny5GwI7cKAoB0x78PHN53+o8IqdUZ2sK1Dna019McMfayDddqatuBcKg7QsB2FmIiPTcc1uw5pOwP4HrdlzweFmIO3DK72EcT7RYjhWS8VpWJ0Oj6RrCc1HKHzwfyGMDhtTfw7s4rV/B2fUXwgca7afkgbiQ/S2/YlHh8Zkg7Htd/w8ePqh4mR/qqnt0ueu02bvMOZ+MTU1HSdZsJUIAj5lnJbH4Bvp11wb7i9qd28fVMaQrA6VcfTHu/OF65Am+DiEIsu0tbKQOF7IAj8WfEep7CnP7vDvE6Q35x056wJ0Dd+TAfZQqarhAjCsnk6jifUzJPC+Vj7G+KgMlRUz0YIEm7f+dP6XfIRj5NXNIx1AQgSbuPbRrVpZkLSeZ+wbOAnCJBv9X8LqAQixGDDeYJYgNF+L6fdPd3Bts0YlJw70fgycGybDQhB2D6aLyZEECsJU5Eglgqt7LEQdASxCLBcBJEMnBNB/LwkJhvEI6zLWj/TIeC6o03T73FzjHN0/r/tUOF0OIiVM/H9YQvBVCMI+20/F4GbdrLhFnFK8hWRtYiHVXh8W9jfxGHaBP3vucDFH2+heEqCoKPDQ6PT8/cNe7PN/taw+npm7sNq+eP7j5jPHSwwWxva9RacXbJaYNXAXNg6OGxOE6ETYZJKY/GMZ3zmPgjldlnOcrvMNknrr9h8kTK8T1g2iBcqeR4VAXG7tAtum38uQvfDsmIo6eo1//T4Zj2QjPeaB4qOavsgtKOJJM0/PLZZ25O2oh2xFudEOyfRSMdNRqxakDVYudhy54tz4hAIkbfIB9n/eSIE8T/UT2fw5IOsn2rmNfsO4gJtWhCKJw/S2LCFYKoRhB8th2C1RfvQDiBtQhv424HvsO1q49i25D2/edJ+tk1JT9hCcE4EgSaLJ0tJ62cJF77+OKAlhuXAVCUI2o6ls+1Q+4xHuCrfgBUYBGDbfKnwlAQB1U14l6TxO11YF8TwtcMlpkxY3js2pSv7wjMbcyDr6S/I9IEOYn1ts/lm9tJejZhqBGGnjN3NIbO9MaQjmisXOICMQzN+o5DjZBmXteHfAgUUg4rpxb8EXQqcE4fAaxsNTsdz7I2TUITBsgizAg//47QLR10Xe47AlgpTlUOgPLJ3k10mMgBtxJM2o40YZGhk8V9B26EMhIvwPfF5LSbOiSD8SGUT3Wuw7NGvmFksTFWCWAjONL0sBp6SINBSsnfBlLFPVhe4/IMQqCQHZVGj4iCUG2fwv9Am7PCc53fpPgZxOV8Ju0SKxl8kKlg4By59kiVI+jHVCIK7Rnn+6xNbtL1wB8D+w5OyCqNNqC8rhFszCrX9ssNdekfI8zXN6lIRZ6nIE9cI9+DSWFYnNu/FwIQ4BFMCKtEN9a16dpLzEGy8rK9pMaev22nyot3miHwI7O4qWS7BBjl9DRHxAexZsLRE5frlQ4VKUHykvyLJwlQjCCt75UobsaS8K6dUpwc6GoKwN/E8Ul5vDop8xjVN6GrYH6INIQza/5elNeYbIo+xZLd5LwbOe8pIVUz1KcMuF4PQvw9h5bGlxhkJwr/9zbQBFSP1Iuz8QqiVqwlZTyNccuQewYhlFfHx+MZ0oasOaQBWILj5QYhiqvngzizdNr9CRootI1mYCgQR9m1/s53NEy+4+KugPagjHY7bATS1H5N2w8suKzM4MO+YchHYr5b2Jg1tBWdFoccKxeafbJyRIB6se/mKI1YTVPK7eeW6d3/HoWJT2tlnIiOjyvr4oG8dKdWPg0UyD7IFzvIJlTXSNVcmrTvabH5SVKVXEX1V5kn8QPkrkwykwbxPWDaQRr3X1geXyjxZOZwtshUaSKYDnq8V+Yu2ebG2RZ2WfCGjQAcPLpeZhun4K7Yd1LiXbzmoPixuFzniwZKaE745mSjw+95nnAjy4vVBCVIdXwr3LjtBAHDPoPqlMiLXedUPhrLhY4EJUxXf8OK+lCAGQLjELUF1TFVkxSfwX7zqzwzyYX/zYlPY/LoxOmf8lUw73y+oPAmD4i4UpZ7f8aqcUlDS2dcXVN+F4EMNkaS2a3RkNMer7uIC81HQIRPvtYN5Qklb5IoV264rtuIpDIUtkSPxbVoe6V65BFHS3nGm99rBPAC/U/Ft2rRSzsbO4D+qwnvtYB4Q1KaFLeFC73VqQ10ANTu/zguD+PYE81oir/VepzYUt0UDvat5rx3MEfLre/5sxbfniv+AFAKZGgZXfHsGfUBBc/io99rBHEAE8pPasqZ3aGURRMPQ+EkfgVsh77WDOUB8O4IrbtVW2By5OOhDvNcOEoTC5lDJqmnHoA8R7PdeO0gAAtrPwH291ysLZvJL6b12cAoob4z+VVD7FYei7/CirCzImeGDClsjX/OiOJgFavtGTmo70Hu9MqG4LXrSBxWv9I9aIohvN227tuio93plQkFr5LdBH1bQEv6cF8VBAATtXYDe65UNQR8Geq8dxMGRmq7/GdReDavlZuCC5lDglULC/pq8KA58MNPlMt7r1QEzeXr3XjvwQNop8EKV+sGx1UYQ0S8HfWhlR2oYyKYKBLUR6L1eXVAhnR/0scWhjiovypqGskh3YPvIMn1p7B+XA4I+GCwMhf7Si7ImobKzbyKoXUraO1c2d8Cs+86iWnPu+pj/ylTEc1/YKxL7SKdX5UDY0d6l1ySdJ3GXAjkDG4TUNz4u9f/QwSKszl/0qpuaIBX87lIeY18oBjlOl2+4NChuquJFWw6mLgfBlXFQpVMZ4x2nL6drpPnitmh/6hFFz+h4jq0gjYprYg66+isO+r3Z+tGegt5U36rnROMdppd29k7/z3lT/7uZEJYbFO5HyvE+4fdGjh3bZcNvP1Sk3vfw9+Q/lQ0H5BL5+woqp8OC8ArPeTlp8UDrf8eF9P7ffvxhQL7WAZm/Hn4k3PuE1IEX2l72YQDw5MQzh1Uv3JCmzs7xgzAl7zgAy4Fh5kf8Z9+w94j6wsaZ2djEpLrgu0ga8enqRvVAgwOOKUm4tyVi0kTQwlP/0LHjZlICuyXdkxIPnwv4YiBPXPtxOBY/WYl4vPE+4fdebO2YDgNOe3q7eeVT25SweseO6eFcysZnNXHCwzGixx94cWePGRg/rv67eYe/h3tyy01mqENPy3eMjKnvrYfKavUUPQOgX90S71aH8o9WNqjLQXxX49ZxdGJC0+AHe/j4hDp941so88x1O01U3kEotr7eJ6QOPN/ePV05OgpioDOhbDqdU810Kp3Eh/BxHI6lsbc3tqsnFdLS2KRlVPHk1DRuCbgyoFzyIezunDITHR7VTsPLPhzpP57cquUxWuik6MioprF1mg29T/i99b5vADhVbjnEh/YcVmJD7qAeeIUhHqff4Xo4NefWAM5LUt/b5P2Pi6rUhxTH/QnLj/Yo0d58IE+e7eYT+3PUkwz54GUHYgIYDHwnxI73/HQZBJRtXQJ8Nj1PHcPd6tUB9D4hdcBPECAfAHu1UwSsmZPGEAi/rXNwEOKw8elUv1s+/E3YcPIgHXnYeJaN2jj+/yEM/rd5zYTeJ5xAENaHNOlB6sFvroaifMKsm0Yb38/S+d9fNhyBOOfJd0IcvKODbRzix3xWxpAyeNrpgjjExcWAP43N3/uE1IF4glhJ6H3CCQSx0tD7hNQBRxDLi94npA4EEYSfZYLMpV/MKDghLB5xYRQfhpAZH5ZM9D4hkCCQT4KWorBz/+/4Vcdt87ieaiHofULqgJ8gAJ7MfVyrhGCItzUIYm9LWN3qHGyPmudqmtTj+5sl3of3ZJt/emKLeamuVef+z8nSDC92eNi/esch81khlH95fIsKW7acZKH3CScJlTy/LisDXCHhSwuh8V1bDpqGvkHz48IqdTn4YRE2IVjcOCK33Lg/12yQb/hhQdV0XkuB3iekDsw0ZSCpIzTa5R+CE9cGQCwgKw2EIyuE8Z7G5TeEwW+IgLjxHCdZ6H3CjFMGdWE1RPkgAjBhcAl+Qwh8H0+EXt5ZQXCp0PuE1IEggoAY4t0c03BwBX/YYnV0ouh9QiBBzNaxEGqq+JXyPiF1IGjKYMTgTY3lWa2wWe542NkUVq+uXEzGSLrZW1PjBJw1PVpKm89SofcJgVMGSjVkCLSLeIdDIYSyiDozzT0m/x8KdainPqY79Al8x1NVjebaXYcXZYoLQu8TUgeCOIQdPfi0vG5XluDh6fsomQ5Q4uD+EGSdj0bPqnyXEr1POIEgIFaecDimiJuEcPkOVNp69aK8g1BuEUJ5RuSc30gYHPE2ec83IGvgZ3Kppg7vE1IHZpIhgpDRFRS+XFga6TFVXf3mkTn60Jxt9C8VZ7DodUPqgJ8guBuCJypekGkgMjyq+xqE48MZ5+hFHT2mtOvlTavlwvzmmL2nnyDsxbSsjL4h08DD5bXm+dpmdVi+vrZFw/FK+4l9Odr5N6XnqpAJ14NrICuxT8HykxUK92wxVdr8k41eN6QO+AnCqqvfthFd/yH1go+n1mx5XiRz8r15FdPEgvdWm265MIgg6EyeXDB77vN79OIYCPpQqFP3I7hfjPswflpcrVPHEfm2m9PzVR/xHpE12OtgM+zK7Rn6junm+/mz75AuBL1uSB2Yy5SRahhEEEEYpKBKFfS6IXXATxBWcGSbl11JnJ4jRN4vkjibNbBbBE6QjR67nkcow9YAQcw6UcffMwKevS6SbXTYtC0rGRhEEPYqBxySU2c4Bqsmq3MAqT/vuM4ZrghyYx5xEERJb//nebl829cOF+u38d18b7KW3F43pA74CcKqn5lP37cjU+/jYtrgEvhnqptUW3mzxGE5SsPwDtbLtjZGKbBlfiO5f0+mF+Ig3VsC+oAs62xZycCcxvYXC1siWx+rid2/DaIl5YkAfGNarvm0INdRUj7a168eLlE1PNMIxAGRXyjIHd7cFYKuBSJi2vjWkTK1raAtnpDl6CZJz50YxLPb3wtFrxtSBxZjyoAzsNYPepdM9D4hUDG1UtD7hNQBv7WRxR+IEBU/7yJk+n8jnfPEHtOu/ZcavU/4vQ0t0cD34EwKM+wcrK1EEGLpZC9is+i/NCVZ6H1C6sD4xORmWzmr5ftFSezSlX98bPO0AQwrC5Zp3FrL9Y8syZhCXvfsDn0ibzC32rwWG5mGvE/A4vq3Ntx+A6Z53C/2T49vMVduy9Sp4d+e3CpTQ6tOG5vr23QFgSaTW3ghaqY57tB6lUwT3DW2sb5VZRJWILQB95BdK0vQdTWxK5esvDFfZNB5n5BaEK+VQ9iiwQnnaQUoG4YwiR0lczDCGe/ijWsXG9O6B09oTLvc9CP1o+52Oc3/hNHJyBR8jyV43iNA0klWMNW463bpb96RhifhcAubbr5Y1N0/5VU/tUBG2JuWWkO3ELx85+GTRpYwhj9HGA6Kn4r49eK61OQOfkiP9CgHSFW8IXbq6bdedQOhc3Ss9K7yRnNXeVNK4u/qQ3zDxV51HawkkI7726KuvuOX7sjS6YLphKnR4dyRtmOafcumA2ZfpJtB8TavmR04WHkgIskrrz9QuGC50eHs+CZhHsIsbvSa3YGDlQHCIN6eyAnTVMaVtG5kMS+M4gGv+R04SH3Y3Bw+aZDx+7cVdXr6GYsbrkS2enu//t6ms2Fo8jDo9OcXr+9nD8C+xyjDbj1bhGEB00YrHsbn4//NkXR2Iv3l+uvG/+wCYlVk08Xnt5T4w+qW1FfOOHBgYX17z0lEjAVZ/Ck1NsKwxjpj3U6TFerUQTdw7LiqvVGowRxe88x2tVhHVc4d45wg/9vfbVSXAq+XdN2j47ovxPY6zIJDRhgKk54ySAf8yxNb9HnOc7v1HZZhbMcXdHSrroR4//HUNjVBuGzzgWkmgfkg8WNhVbpX9c+SF3UmXe/4MWVku4Qx4kphuRjFPRXNjkk4WDkQxCTYz8OFBXY2DCS8AzD4OL6CuIy/EJgDfkUYsOyhrZeBz/5bdW+/MpDrdmepvQ6DEmMz4hV39ShzYEZn551NWex7KJP9xr6xYzKgd2l+DGzqwD7b5vpWjYNPFsKB1z6zQ08sXr7lgLnfYxIoC/GRktEeVekBozbqiw+XVwhT6JfnW16KnXHim35ZUnPCdy8VOibhYEVBEJNYqQgjwrdNqp2wiUfHJBysKFhNTGKloGMSDlYUOCax9OiYhIMVBUFMwh7iAtFJ5ERiCkPW+d/Nq9A1PXoDLP7xNIAOA2Um4Rxd4awToj87FxiKo39AmUiaa3ZlaRyUoywLiEN6yuF/DJHi67Pa8EuZhXpAj8uKSkKdLV5XOHCQmhDEJBjMX8goUKbA4MW376aGVg3/2uES3R14z7YMdabALgPnz/Oj3ap0/EXJUT0ACQO4anumebG2RdMVd/aqQ2j+/1Rarnm8ssF8Jj1PGUiOMBV833DSBJ838fVZbWiZBKd4LRZLG5dHu6NetzhwkDzQe6zbOqLloc5PeUFzArfcWHoMYhJ+5A6wsnDPs14XOXCwcMhvantXabjrJEKrGxg1JeHOA4Utned4UU+CmZgESweebGF+J7dcpYqfFVerjw22GnFq9u5tMb8ZSAe8Z5nC/7gt4jfbjPzW94IsPQiPL2ut4amYxDS2hE3j8DGTUVOzpu+Cc5AkSC8v/x/V3QPBxObDwrZotpdEIYhJYL+AARQ2Cvy+dFO6HhxHz4BBFZaYLA0uFsQfCUsHvCZykJzD8y/IEgPdAi6w0D98fF+O+mw57Znt6gdlrTOKhJmED8sj3aawNfpjr9scOEgc8mpb31bbNxJIWDNgnpdUIdHlhh3YPP2DPOj/+LCZ4q9VnA+T8GNZuKve6z4HDmaGgsbQlyqiPYFEdAos9LJQSIRJsIxgqWA9q8wFWY4EhaPY/NaR0pPC2VFhiRMfvprwO5Wxsxvl0e7G4rZoUB+dEgtlKVIe7enSTnTgwA95De3vwT92EOEkiLMyCWZ6lgQArgtZNuyTdAxq/HS+f8chZRrscmD+/OXMIj2MhR7i0Yp6kx3u1P9ZihQIE+OcBr6v7AV36DLw1s/v5+QdF9qwdOGcxzeyS3VJ8uuyWr1d8HrJB3eS5Pk2qQc7Ib8qrTEv1beaB4uP6hmPzQ2tK046ibeTyKtp/tfG4eNBfXVKVGYR6Zn1+nAHawRyaptPq+kdDiSUU2FJe4f/d6WXpUIikoT1UwajQJrgylPCcYtllZb63pM2rPTA/1Yq4FwHDAdJAZsLFKO8Iw98tMfi7NE46D74TThKUr9kQTrqQRlsv6L/sO9WCs5mTCXSQb2vr+aEpe3RHV42DtYa1A+MBhLFbMgMI8uRSS+L3ysNdbQRJu/mzCQcJhcTsbgsae96Ko65J4SVHb0mv6n1Qi8bB6sdSto69ngDO2GMMYfePi+LE6CoOXxaYUuk0fup8GLb0l86ttbx7jmYZRe0hr8Sv72dCLJ16mXhYDVCeXn5H9UPjgV2/kwIc6js6JvwskgYjk1OvYCYH0TMDpOPLM+qevo6vOZPGIpao8/MR8lZ0Nz+Sy8LB6sFZKZPm6v0wKwh8PteFnOG0MhYFCOpIKJ2mDxEj5LTP7qgGb4s3G2XjQlj88hxJ1WsFmiao4a7TMTQ3Ia2a7zkCwJhMn+Y2zc8fdmCw+QhLvnWhXpg5P/iNfeCgYkhiCZmQg6T5Te2X+kld7DSoKg1/FY6MahzZ8KySPeol3xRQAj6f01NTV3kcEH4d15zLgoUNLZ/e+5LkGiDl9zBSoGC5tDWuYiPwhzY0rzAS+7AQeyQXwCtzITslnlJHaQ6lIQ6e4I6cSasW+B61sHqhYKW8Pa5TDYoxr2kDlIVOKUZ1HmBKJ1f2Bw54iV14CAQits6/mMupvpHewZNcTj8373kDlIJ5mI5iTOSwpbItV5SBw5OCXNZfqiJf2Pjn3tJHaQCHJVOKW2LJoTVIm0MdXT8tZfUgYOEoa5ncDKIpoKwViSKqamptSNR1A+PDp2/IU2NVoK2oxzOHTm7cdPhUgjpd14zO4gDaZvP3lvRqNudQW3ocO6IXQntmdU9AO39idfU84e6wZHx1X7EOBWQTpMOu8Nr9jUP0hZnvHPH6vfLudwIw9gry3Sv2ecOVV29XdzM5M+Uk4lkDPrDFxuXujyLS1nuWc/rpbdXec2/ZsEY838u3XYosI1ATrAutUSLm0BOykL/IH5AguKtVNwa6p4fo7ghs/ikzO7JKdMr4LjmbVdTyFy5PUOPIoOWefD/2ULw1n08R5TtMWR7/Jkw3tHhvNPfG5lRd6kYTjxbJp2D5+dvZJfob9JZF3Aco+aJV6IrtmZM+5AkH+uunt9IQxyxJozybX3Ii1mc96S94IV9eu0e19eR7rSnt0u90vSoNcey7XdBpJRtj3ETd6FIXQ+HOo95zb9moXN07JDtx+m2kfaHBnDdB63QZ7YfoAX7m361fQm+7tnY9YWvph95L2Eco6fP+E2fkh958Pv1z+7QaxQJp1z6G7D3nhKPKwp+Wlyt7wkjL+pBeuph6YL3Nn9ojt/QO9/C/5bmieMfM7xbanyT0LjAP3hdkDhcvf/Ey23Bu46UmpreAXM43KnOSxhoDf2DevEsDdQ1OmbeLA1xujRqff+Q+mcknLQwFq6Le6q6UR2w3J5VZI5Ix/+mvE4795JN6SY0NGqu33N4eqYgDcAluGVdfXoRLibOpZ29yt0fLqvVuF/JKla38XD4gfFjepEuxDIpablMd0Nd7N7LPS1h6fBdWqfw8IjG/7own2ePNpnh48e10yu6+7QDITLu5Xzl09vMyPEJ/c13dY2MmZsP5CvBEjYxNaXpbBvNFz0mcdxr/jULoaGRcgaTv23o83ph3tCbDYv1Vb+2G/9ntHeoYx3uP6X/xicm1QkPfcfgxglPqdAQfR0eHtU8uRcV5z7cdfJYZb3250bvjlTwriNl5gM7T5RqLJP4Xn6FOvh5oqpBaRRaxakPDoGGJV/ozuZP2Y9WNqhTIfKDNqnfa57ZYfqExmAqMAuuTfBPkEuFb9qQhhT7j14XJA5BTOLe3HIZjC83Gp3WMjisncJvvCUdFSYyJg1Ag8Mhj8sgYhbgRu17JH10ZNSUy0CkYxiQMJwj4S5z3a7DyjTGJia0o+H4tvHJmwFN45/5HDdh9+jFNd3ClODkOJWFGO7Lr1RmMyz/Nw0MmVsO5ms+O0XqofHT2yIe195tOmWwU+8pKaNciIcLcHHIwjdU9/SrxDQq+RAHJgUz5Df53JJRYD6294h2LuCYRPIgiEmAtPX45KRpFXrrGRvXwfeYDLzSrl6lN/qVS5PfvilN+wxg4BXJhJIf7dE+zwp1KO21DQ0rwyc/+u5iScNg538gvS2qsz7l3ikTEJNbpdBEUWeP0sWDJUeV8TCJQLPcf2IntCKhTSac1wqTsPlDk9SVNEwq3OSONzDqCd1Cz1Pyx/v4714KTCqTcLh46JhEDGZiEqsRYSCyvJpeniwXOiaxQtAxiRisJSaRKrhimQTLlSBFDiIZy5zVRkiOScRgMZkENBUUvtgIHVs9WypiUpkE63VunuJ/RKVMWeOx9kJp9O5tGWZfS8R8ZE+2+eyBPLO7OaReoNEHcAnNLvn93bxyVUB+dG+2aoxR1HA/5o8Kq0x2uCuWp+TFOhAFE79hCNyLiT6DtCghO0bGzCf35WjDb29qN988Ump+LHncIPmmtUZ1jbmpvlV3RKgD+gsUjSirKPO9Ulcuv/lVaa0OzvjvXA50TCIGQUwCRR96LZ78vlto4W8f3WRyI93qfRy9APS0QfocxWFWuNO8b3uGKqVfrGtRfQW6r3Xy7sGSGvP5gwW0tSrJ0alBZ+SBnoyy2eH4dk6Zub+gyvyuol4V1egprhS6WVfTZO4XWvuh0DR6L+gU2kMfQjkf33fEpAsN4t2cuqKPOCBpUa6jOCctdUlri5gf5Fdq2KpabqAk9G/5ocBJa42YB4qrtXH4cBoXJc3u5rAq9+hYGhglJQylvn9QG4ztKRQ+T1Q1mh0y0BnA3FiVF+1W5edjniKJ9NyovbWhXbXDxNsvnRBzQ7/H1PYNKOPaIczoF0IAlIsGmp2QA8Jw2JE5KOXfnJ6vaSGsu6SO7LxAUHZLarnRMYkYBDEJZmJ2paxk+S3pP64JgPlzuxmDkhvWmYxg/Gx5QoNMFNADA5VJiKsEoMVHZOAzUGEKDPRLZFLh9xdlwkJShTZ+UlSt1x6Q/ju5ZeaVT21ThgG9x55RmZSOKGMiDCYFjZOei565noA+5ZY18uZWNpSoMCUmPuqzXegexSvKdf/3LjUu2XIjlcWplYCOScTA6SSWHpMrSQiXtJIEM/AmEcseKq1R0QoOyqzPViZbT8z6cH7C2b8+R2Zx1oT8hgh4h5jF4OA3ab+eXaoSAgwHJC5POP5qZ0KOScQgiElYGuHJbyQJRHyWE9tFgnzf9kx5HzOggvagF+jpM+m5+rT5EP5G+b1FpFLCoWVmcfLNFmn1pyI9YLfzWZFoH62sVyn1w7uzZRkd1vLiLZBXCyaVSVwnzIC1Pf/TwLWegQvLgpfqWlW3cJV0GB2FjQL6A8QpliMYOLGeQ3+BWHe9ND5GJrW9gyomso99n6wB0VFwqxT6BZYGz8ia79UiWn43r+Kk+qwmdEwiBkFMAmM79AM8+Y1OAmtY4u2S5QCGeUw675JlJvSFbuA6odNHKur0N7Y9XLLMZJYmy429MuhZrrxU12Lesy3DvEXSsrSAZlmavFjbotaQ6BmYyFhCQ+P+Oq0mXLLlhsOFoWMSMXDLjaXHpDIJlhhW0Ye4xnX6djuS5QAKQ97xm6XC3tawKpdu3B8T+wgnPnHs8oHfDBDus7RbVITZeLwjLk/CMLVFIcX/V8vSBAXVHplNeO8nLpvG/k51pK6OSczMJPxhSASY9iOh2n6GLi19sYNAOMhvSwfQIccGCLd52f/9+dt8+N8+yeNLmUUqQdu4V4uEQnp+ryRai8ekMQkaF5NWdiT4H5PSJ6sadEfjXVsOaiPROVYr/P38CrO1sU23Re/NrVCG8oqntuqWKIeo0PiyFcmSg12InxUf1SUJnbJVCODnJUc1v/dLR1AWa8XHKhrMK5/arlughH35UJGmgWlQ5que2qbbrE9WNepOx3oRG5d7eylRpP0ckwhmEmxpA9AKv9ny5gzEO7cckGXAHu3/H8iS9T+EvjC9Z7eB3S520NhFYMmLPo3Lma/afkh3L7Y0tOlWJ8sUlhzsSLBLYrck2R5lF46ly1nP7VZ6gsnwjolvnSyD9wptQ38si6t7BqaXQysNF3W5Afe2nBb0c1+Inqf9n7Uee8psDRHHz8396WxYfDh5cKiL31aiIcwfz+Zpf9v3KwGpq2MSiS03aCv6mn62fX1/YaU547nYOR9/eDyN2vekZwu/sKNHGYjNj/f8j17M2jqAlOl/b+nP5h9fxkrCRWUSKHNAu38Nwk2xP7AHs5YaITB/fVYKOiYRg0SYBIMU5Xi8MpFwDKZm8vcAXbC78S2RRGhvlrd+RmCRfKxrApBdEaQW+5t05OXfOVnJOG8m8dHMlxsJtKcyARqHhuT4K/oAGhFR7mBbh/n8gXw9JrtfRDE6EiMrxD12KRDNPpWWa67ydAlYUiLq3S7LBhpdlx5tUfOL0hqVPPQDpKxrdmXpsV2s69BIc8QWcRIrvEfK6/WoOkd8Mbj6hreNin6EOrNswcgl1ZcdEK2IxuNe869Z6BodO2B1UxbZVQM+uDO2s4YxHAyCiej2Q8Wqm2ApzBOjJ3YlyoTmWFK8VmiFU7uc8nyd/M/xbpYWSKVY/mJNiTUwFpfk+Xk9ObxXjaVwSXB3bpm5SMqEnlhycDz9x4XVSoMHZZmMBS/Lmh+KJIOeBEOrc4RO/fVPdTx/YzrNO3d/Eo39g82n4ui8R5HDdhENy/rNil2EQ/jWmoy4DHi/chJGAyKyxbj8HlV48o64hJEOtPkSn3cwIP63deR/myfpYArka+0yiJPKeLasrYWbX+Q1/5oFaYP/fsXuI4FtZNH2M3opaM/a02jfqyOXWJ+D0IKND+0RBp1ZaYB3lpZs/sSBnonnD7f5EkY68gD5Da3bdzb+SsG94Xl6pgKio2OReJHOYfLxgpi4l5T7R1cDSFv87Uczi3UQB7WXw+Qgy7LCZN08NjQ5Vfle4e7uluzkILMO7sp+fLQN5vAFr5kdxIG0zQXr27r0zA0zd1BbOpwbIoW/RZbyjYMj/V4zr3z4aXrRnxfJ2i9P1o2nwpzG9m1eMgcOlgmu/oMSEd+D6DMec5va07xEDhYK3LEYdFNSPJaGu9xdjA6WFQpbQz8Mos0gLG4OuyVmsqCgJTwe1MjxyD2MXhIHDpYFhA5H4ukyCB2tJhkKmkNfD2roICxujd7pJXPgYEnBGPP7Nb1DgXQZj+WRBewoODgZ7tLGT+xC4OruAdf4DpYFilsjPw+iySAsbIl800vmIFlQ2BzqDGrseCwNdZqitujrvWQOHCwZJKo7q+sfcRPZYkBhU+jVKCaDGj0eYRReMgcOlgSQDIJoMQhF4jjkJXOQbCgNdRwLavR4LGnvMIWtHZd5yRw4WHRIVIpgOZyebv7QS+Yg2VDU0vW3KHyCGj8eG4aOOWnCwZJAQUu4MIgGA7ElvMdL5mCxoKA5VBPY+AFY0Bwu8pI5cLAoIPR4lurBAugvHhuGxt3EtVRAYwd1QjwWt0Vl6RF5j5fMgYOkw1xosaA19D4vmYPFhsLWjnfS6EGdEY8YrZSXmz/ykjpwkDQoC3dNBtFcEIpU2+olc7BUUNgcPhjUGUHY6PQTDpIMBS2h+iBaC0K3zFhGKI/2TAV1ShCiffaSOXCwIMhvCm0OorEgZDej0Zg/9pI6WA5ASgjqnCCsH3CMwsHCQJYNGwsDaCsI2YrPbw1f6CV1sJzQkOAeNdg47JYeDuYHhS3hzCCaCsJiwYLm0E1eUgepAPUDo4GdFYRu6eFgriBSwUAQLc2C93tJHaQSzIVRlEW6TWFL6BwvqQMHM0Ki25wWRYL4kpfUQSpC0/DxwI4LQhEfTWFzeKeX1IGDE6Cguflvqrr6A2knCIs5DtAYuc5L7iCV4Wj3QGAnzoROT+EgHoQuMphE4mllJoSZ1IXD/9dL7mAlgHRw4Vw6uaStAzHxVi+5gzUMnPsJopGZ0E0yKQRTU1OnC35W8EeJ4MTxiYzB0TEzOJI4HjcGD9aB+a1g/KLgG7xmTApIfn8jeNpqws6+way27j7T3tOfMEb6Bvsk7avj85oB/95rPgfJAhmvn7q94Khz5Z9E5K6Fq/fnwQh/6zXzKUHivmJTR7+6tg/K0+HckSsVfnK0lX74gNfMDuYC0nBnvG/P7Lc4OVw4nveC3ho2oyZe3v3FV4tqA9M6TB6+c0cW/XCJ1+wOTgXSWG8474WZ7+3kkpalvKiFi3T8GBTHj/bm8xPCBLkCLj48FfDMdTsh0O94zT8NEvbPb9t8MDCNH7lly17leCrkWr7lupN1qelmrnjGul30w6e95ncwG+xobJ8IGoxc+PrNI6V6SazeASlhxDvb9xtRmsFIHO5oPEtEOuCVT2/T99zTyDtL1FxhyP2OhPH+35/cavKi3SIKxq425LajYxOTegktZdhlj+YtabiDknSxfGL3SXJBLWEQJHF4995tGebbXt317lQvDXlyCbKNa2+ptt9F3fhNObwjDvebvkLqA7z+2Z2aF3EWgg/WtJ2keEtri4zF9wP1AC7ZlGY+m55nOkfHzGuf3WGO9gzoN/Bt9lpI+qJtaMS86unt8m6/tivtaK/qJ57N396nSd/xP/nYtvDHA2/LLDTj0ie0hU07OH7cXCx1sr9tHSzy+3MH881H98akU8qhv+x7yubb+J+yiE8d+f/9OzL1SX2gB560OU9bt7cIZrRFzenSFqS7StLE58Vv6ka6mZbPD9W2OwVoIvB8e/dJjcdg6hodP+EyVoikS4iUDmetzG3P384pM5dvPaBEZqaMOUPCj09OaXoGXH3foN44XdXTr3kMHjtuTpeZFILZ2RSSWXWXyQp1aqfzHqIYPj5hvnq4xNyTU643S3MhLbdL876kq1dvl56QMhiwlEOeZ0ie1McSGkzia4eLVcqIDI+aV8vAASiXG9M/IwPuzfIdfA8MYETK/HVZrdna2KbvDoU6tG58MwPz9c/u0nLOfyE5M+M9lc0nEef6gH5gIE1OTZmOkTFtl3dJe1AvmMRbN8QGHjfDA6y56/uHtH1oh7LuPmUo1+6O3RBPX/62ot5cujndjEpeMBAY5pgwAAbWFzMKzMdkUPM/ZfKkDjCJ6/dkaxkwoB6hC26oh0lwYzj50v+0E3mWd8VulP/k/hxlEg9K33HrPHkBDGz6Efrghvu7cko1flj6CYYP8F3Q2Q8LKs01O7P0Fn364vItB8woDEvaYF9LWPsdGhDS0/wfrazX+nDT/dU7DyEpaHtxO/qt8h22XS3eXdHkmEQiEMQkQDqOxi+VTq/pHVBCoBMy2juUyOiM7+VVmPfvzDRvgEkIQFhcKb+9qV3j58j/mTLgVFoQggTOkjgQSFprROMDG+tblevDJICmgSHTOjhsaoTJXPDSXpVqGPwN/YPTA16lAi895cN0Doc7TWFHj7ls8wGtG4PFDggbD4L/8qFCJcJjk5PK8CB6BlW6zE4Qf0Fnjw5Q3o1OTOj/Q8IkNje06XcFtddcMFEmQTsB5/pmYcTkloFh+bb9yny/klXsxaFNo+b2Q0UqedRLW8G0aSfgxrQcfb5eBhbAoLPtR1uQz8f35cjMGyuTdJR3h+QH46QtAPrsxboWbScGLbTxBWEwUWFk5Al8Ki3XVEvdYBIwed59/mCBuSe3XOPQR+QNM/+WSHzQUt/YuHnN0zEmAaMDvp5dYn6QX6kDHYZ+i+QBUG8mn3tyyzQf4HXCfIAbpWzgNC8PaOoj2udF021o0TGJBGEmJuFw8TBRJuFwcdExiQTBMYmlR8ckUgMdk0gQkskkEBuDwh2eiI5JpAY6JpEgBDEJ9BH7WyPTvz+4K0vX909WNZoHi4+aLFn7724Omw/sPKS6gAs3pKkC7cdFVeb+wipz5fZMs0vek440tx8qViUn+gzi9cj68wM7DilTefZok7m/oMpkyjv0Et/Nq9A15NaGdvOuLQfN41UN5sb9ueZQqNO8U9bAKCJ5osR7orLB/LaiztywN9tsb2zX8vzfkaqYKJOgzW87VKgaen7zzTV9A6rYox14/9kDeaoYRA9A+9F27IS8Y/MB1TXQ5qzlL9mUbr52uETbHIUuirwrJL8Xalt09+Au6R92SC6XNr/BU2CiE/h+fuVJ9Vot6JhEghDEJCAalEUoC/nN4IMAb80oMNuFKaBthvh+WVpjtjS06cAHf1RUaQ62R83PhJHAPNCWo6SCEWyob1XtNYRKGHlCxDcJcW+TAY6iiXc75P91En+PMBm03yjiflJUbfa0hM21kqaub1B3Pa7cnqGKu7KuPlVKkTf52DqnMs5FknjH5nRte/5/345MbTMUyjBotvZQVrKzc9oz21W5evqzO80maeubhFHQFjDdmw/km/LuPmXY5AOjoN/YOiQu/UFfEh/mT370If3xQ2Hg/vqsJnRMIkFYDJ0EOwBosedrU4BWH7uFZNgkpCK65UZqoGMSCcJMkgRbYVbHgOhpbR6YxZndEHWJw2xGPBgDT2Z1pAR+I66yBaUiruRj47GVSPg1MhvCEKxhDWFWtF7NmCiToB9gtvb3ZbLMYjuZ2R6Jgm1J2vQH+RW6NfolWULQliwXSUebY0yV0dah0h/LNKQ00tKn5EkenxNJg61R8iI97+hfnqRny1GlS19dVgM6JpEgBDGJC4RAHiw5qsTGb/bEf1pcrYP4qu2ZqivAyKZIxFQMWlgCIO6yZ84a1xrPHGiLmuxwp+65Y4vAvjjpNEwI7sb9OWZ9bbP5Tm65rqUhUGwVIFB/fVYbJsokYKhHpU3RL/D7vdsy1WYB2wXajCUB+hqWfrQ/YSwfbpFl4c+l/zCQoi1ZktC2LFF+VVarS4+fyhIORvJSXasaPmG/gl6nQPp0ryztsCc5T8Ion3Jg5r+rrJ+uy2pAxyQShMVYbjicHb9d3miy6sL/t6qz80/Bg5VNf/1ca2dgXIeLh45JJAgzMQlET/s/ksSn03JV5MQyj9nJzvYsPzBx5rdVGiL6Pn20MRYm4irpePLeplvLyLIgX5YM1olKXnPIPFJRHxjXjyiHedKGWJXGv58J2bX42L6ZT/kiVSAp2N9IMKTBZP7aXYdPiLua0DGJBCGISVhzYBgDv98nSww06z8oqDTX7T6sBMpSIl9EU5YRnBHY3xLR5Qb2/P/yxBbzm/I6s6OpXc1z37HpgBI44jCEx3ZcfJlrCRNlEgxW4O6cmPmx3eJlmcCSg6UC281sL//Hk9tMmvQJyzXMmlkisGuBWfyrZSnykb1HzE4pp21wRJceMGyWH5hYwyRYNrLDgTk7O0mvkTQPydKEXaZ/fnyL2SVptzS26VkdGAj5sqP0IaEHdkr8k8pKQcckEoS5LDf8UgD/W8LgaZHfKMbs6cMTwry4No+1ivOVJEAYOApFBjpnZPgfBoxSMqM9quc8rMKTuPQB//NEyWzPZNAX1+2ObW1bZTHx7G/6yR9OnjAtKxFSPmE2f8JsHVcKOiaRICTCJCAACIT//WKpHznMc75HVBBQ/HuLECHa9KB38TjTEV+LEHH8VimGRpZ4/XFTCRfCJGAC1m5ioRjURiin48NOhbQ3uyf8j7Lb3x+pjI5JJAhBTILBB1hDGpYbD4j4yqxlw7D+y4106UlP4t8nSxEG6NPVjeagiLxYbBIfS8DHZUlS0tmryxRmIk51lnb1mt/JwGDrjfy/mV2q+WEwhSUgW32IvVhwYiD0sIi+LHHuyCpWqQRCRAzHeAuLSwYOsx/WhYjGMK1UlVoSZRL2dC1H5/nN0oI2pD049s2uBpaqvMfwiVOZLB3ype047k5b7WgMmcrufmmXfI1T2zco7d8oy4td5uP7juhuCMfHMUS7XNqdtsuNdOvpS3YyKIMdDhg2fc7Shi1w8mTJ860jZXrqFGO5iu4+3d36kfQZvkIeKK7W7VrqQt9BC6nUJ45JJAhzWW74ZxkGKQMTCYNZhKPLhDM7WbRxITD/7MI7JBLSMeB52uWJFVttHoTzm3C2+b6WXaJMifysVAPh8d6WaZkI/6cizteYim/iaLXdYsYiFcdAMGM9ci3ffacwBtqMLWXagTgwXgY4/UW4tXPhiTk2/cOT/v2wvKc9YSj8vkLSX7/78HTb3nm4WHVKbGfTD5SLYhuEMVtLWrZq6RP0Hl+VNGx3897/PcuNjkkkCHNhEslAS2xrGZNpcWmZqsO5o2MSCUJaW2TUztYWmSEQEe1sjI6BQ1j/+sQWNbIC2b1gJmfpwPkJ4jBT7WgKqUchZhs05+xoMCshbuJ45uYDeXru4taMQtW+b2poU/EUYmfng1mMspO17k5FfKQ+dBJxZoc6h+L9dcJQaTv6g994WLpInjel5+qszNIOq1bak61pJAOWMtfvOWx+LG2KdybiotRk2YbOCMtZ4iEJsEzjXAdSBhLapd6uE7P/9/MrtA+QANjNoI/UGE6WGGx7czaEpQ1GdvQ9Z0SIT32RJhr7hzQeyyMMvgiDFtgNYYfM/53LhU82hh2TSASmpqb+5uJtMR+BFmEOrFn9YbiQYy3MAEarzlYnWnXEWbwgQSjoENgOhSix4nuvEC9bcsRF33C+iKEQLQQF8VwtYvO+logiRM/6micnPlNVn7BQxFuUtPlHvOafBgn70w+mnazQpY0ZpPyPzQL/336o0OxrjahIj9s6tpnZqmQZQnz6iHK+ll2qJvAw9a9kFam+hm1qlnef2JejegV0P9hQYHGZJelgTOiT0DHRt5xCRfeDjoL+ulgYSV6kW3UX5ANdPC/9iyUtfba1sd1cK0wAPcaF8h4rTvRPm+rb9BAfdcN0f7klyvNe2Ie6561e8zs4FUhj/X/fExE4qDEXA1FwBoWvZoTxXr0vFwZxrtfsgbCtI+bkNigPh8nBrxfXwSD+zGtyB3MBIeC/3t87vOoO8iwnskX728YIzGFO9zy0DI91Xrw1Y/r8jMP5I4rU8wTzO3omhTn8L6+JHThw4MCBg1lAZu4LB44d29k+NNLVPDBsHM4N2wZHhrpHx3KkHa/xmtSBg9UBQtS/vqe80Zy9fo/u86sNxUv7Hc4R0YuwW4Evic8eKTfHpqbSvSZ24GDlQsPI+AgWnEHrUocLQ3QrGb3DKPx+32tuBw5WFnSMH++yh5ccLg6y/Zo/MOpsCxysPJAlxlXs8wcRtsPkIkfKp6Ymn/Sa3oGDlQFpHX2BBL2ScCXZRvykxl2062AFgayR/+iaAEtFkINPV2yLud9PdBDOdbAGxeegFX5C48NnQg5YYeV4qjQcogoKX2p8o3yfSG+zGoU5cJAywFbnGwIMjmAQAObFHEPnODThnBGJPxRlBzrhnDfx+8MIYgI2jLMrXJAcf86E8ys4k/WHgf687A4C/6NL4c6Mmc6r2HiYVWN2bcOW63AXbSvtfp/XBQ4cpDYIsX4o3kKUAcTFPRCzPxxz8Oxwl54f4B1nTDhwxC3md+eW6ZHo7tFx9YHA2RLOmuBZGt8NbKVy6InLgloGh3VW54oBbiaHIVinPNSld+yYiQ7HbtlmIOMWjkNv3IpO3Yhb3Nmr5yjeumHfNJPgSDfnJciHQ1AcqOJsRLPUjyPeHIrj4BxnJvBQjhfsmRjLYqLHJH7ldYEDB6kNQUzCOmvxe9FikPePH1P/j2yThoZG1MkKB5K4tp53p0s4TnRe9dQ2lSYmpqbM3z+22XxdJJGrdhxSX44M4v+Q9x0jY+aVT283vaST9PbELKcxcQvHSUpOaMIUOOBE+fjD4EAV8V4pefzdo5vM8PHjqgyESeAzktOT2HcMjB83r5b8YSaUR/qfC8PgBGe71J203LJmy11KdEzCwYqCICbB7Hp8ckpPrdowZmsGPbM4EoW8VmkAx68M5NbBEbUFwKsTgwApYFAGLh6bYA5IHFxdyLFtykPi4KRsnzAJO5uT99jEhEoarYLHpBCYDR6bKJ/8OVaPJNA1OqZ5w2wsk+CcBsfnYWQ4uaVeHNGn3pQPk0D6od7lkg/X8TlJwoGDU0AQkwCvldkcMR3xnAuNL9q4X5cOLCNwA5cuojpel77vMYm2oVEdxEdkOcJMDjMAmKmZxRnYu3xMgiUFTwCrRMpk8CKZEB/cWN8qYemmsudlJkEdvpRZaL6QUWAulDohwcAkRo5P6ICnnAEJYyDasi8R6eHF2hZZehxVJsGlvjAof9lLiY5JOFhRMBOTYIBh/PPjomr1p0AYuwi4e8OdGlcUogS8YmtMB4AfC6sviN1UlS4De5f6viA9767ZmaUKRwYu/iFJx+7JYxIfKeCaXfJewmwd+B9nK7iEIz3I/zAD8oVRUC754d+B+CwhwsOj04yGstGXwJxgbjAWHME8Vd2oDMUtNxw4OAXMxCRWKt51pExv+w56lyromISDFQWriUkgSeBSDgki6H2qoGMSDlYUrDZJYiWgYxIOVhQ4JrH06JiEgxUFjkksPTom4WBFQaJMgp0Fnnjxxudh/HsQnQC7COgEcBePrURQPL3KbuP8rsRbDQiTGJ+cMuWR7lyvGxw4SF0IYhJsC4J2EGMngck1TICtQwY/d0LADGAYbIXijp7tyI/vyzFcl4fxEmbQbJVy7SBpeWIcxf0gmGzfIPHZMlVbDMmDspbDuGmpESYxODqmVxQ2Dh8zRaHO673ucOAg9SCISWC0BGC1yG+YBObUj5TX630VsfssD6hRU3pbRO+NwOaA8xLcTwrzYJeBezC5x1SNmoQpcInNz4trNJwyf5BfoRaa5EP+X8woUIvK1c4o/EwCLJH2KAt3t3td4sBBakEQk2DWx1DJXmoDk+C4+KMy4Ln45968cpEcMvWMx+NV9WqwxO1WXHYDk2DJcd2uLL0siFuysKS860ipWms+XF6njIEyOWGKGTUX53IYC4xJGWuLSVhsHBKpoiXyIa9rHDhIDpQ29y3oHoREdRJIA9bqEakA82a7LAFhLDAB/rdpkC4Y8Cw/WJbwJJwwGAd6Caw4/ZaP/G/Tr1aciUmAJcIkRaoo8LrHgYOFQ1Fr+K0NQ+OmuC26obS985VecMKQKJNwmDycjUmAhS1hUz8wZgprQn/pdZMDBwuDwpbQtiIhrLJIt4FhlIY6y4vbwu/yXs8KC2ESEHtQuMPZ8VRMwmJt37ApbYt+zOsqBw4WBpVd/ScQmEgWMhuN8v9ISajr6/n55r96UU+AmZiEXy/whYMFuivx5pf26q4FW5goJ/M7elT/wFKBZQhpOMCFgpJlxAPFR9WlnG55ShzSrHZ9QyKYKJMAheGzVbrF6y4HDuYPNTVT/60uxhQCsbp7wFQJIykLdT3vJVEIYhIwhM6RMb0en9/4j7gjq9g8VFZrXvfsTnOwPapKygPCiNbXNquzl3tyy9XPJDsdJZ29ems2R725vp/j42yZEl7bN3CCM5u1iHNhEooiJVZE+3q9LnPgYP5Q0t5ZFEhkPqwREdaLrhDEJGAKxycnhTEU6W+khD0tEXUeE7uav9O8IMwhXZgEYf/+5Fbz3bxy3amACdwu6V6/bpcyDVzZverp7co02FJlmxPpw1/eWsM5MwnBmJ7C3dnhYAFQFumuCiKueEyESYAsF/y/Maa6bMsB3cXARR0WlWxvYt/AliaMBeYBY2D3IzvcaR6trNfdClzOwWgeFknkprTcNb/kmA+TsNg0fMwcLm/53173OXCQGJRHezqZaYKIKh6P9g4lxCRmQ73vkqfvtz7jwoLe81zruBAmAdYPjpucxrbXe13owMHsUNHReyxRBgEe7RlcMJNwuDBUJjEyOl4W7grso0SwtnfYHK5repPXjQ4cBENt34iuVYOIaCacL5NgicCSIujdqdBKEvHIYbGgQ16E+Y2yLLI7Eh+2EhEmIe3+s/ym8LvUyjKgnxLBGpEK85raHaNwEAxVnf1zZhBgokwCR7h2ADM4v3a4xDxQXG0+IQMby0rC2epkoPOew10c8sK35cf2HdG0nz+Yr0pK3OOj8Px0Wq4uOTj0hQITl/kc8IIh4P+SJ3E2N7TpPRnExccl1p3kyTt2STAZh2lhwcldGyttGeMxiemj4uWR7jlJg36kP3ObI2/3snLgIAaVHb3jCyEqLxuFICZhD3htqm/T3ygdYQIMaG7XOtjWYZ452mRuSs81r312hx7yUk/XMrg55IXEwUEtBjfm2F8+VKTboYRjN4EiEw/XnOcgDqdA01oiujvyFpE67i+sMv/yxBZ1e/9CbYv53IF8ZTocDENZ+s/y7p6cMvNEVaP5Tm655LuytlTjmQRQGuo8UizfF9Rnp0IkitzGtjO8rBysdajo6O2bL4MAE5UkONA1LUnIQL83r0K9YH9kb7a5WQbtb8rrzJ2Hi83rntmp919whwXMAgngHGEG3PTF0XArhVTK+0+JJADT4BDXp/bnmrtkoDPAudmrQBgEUgH5IGEgQWRHOtU7Npf74FKfXZXna5rMK57apt6yuXhnvTCR8+RdfP1TGYOYBFDUGr27qrMvsN9OhZhx5zQ2/pWXlYO1ChXRnsh8GARHke3/GFXV1NT8Ny/LhHUSSAEMVJYENx/I01OfMAAOabGkgPB5j9RBHKQOuwyAMZAeIy1+Y4EJc7DpSUsebLvyP3nwP/Gn43l5wrjYViVPpBi2WSnXX9dUx5mYBJDb1PafDHh//yWKjcPHT+hbB2sMitsiO4II41RYHu0xxc2RL9X2j+jv+TIJP6J7mEkZuVT4VmEcN4pkErs8KDhOquJsTALIKKz5yyYZ8PF9mQg2jRw/QVJ0sEYgv7n9CxwhDiKK2RDRNa+p/ZPkUR6N/hVLjWQwCYcLw1MxCeDh/Pz/ql6rAvp1dgwbWZKOedk4WAtQ2NB6enXXQAAxzI4oswpaQu/wslEoaA7f75jE8mMiTMKCLj3muMRkSSqTSqGXhYPVDOXl5X80n330apEYRPq4wMvmBDjaMzDqZxLGmKvPes4d+V5K9JjEQ14XnBLq+mc+uDcTcgo4ryn0fS8LB6sVanqHAwlgNuSkZ2Fr6J1eFieBMIX/4ndmIsR65ps2rH5vUKmE7P5Iu3/F64KEYD6TBbRQ0BL9Ny8LB6sNilqjh+e6kyFrUVPY2H6dl0XC8JWi2kBidrg4eNmOLMxQ/o/X/AnDfJSZTpG5SiG/sf29c7XrR7FZ2Bz+qpfFnKCub7AfhzJBBO0w+binc2BeA/dwS8ufzEeZWRbu6fOycLAaYL0xf9AwOB7Y2bNiS2Te3otE9P3L9++POZhxuLh4zgt7WWq8x2v6OUPu0eZ/QSkdSAOzYEFL6KdeFg5WOrBkCOrkmZAlSVmkq8FLPm8Qwv3pmU6Buah4+rM7zLGpqQXvOhQ0ha4vC3cH0sNMCGPJr+/5My8LBysVCprafxXUwbPh0e4TzawXAsIoHrhaJAqsGYOI3OH8EMOzt2w6gARx0GvqBUNRS/iJIHqYDeNN8h2sMChv6fvfR3vmJkai8b7rrrt+38siKSCE/Nd1fYOdXy44av5TiBvpwuH88DxZWtyYVWqyIt3SrFPneE2cNCgNd4XnZkMRNoXNoXVecgcrDSqiPVPBHRuMlbIsyWsIn+clXxQQwj5D8CKH88b/9Jpy0aBxaG76K6SJmq6u/+kld7BSgF2JoA6dDQubI7/zkjtYw5ATjf7VXBWZZeGuY15yBysFuFAnqDNnwoqO3uNeUgcOfq+gMfT1orZoIK0EIdaYhS3hT3jJHaQ6SKdVxHfibNgwOGbS09P/0EvuwIFCeaSnP4heZkLsLbykDlIZ8tvb/6GyI3EnI3guKmhpc9e+OQiEuUqkBS2hrV5SB6kKZZHu8aDOmwlLw10DXlIHDk6CgqbQh+fiAg8fIwJJ3R1zkEQobo+ezz2PQZ0XhFzhJ+CWGQ5mhbJw92AQ/cyEhc2hWi+pg1SDudpEFDS33+8ldeBgRkhvbPzjuZweruzsM1l14f/rJXeQKlDUHrkSDXNQpwUhV9B7SR04OCXIsuOZIDqaBVu8pA5SBRj0AR0ViKWhLlPkLmBxMEeYi5EVfieKGhv/3EvqYLmhJtJ1cXmo05SKJJEIVoa7Il5SBw4Shuq2jmvK2zsCaSoIy9s66rykawempqYe29YaNXcU1piPHSoxH84oTgn84L5c874dmQnj+3cdDsxnKfDmIxXmvqoWU9rZ2yft6YxvEgBjzFvr+wcbH6xrN7fkVJnrM4oC23ax8UMHCs37tgfT1EwYlM9y4EcEv5RXbV5s6zTjk1NbpU3/yGve5IAQ82furWgyZz/vjj0nC7kHg/bM6h7kJOOfeE3tIA7qh8eGcAXIPSFB7ehw7sjdKzcdLoPuknMMQTL6BScXV9o9DCsFYRY/rGmjw/631+QOPNjbN6p3nAa1m8OF4xnrdpnRyalSr7nnB0K4Z7xzR1ZgAQ6Th1yKs7d3xO22+KB2YPgYN5AFtZfD5CHSrIzz271mnzsc7upfcbdLr1Q8U7i6dNYDXtOvaZB2uPQNzknPkuHDjdH5TVDSUX9x6fZDJ2WIeAwuNfNYLma1lOVuC/c4aUKgqqu3m5vQg9oI2jv/xb1LTg/oRKxehDtYV9Py+6yYNPE+r/kTB0n0o/hLY1F4VPX0m5aBYbOnJayXzfrfLxa+a+tB85Oi6sB3IB3G5SxB7+aDVsy9esch84WDBSe9Xyz8QFo+ZuLJ1TqvQPhBdctJbUMf4wKwoX/QDB47bu7KKT0pThDaSS3oXRBC434GAGO4LbNIywQZE8BquqENpts6NDx33UTX6FgmN1X7M2MgAlyNf5Y00tSU0QLsjdY0Lo3I7dWEk4ZG5jfhdjDDXAjn99nP79LfdoYA/QOeGQXG1Dd2bPqma/Ijrc3vNc9s9+q1Q8O4JRuF17nC8Ykfu0k7dss2MxC/bX0oD+I7W76H27hfK3lw7T/xqZNVnNl6k7eWK+/Jgye/bX0Xgm96KY3P+CevC9YsfCSj6KS2oR9GJybM65/dqe1Ov9HurKnpT0tP/E9faf9Kf350b7ai7TfiW/pCF0Q+vIN+edb1DZpXPLVtutwHi4+a7+SWK72TlvgwC35DS9AJ4eQNHfEemua3pWmbP2GWhnlHnUlDnaFN4tpylxL5jiPhznGv+ROHyPBoWbzzVhrXDkYauH/8mA6c1sFhs6s5ZF6/bqcZm5g0vyit0TDeHQp1mnU1zWZzQ5s5Xd4PSQM/UlFnXqxr0cYhj19KfG7VLu3qVYnhhdoW82avbDqjRfL61pFSc/2ewxqWE+kyb5C84ebkd39BlTk+OWU21LVqWM/YuPmp5AOc89xuzbe4s9e8WNuqDOBXZbX67tzn95ivHS4xPy+p0Y6/QDqJPBr7h8xjlQ3myu2Z5rt55frdk8IRf1ZcbTpHx/Q7AKSp2r4B884tB05op/kiu0giwf2z1wVrFq4KuIrgqepGc5EMen8YxN0rff2b8jpT0NGj9DdyfELjQlcMyANtUcWvHi42792WYUqEDnIj3ea63YfNNTuzTPvQiPlhQaUZF7q9XsKgnReF/i7elKYDG7BMBfQziV8LHT1Z1aDMizg3H8gXWjpqukfHzWWbD5gP7vLlPzlpXvvsDs2PSfVDUtaXRUJBIjraM2B+JWMABgUN+r9xKZB2zA53zt2zVnR4tHQmJlHe3WeeOdqkv4lDQ/H+SekcCuR/mAZbLAzQt26I5QMDWFfTZJ6Q+ACdyiD/xP4cZShNA0M6uGEetkx+/6Soytx+qEikiXEtj04nPh3VMTImUsBuMyzEAcemcx6SzoNrQxT3yCxQ3tUnddmpWCjERL4QFtycNDAsOvxLmYXK0WFoxMFw5u6cMmEOR81lHiN49mizlg1h8KQMGJit70LQMYkYBN1Xsqc5fMJMC51ltneoBIjn7MrufvOqp7ebtsERnaFhCgzET6flKhIWGh4xv62oN49W1uuy5eqdh8yXha6gg8jIqNJThdC2ne15irCsNGLLtUwCaQNJGoa0Rejlm9mlSg8v1DYrvdwrkwtMCJqi7KjQKfWD3mES1woDuTWjUJhEmblia4Z+Q7VIzEgmtqylwkVhEoj7Now464Rh8D8D75JN6SplZIe7ZBmwQzptWBuWhkJsu2hjmuZDhzCQeTKbw1Gt2KVlSIPb8uDq7956UJcdlL2vNaKNCZPpEq5tmQRpKf9Zrz7X7c4ydwqxlAmTIC92EJhJaBSIhfhIIK+Wzrti28FpJrGhvlXjWCZxn8wESBWE7WgKqXgJk0AEJg4EYttjIeiYRAyCmMQNe7J1YqJ/6AfobrcwjvNEGuR/JNdXysBl5obWvpFdotLCTem55hP7cpQRNMsk9E+Pb1FaQEr4gDCJr0u82CCOMYnKnj59UiZpyJcy+R+0TIKykD6gcZgJcVgSwwiQgpFAYRJfFdomfyYz3h0XiQI6R8qwTOLyLQenv8EyqKXERWESfs5KnPXCPfW9DFzEvbxot87GNA6Mg+UC+DoRtwbGj1MhlUYQ0xETSUNcJIlcSbtdlgR0CNz2F7IUsGW9Y3O6DNJ283ZhGiMySMnzY/uOSB32mpreAU3Lbd4wqGxZkiCKUudqEecsk2DGoVFYTlDGE1WNunypFAYEk7DfmNYWUcYBYyNs4Ngxc0Ti7RcGxew1KXMMTOIqYRJ3HSmbruNC0DGJGAQxCejjd8LYoRX6CumVwYYYj7T6iNAZg5vBSFykOyQJ0h6TOA+V1qqUSXzo43t5FTKID5lvSjziQysw/x8VVulk9B6REElL34eHRyXfUSNLcGUS5EFZlEF5ZVL+ZUKbLFvzhQYrhMagmw8Kk/i6TCDkDwMhDZMTtH9cxBAYFUyKZUaRTF5I2NCm/7uXApPKJPyKFz/6mQYDh8bwfyy/SUd6RC0GmV1S8L99x5O4DF7e0bigzQckHXHpUOLacDpPlY/yP+l5Z+tl04C2XKuURcwjHd9qy4IwqAvfYNuAmcLWjXyIo+l9cRaKjknEYLbrEel3+ov+5jf9aemAfrHiOn1i+4r3SKaEM5GRnr6m723f0Z/EpT95zzvCNS+PnkDb9zx5Z8P536YlTyYuJOqg/Ilv6TC23DgYK1N+E7bUSLlJYxIOFxcdk4jBWrpDFUmGpWzQu6VCxyRWEDomEYO1xCSQdpZLgrDomMQKQsckYrCWmEQqoGMSKwgdk4iBYxJLiyuWSaDkiVdagiisENGsMjL+/UpGxyRisFhMAnpaLpqBblOVXpPOJPzrJ95/JatYDVdsXPveH8//++0b07TBPn8wPzCeDcP2gW0qfxjpsJxk25Nty1skD8JB7BVUY+3Ft2ns/9Tv1owTz2H436cCOiYRg1MxCfoS2xXow+5yWIzvU/9vtiOxs3nH5gPT4djtBNGBDZvpHduppAWxzcGWJz6O//dzNc26w2HDGQdB8ZYDqUPSmATbgAxOnvzGAIqtJfBr2SVqTp0Z6lDLxqxQp9pBsLfNNg+/aVjMXr8mTOXe3HJhFAVUThnCekn724o6c+P+XC0DI5XvekwCyQEbhcslPyzq9raETXpr1NxfWGWu2JahecMkznl+lznY1qEm3uxHk4btpt3NIbXYhLA+lZar6fk20i2HGexM6JhEDIKYxPfyK9T2gP8ZbI9XNZh/f3KbTlKPVjRo32K3QJ9i3EYf0/fQEgPygaLqGO0Kk2BgHxI6hRYwYMLmgjTP1zYrrWG4x3ECLIahIcpbd7RZbWQon3eXCmP42N4jarwFnWMcRb6c9YD+DrZFdZywfbqpvlVtJ7DzsfXBdPtdko76YtTl/9alxqQyCRoPwEKM31g2nv7sTsVHKxvM1sY282YJx9qNMxI7m0KKLA32tUTM1oY2s72pXS0c6eQtDe3mNPmfAYxVHGk4eUkH0/CWSTDIt0s+n07PM88LR6ZD3igdgOVlRnuHduLN8u4DO7PU2IqG39ca1o78pJp8Y0MRY0RYgB4Jd5n3ClOhHGsvkQromEQM4pkE0gJnZkIyIM8XmqS/MbzDuInzEBjvNQ8Mq2k9FpUPlhw138krN3dkFanJNIZWPyyoMl8USRKaZnBy7qa0q888WHTU/MsTW019/5Ba5mIfgxk3A/uXpbVCs+3mB/mVOtndnVtmrtyeoUcOMKWGrh+WMvkf5vLr8lo1iGqSumAyDjMgHHplfMBESPtZoVXyfeN6oWEZF1iOLqdEkVQmwZoK7mrXVhyywtqMsxGYSHOEHGs4y8FhFjQAHBQuvFEang7Eyuw5PcPRqJZmnJr73IF8ZSBYvDHwGeD3ekziBuHYaZIeMRFp5cN7svXD0oVb35lVYg62R83HhclgkALB3CedyjuMVOgYrDEx/abjIRjqhMl2lkgxdKL/G5cTHZOIQZAkwTJh2iBKBvLzQgdY5HJ2BlpjgmEgY/rM2Z0fiGSBReNh6eNbRGLNi3TrwT0YDhIpaWASSK4sBbAQhi4wBmTSypH4LCOQOK7bdVjPaCDNQHtYbGKRCe00CrNiwiFPDgeSP2eUyIvxAyOpFfrDapMlNuOAg2BYGmM2niYSMab+q4ZJBCGNAtK4GTJY7VIEa0d0BLzjNx1MftbKTf+XcBufBieuP8yvuLQEYtPxvz9vG0a5xLF5aZj8b+tCmI1PnXmfKuiYRAwSUVzSxzyhG/pWRXsJYwJDxCeM/wnnf9BvGQwNWPohnHwsjdm4pFdakd/kTTj/W/q0aS2d2TqBNi+QcqzECs1RllpkevH86ZYDqceiMgmLNCicO+idw8TQMYkYJMIkHCYPF51JwBg4OGWXIHBaRH/EMjgvYTxZl/nTBSHx1jKzcUwiBqdiEtAIy17ojlkZ5bU9C+FHKw3Eh4Ok8/8mHvmdJ0sZfpPW0jVPymOZ40+zWjCpTILMCOPJb0Soos4edbSB2MT6nwM2+HvAR8O50nE0MroCdBFWNCMeIhu/+R8kPfoGFEdfyizU37aDWY/O1uGrBR2TiMGpdBLQCCd7cW7Ega+bD+Spm0GlkY2xJQZi/cf3HVFRH5q1SwT9LQziixmFOilBeyyBiQ/9FXR0qyK+urdfnRNxwvfHhVWq1/qW/G9pfzVhUpnENSINAOxA8BuPU3BZ/udIN8pGmANKRmUSz+9Rb1IfEamCnQR2Q+hMlD4wEhRJKIfYNUHRiAKHjmY3A+aDYup6SYvCE0XTcjjkWEp0TCIG8UwCmgA48s1gZ0ZnN4PdLRTmN+7PURphYON3AvsJthzZIkeh+Jn0PFUUstuAwxkYBYP/gaKjKoWgNKcMPKQdaI+qgyG26xk87ILg4uAloWd/nVYTJpVJ0JC4iuPJbzrnCxkFWgj+GRDJGOjsNtBphMEQ2FLiN1pndhkQDdE6wyjoRLY/pZJmc0O7dMhO3eXAOQxl3CQdjOMXXIo5JrE2IEiSYCfALllhEuxIsCyFlj4ldMggZicCaRM3dOwa3Ce0yg4XEgO7CkdFGmAyY/ftW9mluruGfQ3MA8bx/p2HdILDBSJb6Ugc5IPkws5YfJ1WCyaVSQQh4hqdB+PgidgGJ2bbkzBchBGH33bfGI89iI/E4zfGJBeLREFHsaUFF6fzSct7rNlIz8cE1WG1oGMSMTiVTgI6YHAj2fLb0pd1MchvaAgp1S5Rsbsh3eXCNPiNsyCkEmgRuiTMMgvSQ3+8g4ZJR/7EWY246EzCYfLQMYkYnIpJOEwuLiuTID2cPF6TvFCE208rNUVy8Ss5VzI6JhGDxWIS0EjQLkiiuND0qYpJZxL+sJvSclVkgwlQEPoHBjD/E3Z7ZpFqn1Fecl6DcP+2KE/ikSe/rV9By1TQOtv/bbn8xpqOfFmyoKD6cWG1LnPIw5bB05/XSkDHJGIQxCSgBetSjiUAOi6sLK2REn1OX/NEEc6SIZ52MM9HF+anQ94Rj617G6b045VlnyC6DHQbtiyQJQr5+cfFSkPqnzQmgZVY1+iYMIJYOFrkC6WRMKNmmwjbesxXMY9F4cMBLpQ+rO04+IL2mANgMBK0zWiVsWXHMSh2FRyWobMwzUajzPPpo41qVotdPZ3EuQu2U6kb5eOIFDNatNw4RH24vE6JBzt9iOlpqY//G1IZHZOIQTyTYKByFQO0xf8oLrm+ga3Kq3Zkmks2paknbUzyrYNl0rEj9r4dh3SnDGmTCY1BzvZnsYSdLjSGY2QU6Ox2cLyAPMnjtsxCc/3ubL3SAYU59Fba2Ttt/s3VDA8ITZMeh7u44ofe/PVeKZhUJoECEbCKHgYpCh1ciB8QRoFn7H99cqtqkWECnLKDSbBlyp4zHQ2X/9i+HN2+2ikMYn9r2Fy8MV2VTNYzNoyH/9kdAenEVz69XTvsK1lFejQdgkALvUU6DVt4tln5/WRVo3R4qe6kwJhgPv5vSGV0TCIG8UwC+mLgMtj5Hyaxszlsbtibbc6XgcnExcGuxyvrVXmOUpJ03OfCliYnMvkfJsHuW33foDkc6tTrFjhsyPY8kxxnMtiJg1HAVNhl40wHgwja/pcntphN9W3qHR4mQz1gENj1sKPHGQ9/vVcKJpVJsCZj0Nv1Pwe4LvV2LbirgkbiaY9pY3nJNhWaaAyuHi6rU0kCcQ339wxkDsVwcAvuz7YnDAKxECbA9iqzBLYVSAkwAaQGjqXTkTALmAKHdOzFO7g1Z93IyT35cK2v/xtSGR2TiEHQcgPpE+R/+peJCPf1HP4jHBscblNj8HN3LPGgCxgGtMRSlpkegynu9oQ+ORmMBADdcaEOh8Cg1xKhNWiLo+dv8S6WYmlBPKQIaJZJUI2uevr14BZSC0fEbX1XEiaVScQjmdv/7fpP13fy1HWd7z17ziwFWDbQERpP0Kbz52H/96e360XCbDiipz+ePz1h/t8rAR2TiEEiikvowU9jLEVfEgYQTwM2rg2z7wljsmOZ8rhIq3564Qm9or/wuxLQ8qSPLN3ZMJvGxltpyLcvGpOYK1rjl6B3Dh2TsJAIk4hHBjzLiaB3s+Fs912sFVpdVCYB92RdFt85d2YVL5suAGLxc/+VhI5JxOBUTMIue6E9ZnUbDrHfX1A5vUsWhNA0RlfowPjN8jWIzjHqs8yDJ/djcMM9vy2NzcRcVhouhEmcdKs4ohVWkFbEwkQbRQ8MAa77UVkfok9AEcSOxKdkTcj6EIUnabg2jzjaUZsP6NYo79iusmXgEow1JheWYFLLB2BmSxw7W3Bwhy1P8iIuOhGsNmFalIc3Kt7jC5N6oeBaCeKgYxIxCLpVHDqwDAEGcTjcZb5xpER3PPx9jKk1uxHoKviNvgtaQx8B3UC/0AiKbmgHRSRLFUuX5E84u2Ok5/wQSkyU55RLOSxFMNPmrBK0B1OCNimLsUB6f91THefNJLpHxtLjPxb7eYA7DvkNN8ZNF7sYeJiiEfE5yOEuXMlROFtGvyypMe/fkanc+F1bDqqmGq3xac9sV/diBVEURruVO1+145C6rcOtF51P46Mc5bp4Zo5NDa2q3ESBhNswOpMOw1UZiiQuiMVnoc2Tg2MQRCJH1Zcbz9+gu0f/5HXBmoUbMotPaBcYvgUmCegAV4S8e6muVV0kMsihExSQeIVicLOrxq4FA1x3KYTJcMs8NIWSEUU3Z0BI826hJb0ZXGiOXQ4OheGmEaUkugm2TskXJsB5I5TuKOQZA9A8+XNJMLslT1fHLqxeKcg4zYl0jXnNnzjIjHYv6zV/ZnBaDnVZjst2JvvUKCPxK4lkwCzO1tH7JPzzB/LVRoLLWnGAi2sxlJdc+44xDEwCJkKHUVG2VMkT34JwZbTX7Ghw6MbeDE7HMVvohaxCCDg2ZWsUTXVoeFRve+aWc/avkS7YbYFBQRj+b0lF/EhGMePgD7wuWLPwQG3opLaBAdglApMRW+gMZOiIAQoNEc5WJQyE3wx4dik4rMXE8hKTyaEYA+KgITtmm0WSuFcGN7TE+SEYEjsW0NQlUuY3mNiEJmEcsXwzlQ6hSbvViuKTSez+wkrziie3mmdWGJNgcu4YGcvxmj9xEGL9/96z+0hgphZZQoDWUMUyj/injcNZfyqEhMA7Bq41VPHnZ5EOIw5pSWPjUBaiIOlgLoTZeDwJJz7hSEM8iUf6VMa9kR7jNf+ahsa+gVZE+qA2sggdgdCB7WPC/X3Ob0sn/IY++G3Tw0R4N01L3jtoh+UJtASt2Tz9+ZIXNKV0J/FRyvPO0h9xVgqeI3UXoeBCr/nnBhV9Q2O2URwuLiIxSUfd7jX9mgaZoF7/NpEkg9rJYfLxpXDv/CcnIdq//ZisD+GOQZk7TA4y8xQNjDopwgfR0fEIYn1QezlMHl4gyzAZ5x/wmn1+IBl8/opdK8e0eaXhm0Rs3dAxgC7iv3hN7sCDsuFj5pw4vZjD5CAT/xtkcpLxvdFr7oWBZHTBC21dKhLbNZ3DhSFr3rdsSjeNgyP9XjM7CIChyanK9+4+ouv+oHZ0ODdEj3LW87vMj2vaYBC3eM2cPJBMP1fS2df3SGPE/LoxumTI0fDvJ4DsjgSlTzV8tilsOkZGc6Q9z/Ca1sEsIO30N+OTkztflHZ7KKA9Uw3vK6oOpM+TMH/p6TWjPToh7fkdr2lXD+Q1h8YEzanwaN+wW9c7WHbIawp1BdFnPFb3Djl6TRYUtUZyBc2psKKj11S2tf2Fl8yBg2WBSqHDIPqMx3qnrE4eFLVGHwpq5HgsCXWaktbIG7xkDhwsCzQOHQukz3is6x9xTCJZUNISua64LRrY0Cdj9NteMgcOlgWO9gwF0OXJWNgSHvSSOFgoFDWHTysLdwU2dDxKwxd4yRw4WHIoaet8RVmkO5A2AzDXS+YgGZAody5ujRz3kjhwsORQ1BK9I4gugzH8Yy+Zg2RA43Bi67z6wTG3znOwbFDUEjkSRJfxWNLeYYrbo+d7yRwkA6RhJ+MbOgiruwdMTU3Nf/OSOXCwpFAsgz+ILuMRyTg93fyhl8xBMqCwJZwd1NjxWNwmndQSudJL5sDBkkLj0HggXcZj/YCTeJMO0rC3xjf0zBje7CVz4GDJoKS19e/Koz0B9BiAbZFxL5mDZEFhKPSXGEsFNngcFrdFJ7xkDhwsGcjk9O0gegzElvB2L5mDZELiopyzZHOw9FDYEgoF0WM8lrRHTXFL9FIvmYNkgjTw8fgGD0LVHIe7zvOSOXCwJJDoJFbbN+xcAywWFLVEXghq9GAMb/KSOXCw6FDS2pWwPgIm4SVzkGwoDodfU5qg5WVVV7/rCAdLBkJzv42nwRmxJVzhJXOwGNCQoEin9hJTU85ewsGSQGmoM5AO45EzSIVNofd7yRwsBnAoJqjxA7El9F0vmQMHiwbGmN9P9NiAO/m5BFDcGv1OUOMHYUl7hzvH4WDRgZPHQfQXhGXhLrc9v9iQ3tj4xywlgjogHo/2DJr09HRn+upgUUEmo6kg+gtCkYR/7SVzsJhQ2dkX2AEz4INeMgcOkg6cv2AyCqC7kxBjwIya0F96SR0sJhS0hh8J6oQgpAO9ZA4cJB0KW0KPBdFdENY4n5ZLB0W9vX+eqDTB3nVBc/PfeEkdOEgqNAwmttsGFrZGHvOSOVgKSFQvARY0h6u9ZA4cJA0KmkNnJ7r1WdXZbw5VVf2pl9TBUkBRW/i7QZ0RhO4sh4PFgKK2SHcQvQUhk5qXzMFSQm3fSGCHBKGIer/wkjlwsGDIz8///+YkzbaFvuEldbCUUNga7g3qkCBk7eglc+BgwVDYEj4cRGdB6BzMLCPgI5C7NoI6JgiFqST/7kMHaxLwpRpEY0EoDOWol8zBcgBmrkEdE4TOSa6DZEBhc3hjEH0FYXmk25RFo//qJXWwHFDUFvl6UOcEIYdrits6Pu4ldeBgXjCXbc/Kjj43MaUCJHoyFGxw0oSDBUBBU2hvEF0FIZNSSWvUnfhMBShobt8W1EkzYUFr+B4vqQMHCQPepGrnsLx1yvIUA2whgjoqCJuGj7nOczBnKGyNNAbR00xY2BL6ppfUQSpAQXMoPaijgrCwJYwVpvNW7CBhKG4K/3Oi3trBxuHjbiJKRaibgzRR3T1oihob/9xL6sDBrCAMIqEb5CyKFHGXl9RBKkFRS3hPUIfNhOWRbueUxsEpIb+5/atB9DMTNg655WxKAx0U1HFBiPY5r7HtM15SBw4CgR2xIPqZCWXp+ykvqYNUhILm8I+COm4mdBpoB7NBaXtnNIhuZkLOE3lJHaQysHsR1IEzYVmke8hL6sDBNOQ3hz/KRU9BNBOEZeEuU9rceZaX3EEqQ0Fz5Iq5dG5Rqyw7mtrcdpWDacA36lyXGcVtHREvuYOVAMLVEz4hCtb0Dpuixl632+FAoaKjN6ErJS1yhmi9MX/gJXewEmB9efkf1c3B3wToTLYdAIXNoXVB9DETYndT2Bz5nZfcwUqCguZQwg5zQTq7pL2zzkvuYA1Cbl3rZZzcDKKPmdA5W04hmJqa+lPBKwS/JvijBPD741PGDI6MJYxDY+NG0r0Ql89Kx7sErxX8a68pFwzGmP9P8F8kz9NWEZ45OGlMe09/wtgxMAK9XBSXz0z479Jmbkm7GCCN+8Ht7Z3mvXtyzDnr95hznt/tcI54rrTbJdsyzdOtnRD13V7Tzgkk3f8LDY00/qCySfviLZsOmPNe2Ltq8FzBs6Wt5opBeQXh+RvSzOW7DpuvFdea8p7+AWnP87ymdbAQaBgeG4ExvG3DfodJwrOe22Uy+4ZlUjN/7DXzKWFyair3fcIYzn9xb2CeDueGb3lpnzLZ0NixLq+JHcwHMgfGzRsdg1gUfLMQ6c8bIkgV/91r7hmhdfTY6Jnrdgbm43Bh+Ib1u80h5wNzftA8MjbkGMTiIrPZof7ZrxsYmpioPOs5xyAWE//zhT2mdmjMnSOaC8jsdvEbX9wX2KAOk4tICNLegdcNSPi/v31rRmA6h8nFM2UJKO39Oa/pHZwKMiLdgQ0JvlWQGTDo3WIhZVoMeu/HmeKgPLwwIDwV8DdN0UBpory7byyRtn7TC4npKS4Qxr+c7fCGFJdMN0acP8yEwBjzXz6WWXJSA0JYbxCxLK0tarpGx83dueWJDdqXYsQZ9C4IzxNC8hPxu7YeNJmhDpMd7jI5ka5TKu7uPFxs3rPtxNmXNFPyYQwQf/hCkDwT+f5E8IKNacxir/a6YBpuyas6Ke7lWw6Yr2eXmK8dLlFmTVvtbgnPyCj+0wunvlU9/YrnLqAd0KXQxjxt2CWb0s0tB/NnbQ8YBH3wRqGhoPcz4bul/9+3PTPwnR+VPj0mdN3uw+bSzeknxTkVvn1LBv3wd17zO5gJpJHOZKsovgHPeX4X2njVzINv8gYrg5rfEA0dxW/dmpKwi4T4L5PO+mJGwTRxMFB5Z/OFeElPB0P0+R3d5hVPbZsmuPfvOGTuzavQdBA3ZfC05RIHRkT5Wi8ZFHb2JZ6t68Cx4+a0p7dPpyH+BV7Z/G/rZRmUzZ96EMZg471lNN/Lr9C6z4UBzoRsjwrc6XWBAkzjAhl88XFvSs813zpSqoywbWjEvFOYxh6PSVBXvpl6xdppj9nRFNLfpz+70xxs75B+iL2jvf06J5vW33Y8+W7/wCZ8+Phx87uKev1NfJF4TH3/4DTjsHWwacjj9bKsAmxetK+NTxtSProB0oG8593bhYYu3pSmcfjG+P61TPD0Z3eYmt5B/f0OobkLN8bK5hst8/Cns/TlR/pB2v0LXhc4mAmkH68+yyMQP94rksP7d5zI0enI45OT5oXaFpMf7VZCOCa/M4QYe8bGdUAVd/aa6t4B84uSGiWKyPCoKZKwj+49op3f0D9knqpu1HTMGL1jx1RqgPgpAybxs5Kj+hskj+7RMVPR3W9yRbL4THqepivs6FFJ46syw75/Z6YS1eTUlHmprsW8a8tB0zEyakqk3EqZSZlpbs0sFKIaMM8cbTK7mkNaz9bBEZ25qPfIxITZKeE/LqzS9WrHyJjZUNeqhA7RNUq9+WbK97fJfBCiFeL8pdcFCvL7inNkkMfHhUl8QZgugwWJgv8tk7gnt8yEhHEMCkN8nQyalsFh/T+tNaLfPXx8wuRFu8wlMohG5H+QQcg3PyhtfHxyytwm7bK+pln76bbMIn2OTUxODzTqOiptQ74xO4Vd5oj0V1Ti0Td3ZhVrH3ZKe0EfDNJRKYe2hVZgBDem5Zqo9Edd36C+397UbnZLW29tbNd+bRwY0row0D+w85D5Ukah9lOzfE+zvLv9UJG2e0Ty4BuoB/1BPfnOWw4WmGskHYyAusLUrpBvJBxaC0tdn6xqPIlRBPWDgwCQRvoQg8LfeODjVQ0qGfjD6DgaGjwc6tSZms79T5kJPrIn23xaCJoB/GXp1LcQJ9xpHiiuNj8tqja948c0D/7nWSGde8a6XRrn7OdeZlIwia0N7TIAys3dOWUqFfRL2tOFITFT7m2JmPduz1Dxm3owy14lZcIw7KzPzIQkcabkz0yz7miz+YIQzAd3ZenvcSFeiP0dmw+Yn0h9qNPDZbXm5zJwgFfJd8GEkFh+U16rDOgHBZXzEmmD0CPOE5SX8vvaoH74lAwwBmivMGGYG/W3TILvvUIkDL7rVhlYDOzNDW3mAhm8lLFfmAVtBsBEXvPMDh1ELBf4bvL6jrTzpfKbsoEzpJ3Jj8Fv6wow0EEGG2EwUfqkW+qFtADDeEmYKv1wlrQtbQ+cJmUOS/0vk7b+obTh1TKYs4R2qA/pmCyoF+l/U16nZX9Fyub3a736nrd+t37b5cL8ockHi49qPcuFwZwvfUP8q4VuaCfyep1IUcCnpb7X7MzS+o55+fjb1uuHX3ld4GAmmIlJMFjXyQzDgGMwIrpBIIiu/GY2ebXHJBjISAoQNAP2SzI7EYeZm6UEswcEwSz2y9IafccMAJM4AlH5yqfcH8psThwQYukTJqGWdpLP7uawMolvCwMhvmUSEJ5lEna5AREwwJ+pblImQR0ZGMxAEAxE9yMp67HKhulZEGJkmYGkAZP4bUWd5vHDwkqVhGw9F4IecSbEJJAkmEWpF+1BGEyCujbJLPuJ/TnyDdUqYVDPLTI7E4fvTG+L6ncCpKd9APoB5kA8ngxg4jHz008fFoYfzyToa6QMZvLXygBHcqC+SGvUi3hIhOGhUQ2nPOC0Z7bLTD5iPr4vR/CIMigmBvoc2hqXvqBe1MnPJHhHeXYJiLT6uQP5IjkWK4OjPJgE74jP5ARAJ7QNcKO0DUyCtqDejknME2ZiEgzOJ0VU6xNREmJjlqBRJ0SkR0w8IGGv9zg2gxIigJghVBgHzOBiIQiIYFN9m3lYZmQIgUFHxyIav/7ZXUqkMBzETMplphmSAd4q70EYAgowlkSsITOFWK7ckWG+m1eh8UnPcgOiYrmxRWZSpBoA4qM+L9W2qlhNHVmjA+cKwbAsQeyGqPgu6rlPZl9mSERjmMRT1Q2aB8TLoLztUOEJ7TQf9IgzISbx2QN5Km77ww62R3UQ0j4wZgYqyykGCFIXYjbvD0u70tb0I1ISzPAH+ZXy3QfM9/Nj7ccTJkF7ADCJG4SZfl0kNd5bxkJ+60SS/Kz08Vki+SEd0G5RYRZMCjB9mO7NUl+kPZaBAN96VCaL7+aVqwKUSQYpjW+lzwDqDW1Qv2t3Z6mUCCOg3vQzZTIJwOj59p+JJAHzAGCOMLTrJB16o6clDWmfkomBetFvMAmAb/S3o2MSCcJMTMIinUFjQjz8hhtDOEgWdLhNC1MBCWMmhqj4n7ikRzwmHh3Gk3DWoBCxzY9wBiaiqkV+UwfyApnxCYPAiM+T3/xPOSB52TSEU3cGuq0fdeZJ2bZe1Je05E+9qBPhrKl5Eh9ihiHyeyFIOYkyCb7Nto1F++18FzOovz94Z/U7Np5Nz5Nvjg/jCdq+IU5QOO1n29rfn5Sn7ebFR0GM1GXbjrgwAZgRv229bHr7v+YvT8qmv2hrkHDyeK8srfhW2498P/oV+13Uzb4jzIbHl2PR6wfHJE4Fp2ISDpOPc2ESDhcPHZNIEByTWHp0TCI10DGJBMExiaVHxyRSAx2TSBAck1h6dEwiNdAxiQQhWUwCZRRKo6B3Dk9ExyRSAx2TSBASYRJvlcHPVpvVFMcjWuT01oh5qLRW/w+Kkyhi83AqZkM9MP1eaFnLhclgErSB3U2YDYljdxmC8OYD+dM7V0GIUdts71cyOiaRIMzEJLA1eLSiXgciUgK2EpgBY9RyyaY0PfR12ZYDuid+5fYMc1De/7qszly8MU23rXY2hdQklrQc2KKMJ6oazcMSB7NhrAHZ1sKYiTyxd3i0st58aPdhtcAkDucFMJbCDBwDIiw5y7r6zIb6Vt3vf8tLMSMbti9/K3H3YYko5cV/S6rhXJgEgxwjMP5nWxD7DQySMBLCEI1v/15ehbYldikYo5E/7Ul8bBewMaAfGPCWsfKbdNhDUO43pZ2xZsQ4iy1MtlY/Kf9vamib3g5ebeiYRIIQxCSYpdJao2qAcp40pGUS2xrbzX88tc18/mCBmk5ft+uwEhGmuLyHSbCXfdWO2FmKTQ2tMnAjaip8w95sNXxhwF+7K2Yqy742Jxpf+fR2fffs0SZz4/5cc4MwKM6F7GkOmY3CEF79zHZNh1EORlGY61IeeVMf6vVCbbNIF4UrYtZLlEkgwVV292s/wDhpU5gvjLEg2qP/Z4c7zb88sUXavlYNiWgTmMIdWUXCcGPt+LOio8oEMFnm/AlGaTmRbjVf/vaRMvMR6RvqdEjSbZW+wuQZAy4MojBKckxijUMQkwBhDJY4+J8ThZwwhOg4J8CMfsW2g2otiaUbhPtweYxJMLsxoDmgg/38dhnEF25IU5PajfVt5s1C7BAyBi5YOFI+prUwgk8Jk8Bcu1zyr+0bUCtIzIDzhLhbBoY1f0yz09oiOtMxKJg9sbTE8m41MQmQNrJLC5hEngxu2gqJC+YMY+XgF8uvR6T9WRY+UdWgVpdIBpSFRSaM+35PakNSgMli2QiTQPp6SJgMDIT8ODODkVK+MKJmaXOMyOLrtRrQMYkEYSYmEY+IsxCTtWaDcSAJ2OO+vIf4IGh0CpgJl3T1KmHDNMiDcOKShw0jHb/tOysOI1nASBj0vMcE2MYlLf8Tj/8JI+1KUZzOhUnEIxavto2wcuR/m077RJ60gz3zQNvwP++JRxz+p18I5wkz4X/alLTEIx3MwW+5utrQMYkEIVEmMRe0hGkH8nwwRsCpr1+YDy6ESThMHjomkSDMhUkwcJm5OSXILBUUBwbB7ISdPiJxUByb1koB8e9XOy6ESdC2VhqIRythxKPtE6SEmeLwPih8NaNjEgnCTEyCtbB/ELPL8Hxts56sY10LoVpJAeKzYi7haMazQ12qeONgD0sFiJP35PnJfTEN+h2ytrYiLr95B7GudsYxFyZB29gjzrRNsSzhOEWJpyramncs+/j/rpwyzdse+LI6JZ53ZpXo6ckfFlTpMsKWRfwzn9upp3oJ43CbfUd/sJzkwB5l8JslDu9WAzomkSAEMQkGd5EQIgCBQRjsZsAIIFSYxNs3pSnBoTREOYli7LMH8jUujASFJsd0IdanqhpV4XilMA891pxRaK6Td2yf4gGLd+uFATX0D067ifPXZ7VhokyC9uaIPkfgLQNF4fj6dbt0exilLTsStBm+P3AUhA8FdpNIx8CnLBg8u0Skpb1hzPhuwEaiQPqZZ2h4RLeqYSActb47t0z9OfAOZSZOd/CxcZfkNZMUudLQMYkEIYhJgJdvPTDteITZDKYBkUJgMAl2N76RHdtbZ/DjEASXYfiU+MLBfJPR1qESBXv6dx4u0R0LPCsxC+pyRfJklwKtOltze9ixaI2Yj+7NdpKED1HgwgzYEaL9Gci4fGPbE8UwXrXYiaAf2NXA9wL+H4/2DJgHRHKg75DmsHvBNgUmcYvkiVRBn+GHAQayo6ndfFKYPR6e8D2BjQv9RV/9qrRWfUFQTnakS+sSX8+ViI5JJAgzMYl4ZJcBgoEhwAyQEHAQA3HipASXaTzZAYExEId3DHiIC2kBpoE3bJYW2E1g6APTwViIJQnxIOig8lcTzoVJgHbmxniM7U6kO+wY0PngUvDs53epjQTbn/glZRBjuco72pc+uGJrzOUfbU38xyrrVepASqBPmBDoW+ITdlNanjIG+vNXpTW67Yox3PUz6JlWIjomkSAkyiQcJg8hzsnJyccPVVX9aVVn558eqen6nxMTEze7flhadEwiQVgsJoFeYbUvG+aLEOfQ2DFT1dU/jYOj47okC4qfDJxpV8MiismgcJYrQeGrAR2TSBBmYxKWsHhizceSA2Q9a3czQOuWzBIU7/AdiRKMMH4jyto0Nv+1ihDnwMiYKWqNTGPv4PApmQTtx5KN/9ndQK8THycISYfZOkuJoPfU5/uez1DQMgzKwAozyPXbakDHJBKEmZgEa16czqIsA1Es4pSVg0OYVrM2ZaeCnQ0cxKKHQCmJ9MBZCsyy0TNAZLiux+M1ZwQ4lGSdrK5VnAuTYKBiJs1ARzpDaQzTfrGuVXU46CLYaeI8DApG3OPj3PYT+3LkXZPuinCuA7N2HNhi+m5Nva0pPB6tHyiq1njoIVCAst2dG+k2P5C8UFDjkJbdKhwak47dKHZNMP+mjusln5VwuM6PjkkkCDMxiedqmtXTNQMdJoGGHc06T05kVnT36fbbRRL3O3nlugXKlhsnNfEofa+EQYic+bgvv1J3LlC4QXgQ7FqWKBJlEkgKMFm7FQ2T4LQt4Qxizmv86xNb9RwL256Xbk5XxgHDQBnJFQgf3p2tTml3NIe0335eUmM+fzBfGQ27HeySfD27WO+y4GwNjJ6TvNylcl9Blb7n4ByTwZczi8wrn9qmHqthNJzd4SDgb8vrdVJ564aV1aeOSSQIMzEJBjGzEP/DJDgdaN3ec5iKrU7uWYBYuF/j2l2xA0ec2UACqe7pVy/KhHFHBpp2tOkQoW7pOSZxSiYB0r7Et/od7Bs4Us8NWDAJZn0ObsFMOJHL0o9dJg7VvSiz+8Ub09UWglu2kAA4qk+/wCQ4QcoBOiQAbi5jSxU3/fQ7W6JsobI9jVTInaJMAFjd5nIrmEgs1+w6pBPF10XSoAzqGV//VEbHJBKEmZhEPFr9hP9/mAdPO+D5jfTA+xPCZI2r6P3257UWcS5MIh5pQwYqbfjNIyXmVU9vU8kCBo7NCdIG72hnpA/ixwziYgOYtLaPOEAHE2CrGkZBvUB+E88qn5EmrTEXv+3kQR78j57K5r+S0DGJBCFRJuEwebgQJuFHP7NlQDNg57KjRJqg8LWCjkkkCIkyCXsDN8jMFP8egkOxyf9+4g1CjLISJdDZliXUhXr5tfaEMfPxtDNequFCmATflKxZO2jXgvam7eLDT4UYxvEkLRJH/PtURMckEoSZmAQDD+tH2+lcWMvAZs2LvgEtOlaUxLVWlKyVUZyx5iUd6VWUlbyu8c5xEJ8dErZHP7AzS9+h9CScdS7X+vE/4jMEi+UmeVEG6dGw2zs5OYxkHakgQhNm3bW9QURg7pycaf9/OXEuTII2t0yZfqjtGzR7W8KqLyCMZQFP8oR50J6E2VvICLNx+A1Tpe1RTFr/lbynrXliCUuZxONwl31P+9IPhMOEYTCx/GPvD4U69BJgwlFykoedCHhPWlsOYamAjkkkCEFMgjUuiirAuk3j/k/cpbGFiVILAmJrjkHJGQAaHCUlirV3b83QNe59BZUan50SzIUxCWbwk+6DwiD4H8UZW3hZMqD18JAM6rKuXnNjWo4SGabHnPHAJPhLmYVaDrssxKPe3EpNGEpRzJY5WIbfzNOf3aler1Yyk2BgwgAB0tAP7CAx0GhbXP3dJAMSyay0q8/clJ6nh7CwUblQmDNnL+r7B9XlHwe1uLh3Q12rMgfyATHBxsMXT/xb3nGoSBkDXsZQZKIARWFJepg05VEW5z1QnJZ395nPyzt2u/CZiUn4N7NLVaHK3Z6Ye0Mf2MmgNIXp+79xOZE2dUwiAZhJkoBAOanJ/xAnmnBOAtLhDFIuiGVQI1l8P79SByPM4EcFVeY9wiQY4BxOwr6C04kQCVIF+UFMHCTirAHxmPnRmN+TU65+F7PCHeZDew4rUV4vT7byIHzyY0+eLTjKY5/+IpkxAfKBuLmYlhkLAlUJI0WZxPDosaPCHLYWtsRwYHi0MEiSYDsThSQMkH5gKxkXgrj3+0VJjfYHDAHGiO9PpKc3iPQAA2EHCiaMHcTXskvk/1a1a6B8dphg+vgPZcDjKxRbBw6IcSaH8thupU9xH4itBJIDdhUwBm5q56ZxLoCm3vQJ9UWSZPub3SwYD35OuUQYp8nv3nZQL5KO/8blQsckEoSZmEQ8MmBBqxlHkrDrV4jXxvEPShuXAQyD4LeGe3Hsk/eIyfY9aXhajOUb2zE5TQjTMgnCyRcRmKUKg4Uw6sT7VBJt/egRZ/wBrw+eqh9oH2Z0O2AR7XFwe4UwTqQymChxkAZY/l0uAxOjN9oX5sr/LNtoF5YVSCDXC8JMeEfeDHLi3yZ50La8t+nJG6nkYyIRwrxoazylE0Z+1JElJhMCS0IQxg0zp3/uwp+m1Dn+u5YLHZNIEBJlEqmAEBpu/VNVIZkozsAkEvJM5TB56JhEgrDUTIJZKSh8LeEMTOI6xySWFh2TSBCkkd6D6BrUiBYRXdGmcyHOrZ5I639vdQ2xuPt0nex/b5F0KCHt1hu/ScvygB2R+PirFT3ifNDrAgX5fRn3YQTF96Pf3wbth14CBaI/zmxol4acp4l/dypkmYJHLF3+yW+WEzNtx6bqUs+PXj/83OsCBzOBNNIrLtiYflIDfnzfEVVO2TX+vz6xRZWHKKlQYrL1xY4Cdvs9o+O6DCAd25kc/kF5yIEjFGlc9oKp9sckz13CJDg/EHtfY6LDo+adQrCshVF28e7xygYtK54ZrRY8R9pO2v1mrwsU5Pc/vjVg4MIUUELyP1IYZtDs+GBGDfNmNwOHPyguWe/jgQrdBIwavQHxWJ6hLKZvOPTFYS12QhgkvGeg0ze6OyF5wUgIR9mI3oLdKBTI7C7taw3rZME2KPqIlsFh1Vfg0IZdKuiFtNyoxkEz6s6OB7saH9+Xo99h6+r/zuXAc57fg877o14XOJgNbiuI7blbZHCyFw9Yx6coB9nefLamSc9uQABoryFcLu1BGoFA0LqztcZe+YG2iG6F4iWJ/Lg1Co06W6Eov17/7E6zTvLg4h52O7CBgHBhJNwS5q/TasJLtx2CSfw/r/mn4TsVzSfEQ1mLqzqArWjaGj+VtCEHr245mG8217fpjgEHvWDenKehXdk5os3/7rHN6gOT7U1cDnLrGrsVSHQcH//Hx7foQS92TTjzYaWEz0nexKesf5Y49woDYYLI7+gW6S8mAXJQjHywycCNXuzQX8xeAoaAyTe0QJ9+Oi3P/LCgUicCdliwlfF/63LglXtyaNr/4TW/g9mgunegP148ZJbyL0Msk2Aw0/HcRcmWJUSJ41SYBjMWs9Q5QtD4xNwrsw7EhLNcJAnLJNiq6xkbVwbE4TCkCIyoOEgEwbM9x9bbapUktkf7jdf0J0BkaLTpTS+cuORgaUbfIM3BJGhDBjR2ILdmFug2JVIfUgAMF7sUZmm2MmESr3p6u87ytGloaER3HpjJYTbsgrDjcH9BlfYP0gVMgn7EzgEpgZOj9Fd1z4CeAmWr+j3SX/Trlw8V6nbou7Yc1AkDxgRt3COSB33+46IqdcgLA0EigtGwM0N9SOP/zqVGaCu7eyCwHxwEgMxqf3v5ztl9F/q3OtnWsjMOhGufvCOcJxKEDeM9afht40PENh6/QRgT723+vF9teJYwXmnvj3hNfwLIrPZHn8gq1bYOSguyNIC5MnvTH1bSQ+lJm1kdAYyFwc5gpk1Z3sHoyZu4doeI/2l78rEThY3DJEE8fiMNgORPfOLZ8klH3rwnjLTWNT/vzhQJhO1pSw82nP+XC8+X+kg/nOs1vYNEYPT4xOEz1+0MbNBkIzYMltDWEmLk1Do6PuQ1eSAI4f4IRhKU3mFyEDofm5gs8prcwVwgMn68HyVjUMM6XBie+/wuUzQ0npB4K4wi7Q2e1OYwuQh9dx6b6PSa2sF8QAh014fSC1LKMm4lI2L1xVszTO/xyVaviRMC6Ycv/bouNL0cCMrbYeLI0umrxXUsMR7zmtjBQkDWxv+ra/xY1c9q2swV3klNq09wmBheuiXDfKeiiYNyESHM13pNO2eQtN/NbI8e/1F1i7mrvMnhHPH7lc1mb3snzOFRr0kdOHDgwIEDBykDInWeJbP0k2XdfaEtMmPfK9LTRzOKVAK9dEvshrYgScuhw2QidHbhxnTzLuyt9ueZrxTVmScbI1xcPjQ+OblfaPT9Hsk6cODAgYPlBhEe3jo4OdXwUH3YvG3zAdUJLrfZg0OHQYi1BaY+54qgcVthjanqHz4uQsWXPFJ24MCBAwdLCcKAL68ZGjPv3ZNjznnOHWp3uLIQu2E0F+e9uNfs7htlv+sBj7QdOHDgwMFiw/jExIFvlzepPfNsB0scOlwJyOGw9+w+YhqHRoZEoPg3j8wdOHDgwEGyQZjsn/SMjpV9Mqt0+tSoQ4erATkx/eaN6aaou38CWx+P5B04cODAQTJBBImf3l/deoLvoUSQ82jWCI7nanUNYnGxv4/8rduVoPdzQfKybmHWOkKbH0wrMJHhkQpcuXhk78CBAwcOkgGofDPbo6Nv3pSe0ATGBIVfKi4ELOzoMf3jx8zw8eN6gyyue3GRm0yjTMrDA2jQu4Ui35uIcIBPLq41wrMnHkFn8hu+EOTW1p8UVck8Z8yV22L34gXFSwTpn58UV5v6vkG9wcYJFLH2fbQhjM3EZzzSd+DAgQMHyQCZt977UmunMtogBuxHNBZ3ZBXpZMeNwDjTxFMOEy2TF++ZnK19BeFslSBY8PRvmxCP92gzSEscJk+/405cfRd39uht0FxGymUlNn8r0LCCZ6K0efAO5G5K0JZBfPImLu9Pe2aH3ps4NjFpLt18QC9dte9sHUG8E3MDdt/YMbOvJaxPPEPbC2Us8m2EUQ8cuFIX/qdcWyfi2LpY79O2zvyPi/GhY8f1Cn/q7v8myuBpv5Xf5EM6qw3iW/kfT8SEv/KpbbH22hhrT8JIz//nef/bvFc70mb3VDQjSLgbmhw4cOAgmSCM9UPr23tUIAhiwBaZAK/aoXeI6FUKs8Vnwro3t9xMicCxpbFd793gvo8p+ftKVrH6nnyPTJYDx46ZztExc7C9Qy8F4g4WgHs8uOyYS3/ah0ZMnaysHymv0xvMLpUVNgIMl0KNHJ8wPy85ah4sPqoCAVczUDb3luxsDpnRiQlT2d1vfibviUN9Xqxr0ffUicuoxyQO6R6Vsj4h5SKY2O9gwuVoYWR4VG9s/7cnt5rnJW7nyJi8j2lemMCZvLluYECEALQ03LzP7foAlxed/fwubT+ukHi0st7cI2U/Xd2o77mGAAEDQc4KEpdvPaDfeWxySr+P76U+tDn1iI6MqsfyB4qrjURRoY725qZ47kdBSHpY2mtC+orb8vBgzhUM45OT2g7czbJByuWSpniBaLWiEyQcOHDgYJEgUUECC/iPysQDcG+PXRXHI5PizQfyNR7399h4THwIEQA3El66OV23Q7gviImS7Qsm5JaBEfOCTIjE53bB/Gi33hlEPqyuCUegmJRJknDuJNolQkOuxANuzSxU7cWuppCmRbAgb77v12W1ek/UZVI2F5TdnVtm+saP6R1GlO3/DsqizAwRckZE2OBOKoSCHxVWm2ERYLhA7dz1MY0DaStFkOCSNPJllc83UbdyEWTOl8ma9rts8wG9DTOtLWqel7hbG9pVkLp8y0EVrvwaCYQdbnE8LpLCzQfy9N4l3g9Ifd/h1R8BAtguwhpti/BhNRncoNkrcREkqAuCgzSZtu2XpI24ogXhxmkkHDhw4MDBgiBRQcJuRWSGOkyXTH5MZqx0UY8zmbI6Z0JlwmSlC9x2qEi3DEjPjaFcPTwhEyMTJ9cTI0hwYSGTvc2jdXBEV/1WkGCFj6DAZPiWl2KCBJMkkzllveKpbVoGyFaIVf1zwWRRZ4+uuK0gwcWV3aPj0xMxWgkECS6eZALmG+33Ev/JqkbVWHApJXVj8qWe796aYUaOH9dVPgIA3439xKb6lw1WqSdaGG5YpW5WiOJmXLYcuN31m9mlpk/aIEiQIE+0FN8WQQth4xvZJaqB4QZXvhsBgDjUkzI/sPOQtskGqQNtgibDChK0Ce1Af9E2aHyAX4sgksiW1mpAJ0g4cODAwSJBooIEyOQFQ2YyLOns1cmIiZlboBv6h0xoaFS3LJicmNjq+wd1EsyLdqtRJmmYtMlDtzYkjJun/YIEebBqJox43DaMir5R8s+JdOkN1tT1rpwyFURQ85d29eoWBoIDq3Lec/054X5Bgq0SbBwQJBBSmGRr+wa1HqUy4XPDMbYDlM32A8B1+QhQ/nZA68K17cB388pVUKju6dfr9/2CBLc0Uy/K4vu4bZvJnu/gtmzaIzw8ai6XNkGQuL+w0ozKeytIkA/1fqisVsvixmfyt9obNB5cQ482BuGOLSDa/XXP7jS/LK3VrRa+lfjcLE17oKWhL4qlbAQYbDX837Za0QkSDhw4cLBIMBdBwo9MjEyoTGxMmjz57Y9jtQO8ZxsAQcG+Y/VPfML86nVW20yS/jDi2TKwWbDviGfz5x1pCec9tg7+/X/CmDT9dSSMPOw32HJtOHH9Wgo/2vrbNGg0KJP/ec+TrQPC7W++1ZZlv506kxfvaS9/mba9sNH4nQhBaBT47c/f5kc7kN6+s3nZ+NTDH9ffF2sBnSDhwIEDB4sE8xUkHC4uIkww+edGulW7cs7zrn8Wgk6QcODAgYNFAidIpDaiVUG7gJYh6L3DxNAJEg4cOHCwSOAECYdrAZ0g4cCBAweLBE6QcLgW0CdI/NIjfQcOHDhwkAxYTEECdTz7/NYgMShOokh6DAQ5BooRoVP1O5wLIkjccaTMHDs+Ec1v7fjijpqa/+YNAQcOHDhwsBCYqyDBZB5v8c/xwgs3pKnHyyu2HtT3nOp4/bpd5oW6FvPDgio9MYABIe84eRFLFzv9EZ8nRzx5cuzy9kNF5osZBer3geOVB9qi6n+Bsq70/DvYPHiSLv63P0+EkDuyis0tBwvU/sDWyV8+6Wwe9gSFw5WNCBJfyiw0g6NjJr85Ymr7hk1VV78pi3Q/mtMY/StvODhw4MCBg7lCooIEmgUcTeGrAN8LN+zN1uOHvGPSRZDAbwL3UlyxNcMcCXepv4SmgSHz9ewSFSTw/FjQ0WM21rfqvRc4WToc7lQfB/hU4A6LxyobTO9YzOfEjWk55ts5ZSI4lKg3S7xS4gsBIQBX01dtz1THVri6xnEVRySpC34o8F2BV0pcbT9ztEnzxHcCbrBxJ02+aDeeqGrUsvAjQb4ID1sb29VtN2VRH77dCRQrG08UJMKmqDUyjdXdA6amd8iUhbufyW1r+3tvaDhw4MCBg0QgUUECRswEbIG7MewFW1aQSBOmjEMkLtn64K4svZsCJ1B3ZhXr3Q9MzMThye2h9xVUml+V1aiXx/sLq8zvRDjAe2W6xMF75Guf2aHeKH9WXK2aBFxLXyP5o0nAayRlcDTyQ7sPa/0Jv1wEC1xGI0TgrIl7NtgGodx3bjmoHjYROO6Wb8HdNR4gcT+N9oM0N6blqutt3FmjMUlvpcws3Z6JbxOHKwdnEyT8iJairn/ElIY7Xzpc2/Jv3jBx4MCBAwczwVy2NliVw5BB/wrdChK4Z8YrI9sIeFDE02S5t9JnIuaCKjQHh0OdKgQgjHDxFHdj4CGSC6ViXhlr1CMkd3bgbfJ78g7tB/kjqHB3BXmh/cA7JdoD8sWlNZ4z8fiI/wU0EGyBIDwgyODGGk+VXKqFUIQ3SS7rQiNBesp764Z9ZnNDq+bDLZpoT7isbK14gFytmKggYbFQaAih4mjPoAgVXb88VFX1p96QceDAgYPUgfz29v9T1Bre3DA49tvS9s73FoZCf+m9WjJIprElAoX/f2unYIUOnn57BH777SWwtfDH0/e+OPH52/95b8uy72Yq2+Y3Xa4XPlPe/v8drlycqyARj2gpyiPdw8Xt4c97Q8eBAwcOUgfyGkO3NQ4fN5WdfaZuYNTUC5aEOoeL2joyi9si3yyN9L+xsbHxj73oSYVkChIOHaYqLlSQsFjc3mEah4+JUNFTk9/cfoE3jBw4cOBg+aGguflvSkNd7ahSUav6mVdJe6cahDUMjetTfofKIl3PC1P7RF5z9F+9LOYFyRAksEHA+6K9lZIwVvrYNcSv6Am/ZFO6+UZ2qT757X8fhDZ/bCBs/pTltAUOE8VkCRIWGaOVHb1qpFnS3nX/XXfd9fvekHLgwIGD5YX8pvafNA0fD2Re8VjcFuX4mh5lqx8cE4bWYYpaIhUS9rPKju7LM0ub/5eX7YwwF0ECOwVOQYD8byd1/v/Inmy93fLtm9JUgLh+z2E9jXGx/L5iW4a+Jx1GjRwRxa6BWy/fsfmAChQIBdg7cHsntgnX7z6sRpTYVrxR8seWgqOfnNS4UN5/7kC+GlZSFunJnycnLHiSB7YaalPh7BvWPCZbkPAj41C1FNGesrza9jO9oeXAgQMHyweFra3/Xhruaq+I9gYyrkQQFSwrpogxpqgtWuJlfRIkIkigNeDWyG2N7bEjGwIb69okLHZqA4RRc+U3xolM7hwFRZjgf2wfuDb8yepGs7mhzVwkkzzvL5Ynv7ke+zXP7JD3TeanRdXm9Gd3qpDw8X05aiB57a4snQReqmsxZ0mZ2DdYoeJFCXuorEbTP1xWa5492mQ+eyBPhRhOldx1pNTsa4nE6uHV1eHaw8UUJCxaA02woCn8FW+IOXDgwMHSwpGa1r8TISIXlWkQs5or1vQNyzN62Mv+JJiLRoKVPf4jPoIPiYBVPoLFr0przMCx4+pICoEA3xP4nfjAziyd5Hc0tZu3b0w32eFOTYOPhxdrW1TQKOzs0VMVnM54vLJBNRL1/YOqbUADwUmQq3ceMpwQORTqUEGCo5zk+a4tB83OppCe+LjlYL7Z1Rwyr312hwopHOe0zqfi6+xwbeBSCBJ+LA11GuyeSto7nkpPT18U+yYHDhw4OAFy6prProh2N2NoGW8jsRCMCRKRLK+YkyDZxpacgFAHTvJk64PnG9fH7BmYzO02AzYPPGNbF7H3VmuAkEI4eZGWeLz320XY9Bd46Wx6PZnxUuw95RNu4zpcu7jUgoQfEShKw925WQ0N/+gNOwcOHDhIHuQ1tL+nPNozdLRnKKkChEWMN4tbI0VecSdBsgUJhw5TEa0gMTx+zBS0BI+VxUTGNkdIK6I90bym9jd5w8+BAwcO5g8FTe2fZy+VI5+LIUBYRJCQZ6FX7EmQTEECbYLFoPeLhXMtD00FGg80GNZgNNm41G3gcHZEkLirtMFMTk7+Nrep7cvYHwWdkFpspDx1xx3p7i5yAoUDBw7mA/mNbZ+FgZVHe5aEiSVbkGB7AvSHsZVw/ov71AaC+zUwdOSCrY/vO6KTNVsLbDnoVoeg3bbgSV5sWdiJl20N0vDObk3wPydD2OagLBuHd6THUyUGlm96Mba1wbv4OoKE8e7MdbvUsyW2FRiR+u09+J+62K0StmmoHwaf2GowIRHPvif+y1sosTryHlsRvGNSbyu08D/viE+b2PRu62XxkX7zrhH/lUf6v3eoqvlvysLdGxoGx5dsPFpUgaJniHJ7C5sjb/eq5MCBAwczQ25D2zUVHT0TlR2Lq4GIx2QJEhzbxHBxdGLCjByfMLdlFupEyDsmdyZS7tjAQBKjy9Oe3i4TfIV5prpJ79Tgzg1OVnw2PU9Pdtwkz9reAU1TI88fShwu9nqkvF6NJit7+s3H9x5RV9pc/MU9G1ystbs5pKcwcGmNm2wMOtfVNOuJEYSIQ6FOdY/NCQ/uy8CG4jzJlxtIqyVP7uigDhiDPifp1MW25G2PjHK3BkLDOhGKuAyMOBh6Vknaxv4hPXnCtz53tFnj5nd0m2skPoIM34ER6VcOFesJl0s3p+tJEsrllMpRec/3UCaGo4QVyXc8L2VwwsRpMRYPgwQJP+S3hi8UoaKtYXDspDG0mAgvYIyWRXoGcxta3uJVx4EDBw5ehryG9kvKIt2jbGMspQBhMVmCBELDFw4WmN6xcb2Fk8mVlTrvrCCxV8q7dtdhXfFzfwYXYiE0IEBwI+cP8iv1ki2Of94qggh3WnAxF/luknicvOA0BpMwgsJDMgl/eE+2nsA4+/ld5jqZhPeKEIEB57tkMmYiRnhgsmf/G2HleyK8ULa9sZMVP5oELuRCUGHCPnPdTj0WSrrLtx7Qd2gF0CjwP/4nuKjraREauJ2U68p/Ulhtfl1aa/758S3mrpwyFRr4th0i9OBc67bMIv1GbhTFFwbHU98hgsSTVQ3m3rxy80qp0+Py/11HyvSkCmnIC4EGoYf2dYLE4uGpBAkL5eXR/1Ea6nqmceiYKQt3LdmYpZza/hG2PJoOt7jLwhw4cCCQV99yLvugi2VEmSgiSGBsaYz5L17VToBEBQmLTMygP8xubXAUk4kYZEXPSp0JEiGD1T4r80/sz9HJ9pPy/ElRtU7u+Ivgf7QHj5TXmUxJz1Xed2QVm6t2ZIpAUqOCAcc9fyWTOVsDaBsQNMgbzcfNB/I03/tEWGHy39rQrg6wyJMtDbQMCCTUDaGDMtGCIPRw5JRwnGR9Sv7n+5jsqYctA40FAs7WhjbdqkAAQFhAm/HFjELz0b1HzI8Kq7Se+Mcg3SWb0sx3csvMrRkF5gy2U0SgQIBCu/PbijoVhEAEEMKcILF4mKgg4YeCptD1FR29QzW9w0snUAg2Do3jB+bwkZqa/+lVxYEDB2sJctra/qK0vbMi2cc4Z0Qpo1RWTuzxlrR1cEfHCe9xqS3Pypqamv/mVfEEmKsgMR9kkmT1/53cchUcguKsFUTQQMvCteZ4AmWLA+1HvHDmMLk4H0HCQn59+z/IoiAH75X+sbW4GDVNI3i4DT/rVcOBAwdrAQqbQz9vEmaDy9xg5pA8REiR1ZIVFL7oVeH3hPFs8jO8VBAkQFbxrOyD3q01RPNgjUzZmgmK4zC5uBBBwkJ6efn/KGmPbmGCX4oxDpaGukytakQin/Sq4cCBg9UIuQ1tV1R29E2iFQhiBslEBAiEAxEiRvObw1d7VTgB8hpD7+RYKXu8qSJIOHS4nJgMQcIC24RF7R0PcYkeHizjx2iykTGvBpnhrkh2Xeu/e9Vw4MDBaoCc8sa/Kg13VeNoZrG3Mcif8+fl0e7ORK4vzjfmvxa3RnNCE4b0FbMIEtc7QcLhasdkChJ+KGqJfMPzCyHjbPG3MrnQT3jBS17xDhw4WMlQ0Bz6RdPIROBgTyZaDUR5tGc4p6ntIq/4hCGvMfSlwtZwuKWl5U+8oBNAGOtlLzVHzLmejwOHDlcjIkh8r6oFQeJnHuknFQqbw9/hBt6l0FCgaTwqwkteU+j9XvEOHDhYSZDT1vYfMpB7OM6JoWPQQE8GIkCwPVER7TmW39h+pVf8vABVbH5+/n/1fp4A8u7Pj/b0R965I8vt1ztctXj2+j1mW6gLQeJyj/QXBQpbog8vhZ0U/KF+YMwUtUWOHJ5hkeDAgYMUhLym9h8theU2atLqngGT1xy6wSt6UUGY68deaO922xsOVyXikOz2wlozOTX1okfyiwoI7SWhjg2xUxfBYzxZiAaErZX8pvYPecU7cOAgFaG8vecfykJdEbYYWAkEDehkIKsYVjMFLeGk7uMmAsaYHzze0mXOWLczkBk7dLgS8bzn95ibssvNwNixYqHxP/LIfUkgv77+z0raO/LUW+Yiay/r+kdNSXu0sDgc/u9e8Q4cOEgVKGgO342Xu0VVVQojgNkUt3fkHqnpWjYnNMJoP5o3MGreJAwYL49BjNmhw5WCCMW/a+7koq7nPRJfFuC2z4qO3mG2KhdToMCfjJQzVdjcfrFXtAMHDpYT8nt6/qyoLVKH2nCxtBDki61FRbSnt6AudJZX9LKCCBN/ODU19dLWzkFz/kv7py+hcuhwJeCbX9ynW3Tfq2w2A5NTjULLr/BIe9mhsCX0TY6MlrR3BPKDZCHbrwXNoUe8Yh04cLAcUNASekdVZ786gwkaqMnA4taoDvi8ptD3vWJTDoQJfyIyfrz9d40Rc9mOLHPW87vV5TVGmc6ds8PlRhyc4dgL1+hv2pBm7i5rMEVdfeNCtz8TTEkDxPTGxj8ubotmLOp2h+R7tHtQ+FdHa3Z95P95RTtw4GCpoLAl/BBntRfrTDhaiNq+YbYx6vPb2/+PV2zKgzDmvxO8YWJy8oXKnv7WXU2hye3hbrMj3OPQ4ZLitlC32SmCeF6kq6t/fPyAMeZOoc0zPVJdEZDX1Hq5Oo1T/xPBvGKhiOajBl7TGn2fV6wDBw4WE1gpiCRfXNu3eM6lGNi4u82rb3fubh04cIBDqx3YYAXxi2ShGnA3t//IK9KBAweLAaXt7a+UlcFQxSK5uPZpIaqx5PaKdeDAgYPfy2tsfVtlR++x8kXTToQNzrIKWkLpXpEOHDhIJhQ0R67gqu/FMoDitAe2EPlNbXd5RTpw4MDBCbDemD8obA2r7cRiaUSru/qFH3WEi8Ph/+sV68CBg4VCUUv4jsVUK8YuzursdRftOHDgIBHIbwnfjMfKxTpujk1GeaT7eG5j2xlekQ4cOJgvcDwqZlQZPOAWgoWCDYPjpqA5vN0rzoEDBw4Sgvz69n8oCXV0qRv+ON6SDET7St6FzRHnb8KBg/mCCBEbOM+9WCpE8s5vavuyV5wDBw4czBkKW0JbWJAsBp9C44E3zKIW51rbgYM5gwgR6fUDDKDkD06rNsxrDZ/nFefAgQMH84a8prZvLOb2a6MuqCK3ecU5cOBgNsCYKb8pnMfxzqABtVA82jNoilsjdVWdnX/qFenAgQMHC4ai9uglbEUs1hXlbPEWtoa/6hXnwIGDIFi/3vxBYcviCBHYQ9QNjJrC5vBBrzgHDhw4SCqUtLb+XUmos7uyozeQDy0U0XoUtoTcdqwDBzNBQXMoezEcTZEfe5j5Te2Pe0U5cODAwaLA7uLwfxe+U6u3EAfwo4VizLbLCRNrBowx/2NqaupSwa8en5x8cnRiYnP/2Hhm79j4kT6HJ2DXyFi4Z3zCRIdGko5do+OmY3ikR8rJjC93tSI0Bo4cm9gxPjG5Xmjwe4LXCv69R54OHCQdHM+LoXxvTmRweLJjeDSQJy0Uu8ePm57R8YqgstcqTvO8iYntcTzv7zzyXBkgFX6d4LPZ4a6peyqazLt3ZZvzXthrzn5ul16i9MYX9pg3vbjXnO/Q4RIhlyVBd+c8v9ucLfj2rRnm87lVZnu0z4xMTOYJvV7lka8DB3MGoZ/TBdc5nucwVXA2njc2OZkr9Jp6d5qIBP4HUrGf5vSP6CA6c90uve0u6BY8hw5TCc9bv9u84cV95um2LiM0nCm0/A8eWTtwMCN4PO8By/POEp73VsfzHK4AtDzvmbZueF5GSvA8qcjNOQOj5o1SMSShoIo7dJjqyFXjpz+70/y6Mcrg2sRE4ZG4AwcngNDH53L6Hc9zuLIxZXjexMTktm+XN+kd+xfGVdKhw5WIb3phr3mXrDBbh0Z6ZHD9tUfqDhwoTExMbL+rrNHxPIerBuF5aNVaB5eB5x2bnNzwtZIGc+7zuwMr59DhSsULZKX5zh1ZpqZnoFuk9P/jkbyDNQ7C8zbdWVLveJ7DVYfK83YeNrXC80SY+AuP5BcXhLlevaW9y5yzfk9gpeIRFYriS1R4rxqAMBgJC4q/EpHVCXYhbxakU4LirEZcrfvC567fbb4tK08ZVI95ZO9gDQM8b3MocZ4HwgvgdTwv23LAvHdbhvKJ1cof2HvHyO+STenmyu2Z+mTr5wLv+9PboubOw8UaLyi9w+XFJed5IxMTGz+fW6lWoUEVssgg+k5uuYxBY56ubjQ/L6kxzxxtMpU9/Rr2cHmdWjXHp7OCx6nC4lHjiLAy47u4MD+Sbqb3CAinKhtV5/fzK/S72gZHNAwGEh9vNnyjtMWn0nJNWmtUmc5MDOdUdQH1e+PaIijMj/qd8Wnk9/lSj+dqmsxPi6qn+4u6UcftTe3mk/tzhIGc2I9alu/3TIggkki8pUbaAkvnwmh3lwys/+eRvoM1CkPHjm36XE7lSXQehEym79p60BREe8zI8QnzUl2L+XZOmbn9UJH5ZWmN+UpWsXnDPMdLvBE7aukP7T5s0oVn8KRs/3uLiY3FE+MxNt/sjf0fF1UF8mrqw4mUdcLXJ6amTEZ7h/lhQaX5snwrzweKj2qbvWvLQTN47Lj5aXG18kp/Hqf69hhfOjUvja//fFDrMguPXM1oeV5RR0+n8LzFv769Y2S0+Jq0glNK1mgd7pEBBHxg5yElesJf++wOHVjAh/dki4S6R4WKj+07Yu4QAizv7jO/kAF3phAcRHp/QZUp6OgxZV19SrBXyASGEIN0j8RLx/9ChJQKSVfZ3W+2Nraby4VweQfxU1ZBR7cpk/cPldUqsVjNwcUiNT8lQg5pSyX/F2XQIz1TJ8rZWN+qeZZ29ZpHK+vN2zbS4Cd+53nynTcfyNfv4RsyZTAVSn0Jt4RNPe4vrFJGonWWML6BAfeklE9dfi11ox4MyOxwpzkoEvyXMws1Humv2ZVltjS0aftkh7vMN4+U6jsIAE0Ped98IM/cJd/Lt1RIve/NKzevX7fT3CnMizas9NqANLQBjOcT+3LMwfaoqRYBD6SNYYQcX+NdWmvEDIwfM+1DI/o/bUTbv2PzAYnbrMIP+ZAnwtA9IjzmRqW9vfZ8/45DWn++m/5+pKLOXLUj02ySb0GozAp1mo9Lu51KMF1KpH/+U/o5q71DumPqnz3Sd7BGITw8UvqBtPxT8jz4huUF35LxydgLisf4gbddtDFNeV+J8BfG7CPyP2GMFcYUQgcLlBv2ZuskXSXjZbOMm3fL+IS/wPeKO3uVZ+TLmDsgPAN+R1rG4vu2Z2p8eAZjnLFKOGP/PcLffltRb64W3hzjgf3Kt74kPOcMqfdN6bmaX7+MfRZHjP0XaltU02D55yWb0vT9ruaQpoEHxH8r30J9/YKE8j+px13SRtQb3gxfuFD4K3nTNtcKv9svZfLN4Ia6Vv0eBBPisJCh/vAXFqrwaXgc9YeX0AYfF/71fE2zlm/rzHfDl+BFLHb5zp+XHDVfyCgwR4Sv0g58J2nII/57VivSJ2/akGayQx3Hhef9o0f6iwfR4dHSq/efelAhSFiBYZNMyI9XNcgk32Y6R8fM2MSEuVU6nI4kn+reftPYP6SdzOA7XZCOBZgEX/3MdvO6Z3aIgHBApfz1QhyveGqb+W5eTAvwORm8r5H3ECl5QmxI6OMTk+bzB/PN3/xuo/l/gl87XILqRogvU+tIXo+JgPBX8u40KYPJE+KBiAGYwV/LO/Lme2AA/m9kkFBnyrlPJPB/fXKrhnWPjYkk3zwtfSMUMShLZdBD5EjYvHtYJvWOkTEl8lc+tV2/Y0jqdJlM0qc9vV3rQnwm2yZpH4QxLG1fLe8eKq3VOl6zM0vzggk0DQzpQH+dCGtgbqTLjEpbwyxeK9/wKkmHoBUZHtUyqQft/0ppy3+Xuv/N7zaZG/fnaL63SLtxlJeyEKQYXP8mcWgjvpFBDRO5W/qYvkGIAu7Lr9Q0p0v5FwpT7JL+3tsS0fb9rAg6AMIM9SPeddJPwK0ZhcqI/e27XGgFicOhTgaVEyTWOISGRsrfvz/vlDyPccjkV9M7oJNh0MQKMoZ+JAsL4Ia9R5S/gPwPsOh45dPbzIMywQkB6ljk/Sue3GZ+IOPr+OSUuXJ7ho5bxs+w8Aye/IZfwKvQFjIpwif//rHNOvbhsVtk/MNDmIDhWyxOGOfwh7fLeIVfPFh8VBd8r5Exy9iHl9mxz9jgG6zGGX4Kf7ELxXiMFyQo5wPCs8akbBZS8Ff4LwLAlHz7h/Ycnm47+AN86e8e3aSLUeDr2SVaf8o8Njkpc0ubCDG7tH1YGI5KvmhP+V74/ZCUqwtZydPydr4bfkMaFmTMRzeIYMH3Ena9x5No/7OfP1GDslpxWpAIdx5LOUHCaiSYdJCgWZky2KyKEGIhn/r+QV0JQ5yEQ7DbheAbhPBRr9kBidTL9khoeESJAmn2UKhDy7IEDjJxs8IfF0LLkckUzJO42ZFOs681rOp4ymLl/azk1zo4bCZlQLCtwERMPSG+TQ2tRlYjKvEzkTL5vmVDrC5ad0Gk5eHjxyXeqE6anSIYMFEDCFJ8C/VBw1ASJ0j8WoQB4pPv2c/t1hUITAHhgIEJXiVtNybf8T1ZmeBchLLRQKA5YZAgTTM40QBsbWifbguYw96WsJbJBE0Y6ZHihTFq/YmLNA9jypR23C3x0UrwvTAv3tPOaEpY2dj+iRckYFasaviWi4UZWdrgu9GUoNFACPtMep4yqo8Kw4QGGNzkQ3nfzC7V8ki33EhbOUHCgYW5CBIPl9XpZIZWNGhyRYPKmEKTwJiDP2i4IPvUmbJo4B0TGgI3msC3y8ofHsH4+4ZMpEyECA6M8U+n5eqCiCd8C97Agosx3iB89XC40+RGY/wPrcbvZPwzzpiImdyZmPlN/hdLOdGRUdW+8i2Mc8Y+mlk79i1SFhoOANsH4vvfW4wXJP5DeMXPRFA5iTdLPRHCbtyfq4sQhJnjEof6724OqUADn0DjyiIEHkmeXxVhwdYf3s3CDB6HIPF1T5BQQUfqQbt/0BMkvuQJEuQHH4MPEYd+wI7jiNQLzSrfSVjQt60m5BtTVpD4jidIqEQYMKisINEwMGie8wkSdDgaBeDJqkYJ36Waii96Wgokdlbst4kUC/xKJismSwgA1SCNgsSNhMsKnDKoD5M4KnniIH1f6gkNrxMJF1UXAGFRPoOKPJFSb88q0ncMHEtY1BUtA2o/vo2JkUEDolGx2hK2B1iNM3iAj+zN1vL49noRlBhE5El+SMkAEy7fi6BCvRFikOBhHghTqAUPClPoGRs3l25O17TlIkhsixMk9olggBbEL0jASBCOqC+CFFL9b8vrpY4xrQttC9DW/GY/F9Urgwphh99WkBg4dkyFRer6XlkhISSwwkFoZJXwCU+7wcBmdYF2CKEoXpCgn5wg4SBVIVFBAoSGWZwACNdXbM3Q8QLvYcWMBpPxygocYOuCsYLQbe2s0MaihWUxxKIpXpA4JoI/vABHWFYT+FWZzFmpU0fG+XrhGSwQmJhJZ40c3yH8Av4GT0b7GS9IdIyOqpYWweCNEi+2ldqp9eMb4r8VrQJAHHgo+TC24W9oTfiNIEFZD6CRECGAbQnqtqs5rO/Jh7zhx2+VhRqLkb6xYyLAtOlkj7D1NaknfEI1oJ4gQZ7xggQab3gccRAaANpRNd3SPrwD+H5+f+NIqQosd8gijm8+Q9DPA9eKcSg8LyUFCTQJTOZIq0x2EFZQPD7gloMFug9IGv87COQjQpysapnsbpWOhUgpmxUu0j1x2GP/lazun65ukgm8XFfrEBYDiP141IgMarYSIA7qAsFik4Gg8oQgKi7KjAkR6SpQkB/SOYMFZkCexKF88mUQ2rL89QaJf5MIBGzhUBaTJgIMNgRPSXk/KzmqkyhChN0yQSCB0WCk9IyU/VlJj7Ej4WgxUNUxEH5SVK1ty7eTju9hb5Y9QduGrEzQvGA34a83Ahp14jfhxIMJPVHVoAMIRkNeWF7znv7hW2h7tqcQ2mA4CGK0C/WwZVIfBi9CE/WkfSmT9NQRpnqHCGXvlDbjN/YmDH40MbRFfP8vFzpBwoEf5iJIgIwby3sY74wFxhd8CNU6+UD/CPjwiN+U1ymiVWAMwdfIA2GBsaq8jnwlHeOE8cKCiDwYW4wnxi78yvIq+A1PBBbyhv/9QAQVBH7C4ckYgNpxR/6UQ/zr9xz2xn4sfxZsduwzXinX/73UmXAWXGhRqAfG9fAvvhVeQVnwBvgNaWgfysYoU3mz1BEBim8nf/gw5dJu8EO+kQUWAgB1gk+Rp/Ipr/4XCWr9pd2oP/yFRRdbxvQBCxrysItB6g2f7x4dV4GM/kGIukXqQZz471zNSHukpCDh0OFKRQaVEyQcWJirIOFwZSCCxLdzy3T7A6EG4Sso3lpAJ0g4dJhkdIKEAz84QWJ1IhoHNB1oMOyWeFC8tYBOkHDoMMnoBAkHfnCChMPVjk6QcOgwyegECQd+cIKEw9WOTpBw6DDJ6AQJB35wgoTD1Y4rWpCg8lguc+yGYzZY7AbFWwiyD0Y5WCRj7csxI3tKYj5IfhjmcKRpNqteyrCnMLBGZi8OB034Z8DyGKvloDRYG/tPcswVSUffYK28kO9cy+gECQd+SIYgYcclvA5k/DPWg+IuFOFL+LHgRBX/6ymFGXgr72fjY8lGTp9Rn9j/sfL1f0F7msIffy5IXu/bkanH2oO+ibyX8ltXEtI2KStIQBg4WbGEY5HOJP1Lda3qfZGjRTiXwgcBx4MYYFjUMumTFmta3Kdy9JMJEuGD9Hw8/4OkQVAgDkLJ+S/EjlziIvWj+7IN/hfwX2CPR9m8yc8KFxw5suWSJ3UlX/IkLogvhXU1TeZ7eRUa1/9NpLH54vviG9mlZqt80788sUUHNa6t8bFAfJxVcSyKupCPliF4tcTjWGms3Jibb5B4pON/W46tN+/4ZlvP63YdVo+gtBF5nNBmMnht3LVspTwbQldOkHBgYS6CBOMviOchOOCzoHFgyDxW2WB2N4fNoVCnTnqMQz/vIL6fL/DOvrfjmHFPXBtmJ0j+x6HT7YeKlb8y9jniyEKGPC1PIV/8TXD8Em+Z+FkgfVCeVgiK8Y290+3gj8uY8fNtW0/LFymPtAg4dx0pkzaKudN/oKha/TngQ+KunFKD2234IPlRBml0kpO6Ux7Id1AnWzctV+qGY76n1AVAhfqeoB62LuSJXxscH577PN8Wa+NY+8p84ctzLaK2caoJEqzEmThx9AGMHp+IHa+RcN5DbOtrm9WdMtI5HYjDE+6GwK8DviNq+wbUPwQ+JPAKiQYgK9yp54A5D4xfCSZMPEoyqfP+CkEm4pfqW1WA4Kw0ntHwCkm59+SWqZ91JnAcOOGXAYcmOG3CGxw31OHI5WMicOCxEj8MEBwuXfGHgXc18qGOEKsVJHhy1nlLQ7ue/aZMngwSnELRFjg8yY10q6+H63dnaxyEJoQnysSPBt/A2Ws8vDEAubeDs9L4jSAOZ6fr+gZ1ACKk4AGP+sGUqBN54Nfi9swis6MppO2Ke20cQeGUhbPUnLPGyQwOXTiDbQesw5eRNnGChAMLiQgS8TwPb5PxPA9BgrGNPwV4Dy6sGfNM5Nsa2821ws8Yr/ifwH+C0J/6nYAP4GmR0wU7ZVz/urxWPd7myMKEMDxP4j8H3oirfBZM8FcECfzQ5MgijbGOfxy8POLaGkd4+H6AT66vadGLteB33DdxnZQJX8LtP/WGR/+usl75YyyfNPXxkNneqdpVvgkew+IIvnm98G/4D7wbB1oFUifaBh7LE95n7zni+gTyRHMrk5gKPOT3ybQc4V9pKmxRxr6WiC6wcNpFWyFYoN2gfvA+wvB/QVlcbYDAwf1EOOQq7+7VbyOc9qV9LpK88WtDfVgY4rgQgWKt8sOUFCRABhAOVpC+6UwkS/uOTsbRCgOJwYa2gCcTI2k+KgIEwsOZEv5xIQAIj0ECkeBchMF1qUyqN6Xlmb1CdOTHxH20d0CJBCdSEDJSaXpbxHxOiBw/9HfLAMIlNAOZAcdWAw2INgSHJAyez0v+CDU7m0NaJpM0zlVwHIO7WAbDE9UNJ2gkeHKpDB7tcPikLq6F0JG8CSc/vL4daOvQ8iBeBiVSOAOXrQ/isGq5WcphUDC4aI8vHyo010qerFxoo8xQVAchQhOeNWEMaHVulHYjDzQmCB+UywAkD7ZTaDM8yiGBEw/NDHcCMHCR6G3fOHSChIMTIVGNxGw8Dx5xd065Tp6MN4QDeBkeX/Fcy4SuvEPGKfkQ736ZyHH1jCv9h0V4IC4aBJw33ZKRr+6l8ZwLP2PhwSVeLGa4p4PFE54hESRwjQ2/gNfAt24TnsIlYdA5ebPA+NcntupEy2QOLyRPtAfEQRvMJMs34GyOC7zuL6zUO3RY9MHvcApFfZ852qi8FudXfBMeJuHDaEXwkMuiDL5F27D4era6Sb3qMqnjMhyeyIWJ8F3K4VItFlDwMbSs8Hl4I22KdpV84KV4vKTc7cL3cXrHwgk+SntyTQBtjTBB2QhG8FLmC8JwooXwYrUfts/WEvLdK9JGgopDmEyqrMLRJECsqKKYwPe0hNSdNJMokx8DhQFGGO+R2tEsQBDkR3247IoJn0FgbRggNlRaTKoIH0ymED0TPRoPkP8Z3ORFHNJBrPxPvmgRGFyk5bwxhI5AQTzKZuUPEdryufiKujEASEM8pHhWEcTnHfUnHapH2iD+m0hDW8BceMdgJb5NRz34n6dK3/J9xKPerDR48k3UCyHG5s87BmdM27K0+6MrBaFNJ0g4sJAMGwnGGUI7/EDpS8Y245yVOOMXXhHjHbnKA+BfTOSMYf4H+Z8w0qCK5ze8jbFNGPwCnkU+LBzgUZRteQYreBYcaC6JD+8gHzQh5MP3kSe8gTyv2BbjoSD/EwYvIQ08kzwRnAiH96ENJV/yoWzqTDjv4bN2+8DWh9/wNcqzfO8i7wZQu3Dif9qLb+ObyIunn2/B48iT7+ZJGzBXwDu51oB8aF/qTJ2IR3kxXhjLj3DKsXmuNeTbV6yxZRCi7mdSRE1miSgonkOHi4XK6J0g4cCDZAgSDh2mMq46QSIIkaSRSJFikT65zIr//XGshGulXv87hw7ngk6QcOCHxRQkYjwtZiwe9N6hw6XAlBYkqBwqKJ7x7xg4qJ+4gIZLXtgTxFgGQcCfjt8YVWJoydYH11nrTZHrY9sdNh72BY9U1CliWxFfpsaTycH+5r0f/e/5H9UctgjUka0SLvVCW6LxJR5x4vOydbHhDlcm0odOkHBgYS6CxEx8AD7G9iqG4s8cbVJbLQwk2a/f0xLWPXzU/FygB88hvc0rPl/eo5K/NZNLDE+Oe0J8j6exGGO7AJV+UJ42Hd+IUSPGntQTY0nLk+G/bBdwsRWXCmJ7hX3bFw4WaNzHKxumv+++giqv/FO3mcPlR/o35QQJrZQQH7fF1fYNqrGiHRy85zjO10UYOCLCAflAjAwoJHMI/cXaFjWAxDDGnofGoAZC5tTF7YcKzeUyKHhf1NmjxpUID5xuwCCSY5YZ7VHdryPNb8rq1LgS4ySEFfbt1tc0a/qfShqMIrGKxpKZPUCMFbmOlhMSsRv7DpuHymrUSJGbSjl9geEQ7zg2xRPjIIxBdzWFdO/NrTBWLkKnTpBwYCERQSKe5z1YcvQEnqfGlrnlwqsazN/8bqP5j6e2Kc9D04qB4E1pMbulnxTJBLxhn55m4KRCkfAUTj9gyA0P46ZiFk0YHv7/7d0HtF1JdSf88TfzeRzGM2OPl7/xzPJ42cYYDCZnMBkMGDCYDG3A2MbkTGOMbcKAwQSTwQQ3dA50otVSt9TdylIrvaCc9XLSe8pZrdb59q/eLXH79VW+T3pPqr3WXvfcc+pU1Tln165/Ve2969NLVlZ2AeW1wTuMVxmjQ9uSM2Sk7xhYMnDMu1wyMGQIyS7jutCBdBYPOHV9VtTTYGl65MWu4Dd+eHMy5qRj6VFGm4AO40jbgQMVbcM7ks5+yBVTkgE398o/iGeTfuw7KjxxOcnvRAMSrumsu3bvTa5QOmQCn+/REHT+LGvtN5+Rs8Y2taM/ddaslRkmEd43Tl+QrGp/BiTakhWyczMDDMj/r+9ZkhqhTv0hl09J1r06dRbJLJ3lp6HLj2eGjt8SiTK5XwEfeHYAEP7VN27sqS6dH43mqmmpPhorQ8+7opE9Lhrqw66cmlA7K+gfxe/HFrRVvx+NSYPnGloa0uTlAiQK1dOpAImxOg+YqNd59IzB0+zQP7bp5z7J+JquASQYaOuIuW3aDntm72DqoHXsd4eeY0QIINBb9OHnQ2fx5Piz0IOui6Pwyqlzkz5031dCD3J1NOi5M+4BWm7f0lu9e9ay6mGhC83sAibu5b31dwuXpzoazM3sGUoeFAePHEn6zL0MReVFJwMhZimAD+6ZPOUMqHh93BT6WT5j30/hic0TEkjgbM9gFE/gxtotmJXgVw3tmgmAnvkiawQ6e+egXYCA8HLnfEo0lqvWd0THvixZ42oIXEOhbJ285Yctu/ZUy4ZG8zSToeyfbh5tNCsDsbvXFB9/bEsXGgRkrnx1yW6jwMqWXXurb8bIgkWzBqKx8MFeObIzoX+jA43bsswnoiFC6VcEqBj1Yy6NabJyARKF6ulUlzZOpPMEouPy3hlAwyyBTnlqZ18aRIkRw6vhA3NbQ5dsSffd2dWfZl0d00k8C3Tg3DsZo4slQzfxNnDdDCjPNy6PPBToK+VwfRRPgu5iwN4ROs1gC8jhXknvmZmVv7rTh9zg6bxHXD01zfLSc/Q13ewaXWomY07oad5hntXziY3B/TMH3Ss8eXjCAolTZQ2J8KZ1uFDeGk4+l5cHPGQ+9pvX/dQhp5PGelz9uVyG9MfLD+fy3Ft/vj7v+vO5DOf9d00e6p6Pc9rCk4991wIkCmU6HRuJE3HWQ5lzflnHuJ71TL2+ydfrj+mYrGdyWufzcSOd5rpz/tfrWZzzz/nl//V55v9mSdwzVs/5X5+28ORh33VSA4nChScaa1QFSBTK1CwgUbjwROVJCSSgYfYKgjE5bnQd6lVGo+tQr/XFd88ebdxsGARMYbhkja/RPafKo2WPzmycTT71LK83TF+Qgrc4zudNJTKw+s6KjSn6pusF0Z9/LkCiUD01A0hkvWLZI7PlglPVMUb70je61ojpEcsedGOewT2XrHwGm+xBjqfT9AFjZzUKnx+esEAiT5tZrxs7DcbA6Msta1MYZ4aXHkLkR14W1tt0sIx8frBqU2po7nWerUS6/7rp1YfmtlZTOnrT/aybeVuwTn57dMwJpASgkJ/y3SPMq3OMhrAyRHZTtrW/VHbtPu5NV67tSPe4VxrR0nJd3Oe8fS7Um5dGjk6njvLO6bwn9wlZe92GzmOb47iHhbUws48NpQJEMA4FhCgMhlvqpD7ykT6/Q//zcX6+ws3jAiQK1dOpAglt8ng6j57iOcHui8cFewUun3SPtp0HTqNu56P6hS5xTAfQBx8MnZd1j85ZhF3l5LSOM2igg3hcMEgXydemVVn30aXSyBfYcI7MO6cu7B6U5zrdZcBH/+Vov9LUgwP2FvnYM8tfqOsPz2tLNhXKflGU4X71Zz9mbw9hwt8fz+Q+uvYVU+cmI3o68HyAn4uZff8JByQIAuOdY3S0Sj7ShNt1jYq3A8NEu72t3r4zWf6+9a57U0x1QsrbQux4Ha9YE4sHtyVXUILJWEgo2XogwdDon5euSd4g4j4wBtIoWUMzvCSkDJwgdHEoGBhpAIwm+WS7R/x5gq5cLlEa0ujzjMbQn7KlLzU6rqlcVCmMWdFQle2cvN2vHEqCBTZvj9Ed+FYkA8/bI48vBYh6dDwXhcJiG3CA3O0USnEwkOIOpjF6DiGtbazjmXmYbNm5N71PMxlfa1+X3kH9+y98dlyARKF6OhUgMVbn3X/06AN0Hk+Gjy5oqyKv1IEyEv/QvNbqUdfckdzPGUxm7wwDDIaQ2rW9LeiNl00Z9WDTUc/v35riNciToSZjb6N/RpBC+SszAwleHi8InUQ/2dNHjAheGa+9g87angZfjDfpHB2956A36RleH3Qk/ele7cKAyQDP/hTqZy8jgziDMJ5qdNrC/pEAAnenDbaUn/WTfOlErH7qwWjefiBAEN36tzNH9zSyR8Yzau+u8PjzhAQSmGAYUQMB9cgZEyw7f16zviN1xhoVZP7KSLdwIIQw0tiYxmY2GgtrYI3H8oAlDGWbkWDZLK85vVur10Zn/vkakODfbIdLyx/vmr00Xs5IHI/uOpfrA1n7dY4AQ+DKhrbFlmAdXf88yuHP3b/vQGo4OvCRA4cSYPBs/L3lzdJa5y8m/LXru5JS4HdtRkKglu+t3JQAkKlNniFcs8xIvDdAiOcRax6YMvowynAMxFAk3FwFgqE0WH+z0AZ2vK/6uhY+Oy5AolA9neqMxIl0Hj0mjgS3SyN2eobO0TGLswMMTIv2bF+fvEuo8sSdEFOCpxkdKC8DJ/oCCMlAgq5QpoFMkt8ow7IpN1I6lgeHHYylecEts5I3nA77zTGAo8+ABfFybKRo4JJ3CDV4o9sABPnQm1xNebr17tmfwFB29wQk7EpM/xkEiaUBBMmfZ513Y1bWO+BSynX076NOZqjp8G8EaLIJGHdU8X7yzEnh8ecJCyROh+vXCR1jjdAv4YXCjdoJsY1h8pJDvm/s/dKLTyHQFYQOjRvpZ4GXR54+HHsvzs+m7HwNy9dyhpeO/Ye83ZOnAd1DOZiaq88b+2+2Bee869M4xmYwKIRjecW5Y+UdOx79n+8t3Dz2fguQKJSpGTYSmekd+geIyMsEztMJdB4AIO6NyJdPj/KcN9rPukHa+l/XdLg5v1xO5nwfPeJ/1n1knLu6mDivnjYvgQU7cAID9A4dS7+4N9uyjeremWlQ9bUYbJmVsMxcX557zGrk5Q7/sWdTx6y/XFN3z489t3o59szKq8+38PiybzLpgUQz2QvRCERgswQibkRZcyt8OkyGCpAolKmZQOJkzJ7BsoOl3vEqL3XmId8fmd+adOSH57elTv1UBibSWKKwHHwq6QtPDr5ogASkLPgTo6SCVguPJxcgUaieziWQqGdyaNrfrIFO+2z0HuBgRlae+Zz8zFTk2d/69MdjswUnitpr2cNsaaNrhScuT2ggQfhNu41Frv4TbGtoDIgYPorUltfECLZjywaWDOyfv3b7rjTlxyjykukLE6BQh1wPeTrWIPJxejmRT87LNQ0hTyO6L00dNqgjzvWQ5kTnTnS+/poych1y2rF1wnlZRHqNnx3GZxavTNN/6Zlq+TmWzrOm/6UBN4W91wIkCmU6HSChzea2Xn/erKhlVroOM0JkP1Wf9lg7jmMAglG4KLrsFXg5yGO0nT9QbzhXX7esb4AEtlqfWrQy2YG1bN2WlicsE9MVlijUQznS5rz85rwyS28Z4y0zFqV9idTZuayz/GcXsXRwW/XaO+al+tQ/jzSvnjY/zbbQaZ7nm+3rK8b2nienlU/Wfak+tfzH1qdwczn1K+cSSAzvP9Dy+lmtJ/y4hAAztDl05P5qSkdfEgrnXCfAjCnn9A2FAI2GlGV8Q5g1LoaSDHZu2dRTMzjcXg3sO5A8Ngi+zWdGDSfbksGhDvaz0dgYJsrbjnXi0LOaZpjkPEth1y5fsyXlP71L2NmFae8M1sny1jBy3YXPZuwp5jwbC25J2QOERbV6AjkaAANQ9YiPkICRqT/PZW2RQaX7xcBnmMT2QZ2UObWzLz0zI6NVoTDsAuga49I/vGpqUiDfj/f0kXlt1WWrN1d/dPW0tD/Jmm27Ur1YiQNVS6Jhq5dnlh+hGPtNCp86e39PDVlY0Dd8pACJQoP79re9blZLatON5AWfTOfpPLl8XrO+K7VjOo9htXZLTxksLYljukJYau3avh0dwYy8DaDoFyGtuaebneUiz7YhbTgYHTjdIlS/PGxy+Nd3L04umHQHmV4TgzGG53SNe3nE8SqzxKGOXNHpJR4k8lL31MHEc0vPs4MuthOzWRLPo/62Frg0dLE+AUhiGMrAMuslA0bGnQzEu3bvO2Ycal8l74i3G8NPz8bokk7lKktP83Cxb4mllOxFV7j5fAxI9G81eBp/IHHwvvuv/+CydamTbFQhTDigSp090rk6nxuVa4SOC6Sd7nS23DC5AnEJ0hk+7KrbkzEP96f3zW5JMSc0Ph4Z94TAy0tDsMsdIZdWA9TRii3PaIeVMkCigazbsTu5abI2Vt7DrxzduIbwZjDBw8NzaTjcopxzTQP8Uuva9FzKiZFqco8yQsDi5Gu8MwLksDhmuUxx2BSMpTJXLXl9YG5LakQal3xZLdtsjCfH55asTs/DewWYsIGP/IxMAAp5iNWv4T/86qmjICbyXxbPR2kAN35fE4i/IPizY7L1J1PnU5qDIb6/XhP9QhcpHThy/w0fWHp6Os8+FM7XAwmd47Whf7Rzgxod5uLo2P8qdID7tOHMDCe/2b4heXRID0QYePHm8MtV88ZNXTE4aakeGfrg5k3dyVvEzIPtvHX274rOl7cF/cgF9J6egajPPaH7bo+BT38a2PAko/d+vHbLqA6r6SW6ih5WT7rumqi3HT7NKhg0vSH08Obo4HmaAQ/Xx3U6lwsrrzIecPSR+rrO0NKA6VsBimyEKI3n9Kt/eP6tM5POB06uCB352aWrkl58aJRJ9xoAeof177xw85j80nnLR3YMBJD4HzXRHz+KQl4wo3+kevJPTtxZ5ak3wpgbWb5mBsF0PbTJLYnAvT0aE6AAmRMsAIAA8bywmRdU7r6nBn93xcZ03QzBE6+bngCB3fSURTj5PLuPG5NGoRM3UjBzAJjIz1oe4dWQjARmBxI2MgAijDzMKpilyJvayBNyTjuExn9ThqbidNoalwYo7awAQmJCUDrqY8nGPcAB1ybpxc8AJjznq+Jeu4WahZDeM5ppGJ0inJ9masxIcEl99DV3VJcGwHCvPE2VUhxGEEYlNidjce1913+LwqfHZOor63uqkPWv1sS+0EVMSecNbAudceY6jz7IGw1qu/P7tyaQoGOXng6ho+hDgwUgw3Iml1FLCmZEzXJo51Pj14BDpwwE0Jv0I31o0CEPM67ABj1rgGXEaTBGR9EfBlP0iVg0Rvt0mc7aNbOdl0wfjQ2RZudi0PKlljW1ug9XP6p16mLdzA1Q45y6eBYbfNFJPECmdY7Wlx5V3xSEKvKmrw2w7J5sFhiYoB+VbQb28fG8NmAUh+JR10xLAzPL2icCcoXPjgHGms7715rYjz9FYT/44vpRX+BGlTpVJqSZG50fe+54/493nP9nbnS9Ps3xztdfO520Y68d79zx7jne//p76//Xnyt8ZkyhvuaepVXP7r3dIee/XBP5Qhc5hSz8+7+s6xk3nXeya42u16cbe9zoWj7f6Fr9/7Hnxl6rvz723Imu1Z87Xtr8v9H1+muFm8d03mtD5/WdD50XBX7/ux1D1WMC1TaqXOHCk42F7n3z3PZq28FDm6uq+i81US9UKBGd952i8wpfQMwD5y01nXfeBk5R8As27Nl/5MXTFqQ96Oun8goXnizMd/9xIb/TRvaa2vtiTbwLFXoQhXy8cH3ovBdNnV90XuFJy3Te43+m8/6lJt7nl6Iif7Nl74ED7160pnrMdXcWY7/CE54ZwT3+2jurlwQInrdjn8b0/aqqfqEm0oUKnZDovM2h8961aHXReYUnBdN5vG3+9I5jOu97wb9YE+mJQ1GpXwn+WM++gwNXdQ9X71u6tnrelLnVk35yV/I+sL5YuPD54CfeMKN6xs0zqzfPbau+ur6HgS03p8uCH14T30KFTpuyzuvae2Dwyq6tRecVnjCcdZ6li38Nnbd0Muu8qPRvBb8k+L3BH71A+V937z9Q7T1wqPLbDD58tKruO3zf8sj7I2PKKnz67B2+PvgRVVX9PzXRLFRoXCjk7GLQeeeS/2Hv/oPb9x8+0lBXngkfPHJ/tf/Aod7I+9IxZV0o/OHgrPN+riaahSYybd6+/b+1dQ90rRneWbX1DDaF123bU7V29a9YtWrVz9eKKVSoUKGLjlp7hh7d2j1wdEX/cENdeSa8efeBqq178LZaEYUKTQxq7e6fsnn3wYZCeya8YmCkisZzqL1zoERWLFSo0EVLbb1D796y51BDPXmmPAokhi6tFVGo0MSgQM0f37QrhLOB0J4Jt/dtrdZv31O19Q2+qVZEoUKFCl101NY9eMPGJurW5aFbzW6s7Bt6eq2IQoUmBrX1DDzb0sby3qGGwnsmnFBz18DVtSIKFSpU6KKi9vaBX27tHuha28RlY3q6tWegt31goAScKzSxaGH3zl8L4RxYvXVHQ+E9E14TeUUjGpzXtfNXa8UUKlSo0EVDrT39LzEz297EAVqaOe4e+EmtiEKFJha19Q5ekWYRGgjvGXE0no0791XLOvpeWSuiUKFChS4aCgBx5eY9zbM9A0g27dpftXT1v6NWRKFCE4tae4ZevW7b7qYvb7R2D95YK6JQoUKFLgpatq7v11u7BkZWDW1vqBvPhFcNbgt92r+rpavrf9WKKVRoYtGKrq5ftRSxuomCv5L3Rs/goZahoYfUiilUqFChC57augbeaka2mcsaPOsCSFxfK6JQoYlJLV0DVzfbValjr/wGPl0rolChQoUueArdt2T99r0P0odnw4BJS0f/n9eKKFRoYtLyvq1/zOCSi1EjQT4TZrHc2j24ZVZHR9kLolChQhc8tXb0v0RQvmbORtT0aHfx1ig0KaitZ2Dehh3NRdK1Kbl31YooVKhQoQuWQufdwShyrB48G96y93AAk8F/rBVRqNDEprbuwTdt2NHctb21w7vSrERfX/VLtWIKFSpU6IKjZV19f8zAcnkTQ2KvGtxuILZraefW36wVU6jQxKYNR4/+59augY1rR3Y1FOoz5eQG1T1QwroWKlTogqXQdbPZMozVf2fDSXf2Dn69VkShQpOD2rqH3t3MvTfwmq3W+Ab61g4P/0qtmEKFChW6YKila+B1CUQ0cTaX51v8Hly+ZfgPasUUKjQ5aNmyZf9vS3f/KgZDYwX7bHjL3kN2Bf1WrZhChQoVuiCIMXkAiQ1i8TTSfWfKSWf2Dv1brZhChSYXtfUOvJbRZTNtJXiDrBzcVrV1lg1nChUqdOFQS8/Ap5rtOp+CWXUP7Fw1NPQ/a8UUKjT5qLV7YO7Gnc21Pt6wfa8ljmVVVf1crZhChQoVmrS0vLPvcSsGRo7YlbORzjtT3jJqV/bRWjGFCk1OWtY39AwWw82MK4Eh99aegY/XiilUqFChSUk3VNV/jIFRa7ODT1kiiXzX3bCq+vlaUYUKTV5q7Rn8hnW6RsJ+pgyYrBrcdrS1c+hptWIKFSpUaNJRW8/Qp0aj9zbWdWfClpO54Lf0DL2qVkyhQpOblvX1/VJr10Bns91B5ReIu6tEaitUqNBkpGWdA89dM7xzHGZsD1a2K6gVU6jQhUEtXb0va/a++rgWW+KGWjGFChUqNCloxeDg/9fWO7Rt9dCOhrrtTHk1N/megYEVXTt/tVZUoUIXDrX1Dl7R7CUOnPIsBkWFChWaRNTS1b+g2YGnDNQM2Fp6B19eK6ZQoQuLZnVUv7Csq39js/2k83pgW8fgK2tFFSpUqNCEJbFwxm1Q1TP0g1oxhQpdmLSiZ/BRK/qH72u2m5P8Vg6M3Ne6pefRtaIKFSpUaMJRdPQfa7ZxJV63fXfV0tW/3hYFtaIKFbpwKYT9HcJnN9teYs3WHVV7z9DIsr6+X68VVahQoUIThlp6Bi9Ju3o2WfcJ0tfeu3X/kq7B360VVajQhU+t3QPjYi+RPEN6B3vmry37cRQqVGjiUHvP+HhotEd+yS6ia+BltaIKFbo4SFTKlq7++RubvOc+rgVi6Vw1NPRfasUVKlSo0Hmjtu6BJ60a3Nb0yJW4Y+/h0HeD/1QrqlChi4tSfInu/s3NNr7EEHqAibULu7t/sVZcoUKFCp1zWtoz8ORVg9vvHw8QkeJFdPbfXCuqUKGLk5b09v5We+/g7rS5TIOGcjZcm+5bZ1e9WnGFChUqdM5oWc/gU1YNbhsXEGE2t6V7YF6tqEKFLm5q6Rp+wsqBkaPj0djYTLT3DfUu7O7+tVpxhQoVKjTu1NYz/Jy142ATge2q3NLdvyqo7KNRqFCm1t6hp60c3HZ0+TiAidVbd0RjHtq1un/7b9eKK1SoUKFxo5bOob/YtOtA0z3TcNoaoGewe9GGkf9aK65QoUKZWnoHn7cuGsl4IPiVAyNcpA619Aw+qlZcoUKFCjWdWjv7P9mx73BDPXS2bFAU4GTH0s6tv1krrlChQmNpRe/g8yHu8QAT7b1bKyFpW7p7X18rrlChQoWaRtzaeVE00j9ny1xHA0RsXTw09D9rxRUqVOh41No3+AKeHOMBJnDHvvtYOn+1VlyhQoUKnRWtqqqfDxDRsnHnfvv+NNQ7Z8PJ1qt3qHdN767/USuyUKFCJ6N2LlND2+5fMTDSsGGdLW/efUA42fniWdSKLFSoUKHTptbO/j9cPbh9z+px8DzDNff4zkUjxSaiUKHTpsWbtz40gMS+VYPj00BNFa4YGN7WPrDjd2pFFipUqNApU0v3wNsMSsbDqBKv553RNbBh4cISD6dQoTOm9oGB31jeu3VIp9+ooZ0tUwCbU1CXvvfWiixUqFChk9Kyzr7rGFW2jsNSBqaXWrv776kVV6hQobOhABO/HA1rHd/psY2tKRyKIG0i1jMwf1ZV/adasYUKFSr0IGrv7X3oysGRHWJENNQnTWAAZWln37drRRYqVKhZ1NI9cMN4jgAsoawa2n546ZaBJ9eKLFSoUKFjtKyzN7l2jtdSRntwmono6n9nrchChQo1m5Z29H54PHYN/RkPVJ28Orr6r6kVWahQoYuclm3e/t8CPGzYsHPfuA1kGJav3rrjaGt3/7NqxRYqVGi8qK1j4NlrhneOS/z6zCywo1EfWtbV94xasYUKFboIqaWz72MGL7brbqQrzp4H0r5Ay/u3dhX3zkKFzjG19gy2rNq6s1rWNRDc33ReGrxp96FqWffArbUiCxUqdJHQXevX/257/8jgmpHdSR+0dA+MC6/fsa9a3NH7vVqxhQpd3FRV1c8fPXr0ZcFXbt61Z+OsvuHq2o7+6rsbe6tvbuyrvrCup6n8T63rq0vnt1UfW9g+frzA7/Lqs6s6Gtah8Pnnzwd/fUNf9Z2QsSu29Fd39gxVy4d3DB86cv9dIYvvDf6tmoiec4qy/2vwnwZ/ZefBQ3PWbd+9bvHgtuF7B4b3z44R7uz+4cITkOcMjFQLhndWM3sGg4eqmb3jw7P89gwemdk9cKRRPc6EZ4Vcze0bOrx4YHhHtIPOwb0HFoX8XR78l8HF1b3QxKMQzKcFz7l7667qr+Yvr55w/YzqyTfMqP74xrurZ998T/WcwoXPAz/rprurp/5kRvW4a++sXnrHwuryzsFq4MChrpDVcTVii/x/OfhjPXv2917WMVi9csbi6onRHp54/fTq6T+5K7ULdXt2cKN6Fy7cDKZ7ydkzg59x411JJz/+ujur502ZW30qBkXtwzsOh5z+IPghNdEtVOjckmiQIYBfWbprf/XyO++tnhACWkBD4YnOTw1l+uTozK/t21aF/M4KbtrGR9Emnr/jviMDn165pXpMgJenh/JuVIfChScCAxmPvfaO6nUzl1XLd+7THj5RE+VChcafQuAuad99oHrmLbPSCKuRkBYuPJHZbAAlek1vAhRX1UT7jCjuf+TwoftG3jK3PY34GpVXuPBE5ecG0+NPv3lmtWz3Qe2hBOYrNL505MiRqZ9e3VU9LpQwAWwkmIULTxZ+WihQM2p9+w7sDAX6v2tifsoU93z9qv4d1WOuuaNh/oULTxamz58YQPidi1dXuw8dXl9V1S/UxLxQoeaQpYw9Bw/N/8DSddWTr5/eUBALF56MbA35ebfNqVbv2HMwgMHDayJ/Uoq0V355fW+ZhSh8QbHZidfds6wa3HugJ2T812riXqjQ2VMI1Be/vqk/2UI0Er5GzGbiSQE6nnzD9KSsrckx+jEKbJR+srLnZNRn/f0pdexcM5Z+8ntrdK2eveMX3za7umpdR/U39ywuy06nwd7Vm+e2V9sOHGwL0HzSEOnRHj54Vc/wSUGEUZ7vpx3U89NCNpzP6Xy719+5oHrzXfeetRGmMrWxF9w6q/rHRSuqr7evr/7y7kWnJEPjwerj+Ty3dnG8NPk9HS/NqbJ8XhLt4O0zl1R/8tNZD3jPzeZcb3rRM/rfKN3Zsnz/OL7fE66bfk5s0XyD9yxZU+0/fKTs81GoORRK8zdah7btYO17Ko1Sg3rGjXdXt3f0hU6uqpat26rLVm+uvtK6tvrJxu7qX9vWNQ1M/HGU9bIYTU7vGqjedvfipKAbpTtT1qC+s3Jj9Z0VGxMwGNuIdUCvucNO5FW1bsfu6tbNvdW0zv7Ed3b1p/sogDNt/GZ//m5he7VieEf1Z7fPPWFn4NorIs3uw/dVn168MinlRunOJ3uf75/bUk0J2XjBrTOTrDRKdz74CfG+ftK91ad8TU30G1K0h19Zv2N3/4unLThpe/C8fxsdGtoT32X4wMFq28FD1f1Hj1brtu+q/ipkFgDlWXJ3z2C1cceeJFMny5c8Pfume6p3zlqawAdPkHwNuLlybUe1L8p71bR5qa2di87neEwOPxDfHB08cn/1mmnzH9RO1fnzy9akND179lXPPwvZ8M7fN2dZyuutdy1K7bZRumawvP8yykDK5BnRKN3psOcG/MhNfgc8fj4Tbfq++++vXjl13jkBhdrDlL4RNhMvqYl+oUJnTiFIL7ypYyBZu59MIbFUf3Uoirinum5DV/Woa+4Ipdg4LWWp0f/dgvYEBGb3DiWQAX3LR2N5SyjJTy5eUf1pjDCuCOW4cGC4ujJG3C+dMic1rg/Na61uDHBCMc/oHqguW7O5+sS9y5Oi0oEr4xsxIlvQP1z9dEtPyk+ZlPDzbpkZymt19Yqpc9PIbV7f1uru7sHqvaEQNKJXRYP9XoAIiq17977qhwGGvrdq0wNGOZS+5z0UCvILLWuqR18zLZWr7hlA1Jf1yijrEwuXV3OjrHui49CpUkbyM4qSRgf7D/euqOb3b63ePXtp9efRGXgvL/7p7JROpyHvzyxelfLxbN9aviEpnZfHe9l56HD1j3G/Z3LtjgA1Rmc6LPca+f7fJavSO71szZb0Ti9fuyXV1fN8O/Jy7qdbeqs3Tl8Y9bsrfRPXzS6Jq6HT41/v22WA5d6/j2dTFgU+raM/5fOF6CC8DyNtx855X2ZOlPsXM+5N946Vj3PNOrwvrO0mu1+uiX5DiuvPuTXe6VPiXZ6sPZC1d8waBRLvm9NSPe66O9K7eMTV0451rh+e31r9wZW3J/ldv313ehe+5fNuuSfA8aL0vj86v63685BHHRUZ+JNbZ1VvuHNhyOb+FIsAyHxtANrnh5yRx00791T3Doyk8743+QMolA18yBPw9u2cU1dplKHtvDDy/2C0LUDE8ctCrnz7v75ncbpXnurinb0pZMS53GmT9/p3IM1Hov5A1NQAkIP7DiSgkMFPBhp777svwPdA1bV77wNApusvj+e4dEFbYs+k7ef86RdpyKp6eC864VAJx+pEftVf21XWB4NfGGVoE1m2gXDvz/O/I97RX8Wzyl/HLQ96Qv7vnr0spc/1f258J3VSZ9/GOyTT3sslMxZGfRZUrws2W+i6e52X16WpvguSnHje58e7dv+i+HYb4xs6fkPk49uom3IcK1f56uU7yst3pRfyIM2zSv+keG71kUZa8qUe0pyIvdNae/hiTfQLFTpzCkG65Pq+baEET76soYH/KDqn7THqIvBZGYzlp0QDeE80SKRTe8TVUxPr6NG3VmyoHhbKVYeIvh3/Hx2g5KFX3J4CUKE3R+Nw7qW3zQmkfrR6fyjqR0VHTjFqBADEjqjHs6K8/33ZrdXvx73LR3ZE57o1PYuGqdNds21XOla+e4f3H0wg6DHX3lH94VVTU4cOZDwylL9613ceGiVluzPK2XffkWrEiPPAoTTqHIp83haKTF0oK+djJJumnJVFYVGqN23qrv4o6q3RA0TLhrZHJz8KlB4ddfhkAAKjWcBGnT63dHV6fiDqj6JORrMUCiUiDwpZnb179acwddw/CBD0sPif3zvQJT+dGECDzCJRPNJRcOhzS1el90opH4oR0fvmLov3eUv1m/9+S/Wd+C57o24vCpADNAIYB+I96HD+KJ7x4ZGPmZnOXXvTu1Kfz0Z+Zk2effPd6RkpNe+nXj7OB/tOn1nTRXF+qyb6DSmuv+GGU2wP9UDi7wPgOqejBxS9NzNNzpHjeiBBDnXWvoHv6B2ZxSEf5CDNxE2ZG53uvmp63Pfcm2emzv55kRdAarZjfoBIbVAnrMME1LfuP5A6uGdG/jqew/E9bwggDuC4b3e0B7L2tfZ1aeYAWPinkD90V4Dsl98+J4H8m0Nm3UvO1FHn9d0A3eiSaJf1M47e64dDVpHOnjysifppS+oFAEWfn8CGcrdGu9EpK1t6z3x9tEfPQk60TURXAO4fC3CBvhEA2HvyHvJsqDRkzLPJ9+bNPamdyF9bbNm6PbUdMyKAPbol0rgvAwTP2bd3f2o3nj0/i+/pu+V28ncBorUdAN2Awb1AWNvw9gQK1N/9gElawopn8a3ze5O/ugCJ9I36Oc5gAGhHylOuWSft2mDjmQEqvCvPeG8Ade06t3PP+Mb0jWYcK4ts+Z+/USP23T69ulN7+E5N9AsVOnMKQXrT6QCJf651dBSEhtEonc7PLMTGnbuT0swImUvezZt6Ugdr3ZESAxJ01hqh/HRoRhtGvupEsUpj1KbBaaAU2bodu6IzP1C1RkNeGQBi1bad0Ulvq24MJUghYR0akGIGwn0UPyVn5PTYqCMFYwRtZO/Z6kEEpgh0DIejQX82nhv40QAze67UUYZSAlq+H515LouiXBH18h6AFCMez/HJumUJZXoHlLvRife2IRTM3T0DD6qP9zh2aUPZRi5D8T6vXteZOnKAC+XRmndFCZl2NlozcnMPMAMYfbl1bYCwKdXlFFco1bZQTN7nyniflKRZESMezzAvOpb26Bx1EEam3t8PV29K30Ge3um/tKxJz/OiGDHlUd1EYO9rPIDE3waQ0FFevb4zzZYBbeRZeb4ZOfRd64EE2TBlTj7IjfawOTojner74n7f3rvbEgANwPBelWfWx/ck6yImqqNyPjZ/tBOq7+SVkWdFgAsd3f4AgZ8K2cm2UMoB9J3XqSmTfHw42pppdmB+VIZmpLx1uh+PDi/LL3acO9+/qbXZjqi3Dpt8mKkwMwXoXxvvCJAH7F3TCS6NNisPso7VSZt0TRqdvDbNk0x53rlZRUTGyaXrR+LdkUOAnlwb7Bw4ciQtLwHk8iS/dJB8fBuduM764wvbU7lp1iDq1h9lAubu0ykjI37vxvdUX7NJvvsnF61Mz+x8BhLajEGOZ9ee1U07897da7ZvdQxw8nMrW/7yc//r7hgt86MBoqRRX98114WMAfPkBSAkU677zr7lh+J7qGv+Ro1YvgVIFGoanQ6QwDrKH8VoF2lsGp4OHhNm/ykfChaZtjfifVQ0SsKPvhrndMo6xBMBCYoE+kefj45cRymNhqdsDcl0HoTOUEnj0TCzQjgVIGHUtTbOOdbQ66duM5CgbKzxGoV7xno2ejwdIEGRZ+XgOTKQ8A48RwZqpnn9l0Y5z7xp/ICE+nnfiPEeZet9ZOXq+fw/FSBh+YZCVFcjK+cp2fxOzxd7X+M5I3Ei5V0PJNTDt0aWp37n8tuq379ySgKS6ANzW9N7Z4fUuXtfdVvIqlklZfnevmc9kNBu3Kuz+rcYkZIBbdHyCjn3jckjYKeTARwaAQlLaxlImD0AJH4mQzMSmAQkjJyz/GLHGUhYcpC3aX5LhuSaPZFz+JoakDBjQLYtJcrT7Iv/2Aykc+TKzBmQLy8yp22R1bFA4osBXumCV8R7AIrlQ+eQv2fWlkYACUxm1bseSACAWdYzkNCWxwIJadThznim1fENfNfcRr23NHg5dF9anv3tH/80fQszMweiDO3KO5B2Vu9g0kPq7lupUwYSBmjqpk1Ztkxp4h55scmS5iXxjt41a2l6ZqAjA4lLakDCstXxZDGzPAuQKNQ0Ol0ggTU4DYLgmk4z1Whq1LSkRk4JUnqjo6LWNL1625be1ImaesQai7XEr0UDo8TkiU3VWraAzCk26XR6gIMyjHjdT4FKb4RvlmNGdNgUlZGChqVR6ySTh0OkVW/5qQOlr+HpDOX/j6FIKDz5vDyUGnCQn/PFoYC/FGWyp/j31ZsfwBS3aVXPqiyKtL4syxaUsk7AmqZn9czKlMavUQRD1WwjoUx1o7BvivoAIt9buSl1BJSccnIeOghryP8SIMdUp/dthPKN5evTe8zvlM0J8MZw1LtzjyUYCjhb/I9+r+nVu2YvTaNr71r5fx+jtdyBMQwFfEy1qr/3rCP1TeSpPjod68+WdKyJ/+3Mpele6c8nU5zNBhKe/y/iWywaHEkg+XjTycrWToycvX/yQE51RmYjjFp1NLd19CZ59b7krZNYtnVbGl2vj47HtL57r9/YlTo6nZD8fWP5As3d0en279tfbdm1J4FS6cki+ZkTI2Vg0jn3+fXfeTMSo7I3I+qwJC0Rpk4q8iUfZAfofkfIOHCRn82xZ/cO6IPcqb31rnuT/EhDNpRFTskzOSZT7HOUYapfnbEy2BwADrmO2pB3lGduyPLUzr60DKBuygPU7+jqT2ksAQADZNAzaRc/Wrs5ce5gvRN6RXlkXjnqZOaGLqAndPD0kGcDtOk8BuVmURbHOTN2GLCjCwBwoI79ijp07t6bbK/oP7ZTnkm5dAZ7Ld9VPT0HUHRv5Ol+79x7/WyAPPYw3gt7GTLkedWV/ABGr7idnhz9Rq8OgGo2RPs7nixmLkCiUFPpTIDEWNaB4EbXmsknKuNsyz8X9T8TPl/1aka5E+mdjgeQyDzWALERexdj34eOK4O4nKb+en2aDG5xo7wyj82zno93T6PzjZ7pRM/ZMH2D/w3LCtbB4kbXcX4uwMD/4+Xjen5f9WkcN7znOPV+wL11adK1+P8grl3P6cfWtf56PpfqGc987FzcV58Gn/B7Nkg/tpzjcQEShZpKzQAShQtPdB5PIFG48GTjAiQKNZUKkCh8MXABEoUL/4wLkCjUVCpAovDFwAVIFC78My5AolBTqQCJwhcDFyBRuPDPuACJQk2lZgIJBkHZ2roRMwRqZDSUmacFK2nHPA0wg6UT5XmqfLKyG7H6pPJ/Mhohr1Gak7Fy642iPMvp1qPw2fP5AhK+9VgDOPIwEWSATDP24/VwJvLtHl4ajAHPtH0UPj9cgEShptLpAImsOPhSc4WqV4aUyRumL6gWDowk9y5uVtIQWMdcsLgsCU6jLBEp3eO6dE+PzpoLJFcw9/Mx/2r72uSOJW5CLjvnmcvH/uPc4VOMOV0+z83y6nUdcf7O5C6VFZ+OfWw9833KE5L3H+5dfkzh5mtYB5HL4pIFdKSYGrX/jsV1+O6KjcmvXXmfWbIyhbr27PV1lJf78zm/RUE3j73T8QAS5M+3Ggt2uchy+RUv4JvL16c247x6cCEUH2HUFXc0lHz+3tKQV+d9e+e4AzrO6ciJ/5i8CrrEZVMcD+fq5Ug+9fUiZ+5xnbviZ5esrm7b0pf+57aUj+VVXxeyrh3k8w+98vbkKvy1tp89X+HJwb5zARKFmkanCiRE1aM8xInPJKAOgXSdwhO8RaAcPsx+xZcQqpcy5WvOr939IuAJWjOzZygFg/nm8g0pBoWRmlC/gMS/rdxUfal1zTG/bPkLBAOIyHPzrj3J5/5rbeuSYhbPQNhg8RGUK5wz328+3mIsqCv/byFnk898KERAYcnQSPI3F+Bly849KSKf+q0c2ZliYihLMKFnRFp1F2BLlE1++mZP7opr6ieGhGcSDVBYX8GoBLPi++2Z+Im/4JZZKQ+BcICLOb1bUyfgfqGx3xugw14EyhXTQl0o9bHfotjUHeUAAB44SURBVPDpMzltNpDQIZNHJCR22qQrZN81HS75ED9FIC/f96FXTkmhy0U2FFMC+NAmtA97n5AZgbzEMRDkSRAi4aPFEwBIgQ+RLsk7eVQWgExWRUoUiwLwnhPyJk4BeRdbRTptS31/sHpzSk/m8z4OyhBcSQArQH5erRzxYMiuWCACL90egEN6bXnd9t1JPsWtENSqyOnk4gIkCjWVThVIYJ25qHxC3QpmRFnmadsMJGb3DaVjSkmwm6SA4lhnLpgNJWp0LnASxSmCo9j0fz51btrTYW7cn2YkAkh8OYAExSpOvoh3rVu3pzLsXaEDt/mO0ZRgVW+JjloER2XfGgpO2FuR6XTIOv63RAcvWItZB2meE4pV/e/qETRpNLTvlFDmFKWogDeEcrVJlZEehQkUtG3dkTbeAUAoXEF6bon8BcwRgc5z2qyKohViWrAdeehMXH/OTaHk4z7ROnUWFPDvXT4ljegAKcG7fhplqbd6qE/qBOq+QeEz4/EAEmYIzFYJPiSkcwpmFjLlWgYSAPVzQ55v7+hPQdPMivn+gO5LQt4XDAxX9m94yBVTUlRQnboZAFENBV4SsVRgpCUBCsj1VfGfvIsGqQwduGBI32zfkKIp2jhNHiLHuk/ApbeHPJoxsMeE/9rA46+bntrmpxatTGAIEBfQSdt6RAAY5ZNBcvrmGYtSxEhyrC25Rsb/z49+Wn1/1ebqSy1rC5CYZFyARKGm0ukAiROxzk7oWx2949dGJyuCm2lWx5SlDvhV0SEL4Wra14jMKM7o65LpoxvduN/UKSVs5A5UOKcMytBuecL1GuVloALciFYpQp0NjnT6yqNoARa2FsqmwD8YnbWIduqlPFH0RP2rr6f7RvOYk669Ls47p/EpW51FtgNcRNTLz6kDoJCBJiDCzMfo8siCVFeb/DjvVyekDM/uOf1Xz9Hok6LuzU71MRM09l0XPn0eDyCR2ffy7evP+U8uRP00S0DeAUczYcDxF1pWJ5lx7YfRGeuczc4BjpYQzGDZ/8R1wFc7sImaiI42ziNDypCHWTgAFruXfEp3w8au0UiJcU6b8kvWzFK4bqdL8my2Duggz7bKvzUAgyiV3plZNiGf1U8bA0I8H/DinLqIjirv+ucvPLG5AIlCTaVmAYnxZgpS2FrKywwBpXeyMLDNYoBDZ2FZQ/lmZCjkHA678MTn8QQShQtPNi5AolBT6VwACR0xINDo2umwUZURWF6e8L9RusKFx/LFAiTYQmhvDzg35v+J+HTSFp68XIBEoabSmQAJyuZ4CodBl6UIGwj9YPWm6r2zW5KXgg1mLBPkGPhj7x97Lv9n8HXp/Pba8sJdFQNNyxo8OT4yr7V63i0/S9vo/vzfFLHyKVr52BQrL1k0Sp//158rPHn5fAEJG21ZorJkBfweDwCTM20nyVzIqGUuywqOx6ZtxJYJLRmy47HcYFmFJ9THFy5PG73Ju9F9mdXLcop7tY8i9xc2FyBRqKl0OkDC+i0vhuXDO5KVOZsIMwSuAQh2nHSNtwSDSu5otvd+1dTRXems6TI+tJvekuB3zV6W7B4ouiWD25Ixlw6fJTvjMoZe1oatMzN6ZEk+cuBQMhjzn1ud8q0DM+KUh+UPRpus1hnA2bVTHowjdxw8lAAN+wtlUpxmSq5Y21Eti/IYcLrXdZbxvDVsm/2ReW1pO+Cx76Pw5OHxABJkj+0DI8n3z215gJ0AgEqOyN2LajYx2gz7BMa0ZJZsMmjUyTNYtHMlw0e2M2TT8p02xRhYGWwfyDKQ/uklK1P5z7757rTEpl3ZKZIss8lh/wCwML68IvJ81DV3pOU4tg1sMTKocR9Xa21W/nbntMOrHXi1Be0DGJHGff4bGDCc/sySVcnDSD0YhirLs3tW5ed7tPsCTCYWFyBRqKl0qkCCIqAgeCZk4pLmnOtABmWqA2e4lWcezChQmoAExca40DEGKBiNUaiAwNfa16W8uEby1KAwkwLe3Fu9LxSWLXPvifwpQEpampz3qHvbaMwIxmxTtoxubb5hx55UL25yd3b1R36j/vVACstzgEGdHnbl1KS05UWpsoV4dChfSlndnhf1GmtQV3jycLOBBCNYneqKkZ211lAlAJy9F0YNZudU63fsToDWr7bjms7bfx4fZJhnEbkFZF1/xNVTq8vXbUnGmdySnX/YVben7aE7d+0NELEq2QmRVe2DXAIxQMAro41w5ZzZO5hmQriOckHWsW8MoMGwUjvgfsoD494A1h+d3x7PMiPJ/fzIE+hghCl/Mx0MlgH02zv7kkeItmRW0DtiwKxOwP6VAWK4N6snUK/+wIgZjvzeCk8MLkCiUFPpVIEEBgQoSGkJ4tjrlI6RFMVphL+wfzjAwfqkUClDyxCXr+tIHg+uU1Smfs1E8JHXeRuNUaxiQgANgIb9/N8ze2ny+OBCpyxAQp5ABU8Mitlsw2eXrkojuLbhHSn/LaHkAB5KXxlcSPOMAyUtf/dRgKuiU1B/4IErHCXNNZXi9ewFSExebjaQwGSCXAHNfo3MnXNNOyGvZt7S7ESAVDJPvl4R8kcWxU/RQZt5kEbcB7LOY4enhBH+ewMAkHMzd85zJ+X+6T4zCO5TrpmKRQOj+ZvhEJvEEuMXIw9Bo15468zU+QPn7hVoDSDQXsySkHfthvv146MsrtUAtDRisVhKBPxvirYpVopZQW3P8wLl6itfMVgAeTMoymob3p6WWdRz7PsrfP64AIlCTaXTARKnynmEhCk557IiydcooXzOsXO5o67/n8FLNiLL99QfY8f15eU8cvRA+bjmXL43n891apT32HIKT06mOP/v2m6K82s10W9Icf1VN/Rvb0p7yLNkZIicGfWbeXhuAGrypgyzB44t6bluOZC8ASZkmMwCtO7Hzpnxc1/KK87l8pSVZTofW/aQTv6Oj5UZx8pxnGYQ41hZQIj78/FovjNSuidEOnWUb74mrXuP1SnOu17/bPV1LDwxuACJQk2l8QAShQtPNKY4Pzy/rdq978ChpV39A229gxvaegY21vGmJV19W3fu2bf3h2u2pA69UT6FC18IXIBEoaZSM4GEkZd8jFryKGR0dDTjhLH482io0bV6ls6yg+UGx2OvK9+Ibez5woUpTgGVdu8/WC3rGqjaegYfxAEwqh179qUw0s0AEo3kkdwasdefayabeWh0/lRYWz2V2QNp8myJ5ZazKbPw+eECJAo1lU4XSJhypUgsGVCKWfE4/tMps6u9992X1npNp1I21m779u6vNu/ck6L65Wla1u7SAB0CPAn2lI2yXLOBl2lRygrnY94W/75mczJqEzkyubnFffK1njunbyitTafp5CjbdXUw5Vr/HIUvLh4PIDHaDkaXB8aGiCb7opiyMyB/wIM012/orj5ZiyTpv3bn2PW05BH35WWEvCxCtqX1DPJ13X2O3ZOXEoS3ZrzJvuGp0V6k9xy5zdbXL4N717VD5f0o2tV3lm9Inlb+u6YO2qU2yabDfyG0/3mZzb56Uxny9qtefuXvvUibl0OU5xlyffx3nPRBPEN6j5FWHvV6pfD4sO9UgEShptGpAolspc7wKtPnl605NtOg8fOgsPcFty+hdoWvZjT5jeXrqykdvUnhzeoZSpbklB2jS/deu74reWwACvIR70FeAAmPCkZnDDFdF/aXwqOEGErytFCGNIy8GIG9ZtpomO5n3XRPAhKfWrwiGYAy9hzP0WDhicsU54eaCCRyB39n5JVJ/tl2IAOJvAldBhKMKS+d35bcJnv37kueHmSW26Y8uT1fFuWL58CAWFtgOMwLgqsoA0rumNJzLQWQGUsCEFw2u3fvS94a/3DvimSkyZhSHbQD7Uc9GIe2D29PG3d9a8WGas22Xcm74jsrNqZN8IAQZTGe1N7V1S6h6gPwmxFk9GyfEGHpAaPVkc6z2D+HZ4gw8cMHDqbnYMRpkz37yfxw9aaqc/fe5P3xrQAmNiwDUni0XB/vhkdLDhM/9p0Xbh4XIFGoqXQ6MxIUkdgR/MzfMXNpAhb5moYvXgRrdCOcrwYwOHjkSNrQiosYa3BToH4pHD7tgu5QrqzKzTLY2Mp+AizTzUgAEpSmkZANrChu3hbS/P29yxMQoWh5Z1CAL4j8AQbKllKm3ATpEXyKggM8PEP9MxW+OLjZQAKTfy7EPCSuD4BLvjNQ1R7EW+Aeyn3STp7kl7ulXWs/OLclge3f+fFtydWSzOv8ddAPj7TkGgDg1TSje7C6JNIA7WKb8JAQd4IXyJum35vaAc8obqM2obOB3bR4lms3dFb/GHkCBZYgMpDQNsyUADo24+KV9JH5rSkWBG8LXlAtQ9vThnry5sYJpGtnTwuAJEaMnUYvC5CgzdqVV91/+0c/Tffy4jAAuGlzT5qRsB+NmULPpA16VmDH+7N5mfqKrcF7hWcJgGG7/7Hvu3DzuACJQk2l0wESJ2PTkYCG46Swamzq0sZCrhtBmRmgmCg3aY3eKBlK09SuERygIT3l7Dol6B7XLFk455pzfrMSz4Gx1MNyiGOjLXmV6dKLl8cDSGTWMTc6n+Qx5PTD89rSyN8InwxaOtBJAwpfiI7bKJw8A+DA9Rda1qSlA27J2gg3Zb/ahjZiVkCHL7YKuReUSnAos3qeUVozI2JHAOFiPGhf6pM40put4J75ldZ1qQ15PzbfAmryjIQO3a8IsPLj9glAcNEG1m1DDjCp999GHT2jmQh5AU9mIjwX8JDris1w5PpIr32K9aI8Aw95Hu+dFm4OFyBRqKnUTCBRuPBE5fEEEqfLRuLvnr00deQ6Yed0qkCypQ8zHNOjLjpsYHjs/WfDytFJX7Zmc/WG6QtSR98oXeELmwuQKNRUmmhAwoiN8qRgmzWDIJ804otRVZmVuDh5IgGJzI1G3c5lHnutmTze+Z8pl9mIc8MFSBRqKp0JkNApj7U1MNIxhSkqpfXRbHRmXZhNhHj/0rjP/dlDIzMF4jwLdsaZbCGEqHZ+dFljXprSzRbeOZ/6euRzYzc6YofBGPPWLb1pnZmiGntvLl8dgQ2/2Pl8nPN/VlzngWKdmjtq9ihxTfqcp3rkcurLwkalb7t7URp5MjQzpWzquj4N9v5MWZv+9k7lb9qY94o6jX3Wwo35XAMJMkaOGBX7dux0GBCTxfPdUZIbth1sOBw3SoPJLPsmETTHym+zWf6WO9iAmInRbpwn76J1MsDU5sbeV/jMuACJQk2l0wESOrXPLFlZ7Tx0OIWTFte/vsELPc3QykZXlDajMR2esNR5P4FPhFJlbc4Q8nMBMIAFBpUsx03pWteleDfu3J2s2ddu35XWYl8+ZW7aX0B5rNRzmO3ZfUNJMVPS0jvHUlxHzV5CegZfDMZYjTPq+sbyDcmYTNo3BhCwbsuVTZ4MyoAVa8OuM45jXMpATL3XRX2sEwM8wA6DNRsTCQVsTdt1AEGnf3PUty2eXahwGzZ5Rzr+rLx5oggpzFBNXr6BeudZE/VmAGft+ap1HWlvhMdee0f1l6FYGalRvgVInBqPB5AA/Hx/cskWoR7Y+dZkklEjoMmDSdqVIzuqD8xtTf95O7BVALS1Dfl9sWVNOmdzLe6TbwmAOTWAJllho+A5yLKddXW6bCP+bmF7uocRMvn5ixkL0/4avDLIINBA9oXBlgfZ/OSildFhz0v2FJZT7NPBpoFtkbT+26APaGWwCQCxiyDHypWWfGq7vD2Ur10kmfRuoh6MJ4Fk1zyzPMiwgYJQ2wYe2buEp8qLA0jc3TNQ/TjaLwNQabUz9iRvueveZGPCjkM+DDS9N+/jK6Fj5AGsSX9JPL8N/ugiLuHNXh66ELgAiUJNpdMBEhTQD6PBIztpaswUl2tZcd7TM2ppzpDsO6HMpnX2Va8NBco9TadO2eiguWzqmCk5nSIFwN/cL8XAi+Mhl09JYOPyUCyABKUsD5sHvWPW6A6jAACDLYqPx4hyAQIKhDLmTkfRfjxYngzXunbvTcpQxy8NYzP1kf/6HbsS2KFouZmytqfMKTgbfr0ulKlnZERKuSvnS1Ff+TzkiinpWKfy9VCW3PF+L55Bx08x5o6fYqMQKTt1pwSNXG00plwdCHZta3R8nsszdUcn9/Lb5yQFXYDE6THFyVPi0P1VtWHngWrTrgfz+p37qoNx/furNp0USOgsdf7kJhO5UY7rGViTRx5IvhXQTD508jpf4NNunxt27E5yzrWZISJPiAywdcSPvHpqYjLkGQAXbY/HxS2bepMx52//+KfJm4PrpTTy+p3Lb4sOf2nqUMkxTwnu1wYEzr3tnkUJJGfXUc8E3EjD8BGg/lAAAHmRVxvyeS8Pu/L2NDCw6RhQ/745LakswGVUfmek2YOX3jYnAQT3r4t29cY7F6b02qL63hgARvnqBhxwA+W18dIps9N7nBPvjtH15Ws7qk8GiODCSu7pF3VhpMnd3Dfw7D3RPnhpmbnUNhmkMswubeTBXIBEoabS6QAJbNRFCDOAyExxaPRGMxSQKVEKT4drWpIrmg7UEkMe6VNGzhndcPW0wRGrbSMRm32ZPaCc/7V1XVJKlJAlkR+t3Zxc6IyIGI0BI5QK5QE4cKHjrQF0qK9OOVuhPyYUNN965dmoy2grKyjnzIrowC3PAD3ei+UL9Ve2Z7lmfVfKVydAOVPeZl50ABQeIEQx8vXnjmqmhOKrn5Gg4Cg/szU6G1ui59EjRWxjJ+CIFb/nsI05Ze6dWgZxb/0IuPCJmczW9tr4Sk30G1JcP+W9NswcmUUAfn3v+m/hW/t2dtzkHgkEmF0zGpc3AEr+AGFt5lXT5qXZgg07d6fvbsbB9zUDAPCSSx01Wdbxm7kzqzG1o7/6RMjwHwbQ0GH/Q8iimRcARIAqMwFkz/O/9e57o3Me3THUzrhvn7k4tQuzYYBqcv2Me/1XHm8PwGZqAPdHR1nqqY0YAIif8eTIUzkAzyOjLMf/VAPCTwr+doAl7Zybq6B0ZmTEj/jM4lWp7tqVmUnPoy3RH9qKmRLvEIC2/MI9XN0Ewnrv7Jbq/qNV8vIAtsSxoE/McGgTQAawZpYFUPN82lP+LoVHuQCJQk2l0wUSJ+P69d/jHecO8AHXax2sc5nzffXH9b+NjkfzfvBaqmv1aaXL5aXrufxaZzA2faPj+t/6Yx0/pSi2gI7AaIxCo8BzHjltrsfYfNL/uo5p7Ln6dIVPzhRns3f/PBXWiSkbk4v6a4BpvkYGMjDxP0didT7PUOU0QHz9sdkO4B0od4wdu+5YGsfuyeHrcx7qVF9e/p9ltf5+spef50Hlx3Eu37F7tUPp1d3sjfs9H5CV09SXR6bVL8t2Pq6/R7ny9CtNfR7KSemjHv6rW05T+IHs/RQgUahp1GwgUXiUKTQKz0i1KLTzzxTn+QAShQtPRC5AolBTKQTpjc0AEkYLRh2meevZuTz6OBEbYeSRSD2714jDiOVU8qln+bEAt/baKG/n6kc2yqj/X/jC4Tog8e2a6DekuP7aG5sIJE4kTxlsaiPSna58nwkfr52NByunEYg+l3Uo3JjrgMR3a6JfqNCZU1VVz76lo696ivX7BgJXzxRdnjbEWUm6z/Qjq2reBdY9eS9ctb4znaOUddKUpvSAATbVaUr1qTfclfbb4OZlBF+vUIERa7ND+w4kozVTnM7LTx38ZpBhqlh+o1OpUUawteB3zl4S+UwfnXY1BRzpHnvdHcke4werNqX1WnmqqzXWPFUqL2k9Z8rT/zK7MCnZmv2X1iUbic/VRL8hxfWn3ral7+jTQjZPpT2QDS7FZLD+GlkEYtkHCDSV5DwAA7seU/bSs5No27ojhb8W4lqn63qeotc+clr3uu5YGnJITh1n+beUoP04l9pYpLHExpuBt4/72f1cEuWqXy4v192zKEf5om/WL1OMtq941kjvefM1ebhHe5Eu5+l+m+ctGRpJbU4bc7/29OXWdckLwzPy2vBt1Mf98vEM6pLfr3PypD/YPvHqohfYZdWDMMfqpYxcp6SbanXym5/nYucnxbv8yroe7eHTNdEvVOjMKYDEL23Yubv7pXfce0I/bUpK41w6uC1ZqCMW2hp9fToNllEjy3fGUcl1smcouY5xrWQkya2Mh4I0DCh13oyyuL7xSqAMcl4Un/wYrnHBpCC5qPGucI1hJtfRl4QiBjSE82W4yJKb4mGASVEzxGKExQDNuffPaUnxGe4JoMEF9Pm3zEoGZhSv8hilMXzk0cGS3V4dnoFnysk6mMITj58YsnBn/wixfX5N9BtSXP9PfXv2rXntPUuPdW7HY/LFEBAdOHIkZHtJAgyukVPGhWRWx8bYcnnIEEPG1SGvQMStm3uqjl17E5jVuTO8ZTS4fHhHcvtlYOw6Y0ueR7yKpLlxU3faQIu3D6NCBp0MNcm/DfMYXTKKZAgMyMgDwM9xGv4q5Jrh7vrtu6trA6TLi3ExbyCeDwx6GTBqmzr53Bm75werNidjUGV7Vsd29uWJwiOKQSmjYTFWtFkeKYyJGVQyaLa7J6NMLp0MSnkieR5eWe6R77S4/u+rNydjyquj3p7ZDsHvmb00vT+bfl25viO5ptIp2jc9dHf3UNItV67tqLp270sGnP5L45iRKF2TByMXMz8lZPKevq2BI44+qSb6hQqdHYUwvfvqnuGTTudSjrwx+HnbwVODHNup6vy/HR0x5fgHV96eXC4pDoqOlbZ9Noy++MbbwMvowmiFsnlvdO7qYNRgVMRAESDg6ma2grJivAhocBOzGZAYEJQ1xUzhGH2JdUGRqh9FxyuEoqGkeVHwPxfjgg/+7QFoHh3g4jk3zYw6RJ4BHNSNxbp66QSMCo2A1JXStVSSwU7hic86/A8vW18dOnJkWk3kT0iBC14xY2jnsZ1tj8c8acgbj4R7B0dSx587qXogAZBoAx8I+SZTt8Uxb4i3h1wCtY+KDpObJAD7e1dMSTMYPBZ0guRXe9CRAwFvD7CijQAhH53fXj3i6mkJDGgr5JPcAxM6dHJvcz3yzOtCm+JtwZ35lmgLdiH93cunpLapnqk+AXgeH8/913GsUzfax2YtBJUDZnTKgDXQLcjbe+JZdPrqx+uDO6cZQKB7Vu9gaqM6cGU4BlTsvTHqFj6U2uYLo02tjjpfva4zeWJpo1y8tUkbeKWl0vjlrZHeWTyP92wHUh4vBi1mH4E5gwYzHdr4TwKkqAO3dQMXoEObrv+OFxuT68+NLvP9sCbyhQo1h0KovvlvW2LEEA22kfCdKlM6XLYoGbMYFKDAM9y0KEYBcAAK10yDGlVIq2OmyIyKcictndmH7KngvPSUEuVBKTlvCpmy9V8ZtjkGCFyTTsdPWVm6sITiWHrK3r3uUY60fo20TKFysVMfrqX2RlC/rFjlXXjis2/55jlt1cj+QxtDxn+5Ju4npUj7ntuHdqUOrFG+9Uwux8qEc+RU8CjXzMy9cfqC1CFzFza7RZbN6knrvM4VUNbhkWVuyVyVHZst/HTIr3vMDHJb5gZMloEIQBsA0Qmn7cEDlAAyZhSAfjMT2pngaWYqTPubaVMe12VtkdulMkaP56dj7RRrK+p8Q4AWswNmD7QLHXbes0Nbd488zQqqv+dXf7Mh6sHtWR0Ejcp1Vzd5WAL5XgwW/DdbqB7eITdq57RHAxVl+C9OB93iujKBiCcE2OCOKoid+mDluW42w/tT1/pvdTHxE+P9fWL5purQ4SPTa6JeqFBzKZTnJ2/duietpzYSwsnKFLWpUzEs/M/ApPCFy4AiEHBp28Zq3+HDyyxZ1MT8lMnMRNueg9Uzbp5ZpsMLT3qm13/cs81MxGU1ES9UaHwohOy3dx4+0v3ORasvOEBR+MJnACIZH942p1q99yCl+fqaaJ8RBZj4uchjyo96t1WPufbOBEoblVu48ERlevztC1dVI4fuGwlZfmhNtAsVGn8KgXvyvvuPbvjaxr60Zmo6tZGQFi48EdjUP/uDv56/vNq098ChkN931US5KRT5/efgH8zfub/6sxmL0hJgARWFJyKzW7Ns9PSbZ1aXdY9U9x092hKy+8iaKBcqdO4pRmT/MYTwb7YdOLT++r6R6vWzWqon/+SuJKjARTK45CpXuPA5YJ23de/kEnj9jOpFUxdUX1zXXa3ZuXdfyOlXg/9XTXTHjaJN/J8o52urd+7Z990tg9Uls1vT8gcjNm51jBox+4TChceLs4zRxXTyn01fVH1yxZZq5sC26v6jR6eHjD6rJrKFCk0sqgGLxwV/4PD99183uO/gxs5de45ytypceLy5b+/+wd2HDs8I+fts8AtDHv97TTTPK0Vdfif4xcHvqdWtcOFzwR8LfnXwo4J/sSaOhZpG/+E//P99L/O4fMzgKwAAAABJRU5ErkJggg==">
            <a:extLst>
              <a:ext uri="{FF2B5EF4-FFF2-40B4-BE49-F238E27FC236}">
                <a16:creationId xmlns:a16="http://schemas.microsoft.com/office/drawing/2014/main" id="{26363DEE-FE61-41BE-AF3B-3F725BA82442}"/>
              </a:ext>
            </a:extLst>
          </p:cNvPr>
          <p:cNvSpPr>
            <a:spLocks noGrp="1" noChangeAspect="1" noChangeArrowheads="1"/>
          </p:cNvSpPr>
          <p:nvPr>
            <p:ph idx="1"/>
          </p:nvPr>
        </p:nvSpPr>
        <p:spPr bwMode="auto">
          <a:xfrm>
            <a:off x="252663" y="1386305"/>
            <a:ext cx="11682663" cy="484145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algn="ctr"/>
            <a:endParaRPr lang="en-US" b="1" dirty="0"/>
          </a:p>
          <a:p>
            <a:pPr marL="0" indent="0" algn="ctr">
              <a:buNone/>
            </a:pPr>
            <a:r>
              <a:rPr lang="en-US" i="1" dirty="0"/>
              <a:t>Data discovery should be the first step in any data minimization project. </a:t>
            </a:r>
          </a:p>
          <a:p>
            <a:pPr marL="0" indent="0">
              <a:buNone/>
            </a:pPr>
            <a:endParaRPr lang="en-US" dirty="0"/>
          </a:p>
          <a:p>
            <a:pPr marL="0" indent="0">
              <a:buNone/>
            </a:pPr>
            <a:endParaRPr lang="en-US" dirty="0"/>
          </a:p>
          <a:p>
            <a:pPr marL="0" indent="0" algn="ctr">
              <a:buNone/>
            </a:pPr>
            <a:endParaRPr lang="en-US" i="1" dirty="0"/>
          </a:p>
          <a:p>
            <a:pPr marL="0" indent="0" algn="ctr">
              <a:buNone/>
            </a:pPr>
            <a:endParaRPr lang="en-US" i="1" dirty="0"/>
          </a:p>
          <a:p>
            <a:pPr marL="0" indent="0" algn="ctr">
              <a:buNone/>
            </a:pPr>
            <a:endParaRPr lang="en-US" b="1" i="1" dirty="0"/>
          </a:p>
          <a:p>
            <a:pPr marL="457200" lvl="1" indent="0">
              <a:buNone/>
            </a:pPr>
            <a:endParaRPr lang="en-US" dirty="0"/>
          </a:p>
        </p:txBody>
      </p:sp>
      <p:sp>
        <p:nvSpPr>
          <p:cNvPr id="6" name="Arrow: Right 5">
            <a:extLst>
              <a:ext uri="{FF2B5EF4-FFF2-40B4-BE49-F238E27FC236}">
                <a16:creationId xmlns:a16="http://schemas.microsoft.com/office/drawing/2014/main" id="{3BF45ADE-4D88-4769-8741-EA0AC84B6AB3}"/>
              </a:ext>
            </a:extLst>
          </p:cNvPr>
          <p:cNvSpPr/>
          <p:nvPr/>
        </p:nvSpPr>
        <p:spPr>
          <a:xfrm>
            <a:off x="354530" y="2966345"/>
            <a:ext cx="11438541" cy="7933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Segoe UI"/>
              <a:ea typeface="+mn-ea"/>
              <a:cs typeface="+mn-cs"/>
            </a:endParaRPr>
          </a:p>
        </p:txBody>
      </p:sp>
      <p:sp>
        <p:nvSpPr>
          <p:cNvPr id="8" name="TextBox 7">
            <a:extLst>
              <a:ext uri="{FF2B5EF4-FFF2-40B4-BE49-F238E27FC236}">
                <a16:creationId xmlns:a16="http://schemas.microsoft.com/office/drawing/2014/main" id="{DCB8A307-4D96-496C-B680-FB25095C667E}"/>
              </a:ext>
            </a:extLst>
          </p:cNvPr>
          <p:cNvSpPr txBox="1"/>
          <p:nvPr/>
        </p:nvSpPr>
        <p:spPr>
          <a:xfrm>
            <a:off x="593697" y="3757368"/>
            <a:ext cx="2162950" cy="115416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Inventory content in target repositories:</a:t>
            </a:r>
          </a:p>
          <a:p>
            <a:pPr marL="285744" marR="0" lvl="0" indent="-16827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File shares, SharePoint etc.</a:t>
            </a:r>
          </a:p>
        </p:txBody>
      </p:sp>
      <p:sp>
        <p:nvSpPr>
          <p:cNvPr id="9" name="TextBox 8">
            <a:extLst>
              <a:ext uri="{FF2B5EF4-FFF2-40B4-BE49-F238E27FC236}">
                <a16:creationId xmlns:a16="http://schemas.microsoft.com/office/drawing/2014/main" id="{AFFEE08D-840D-4B58-A0FC-BCE8A550E369}"/>
              </a:ext>
            </a:extLst>
          </p:cNvPr>
          <p:cNvSpPr txBox="1"/>
          <p:nvPr/>
        </p:nvSpPr>
        <p:spPr>
          <a:xfrm>
            <a:off x="5141124" y="3772303"/>
            <a:ext cx="1905740"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Develop rules for categorizing files into records schedules, knowledge sharing taxonomies, etc.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p:txBody>
      </p:sp>
      <p:sp>
        <p:nvSpPr>
          <p:cNvPr id="10" name="TextBox 9">
            <a:extLst>
              <a:ext uri="{FF2B5EF4-FFF2-40B4-BE49-F238E27FC236}">
                <a16:creationId xmlns:a16="http://schemas.microsoft.com/office/drawing/2014/main" id="{BA7C31B4-4462-44D0-ADA8-54BA7A44E502}"/>
              </a:ext>
            </a:extLst>
          </p:cNvPr>
          <p:cNvSpPr txBox="1"/>
          <p:nvPr/>
        </p:nvSpPr>
        <p:spPr>
          <a:xfrm>
            <a:off x="2894349" y="3767077"/>
            <a:ext cx="190574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Identify &amp; delete: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ROT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Duplicate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Sensitive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p:txBody>
      </p:sp>
      <p:sp>
        <p:nvSpPr>
          <p:cNvPr id="11" name="TextBox 10">
            <a:extLst>
              <a:ext uri="{FF2B5EF4-FFF2-40B4-BE49-F238E27FC236}">
                <a16:creationId xmlns:a16="http://schemas.microsoft.com/office/drawing/2014/main" id="{0A55C063-3CCC-4FFD-BAF9-E92D1DE30194}"/>
              </a:ext>
            </a:extLst>
          </p:cNvPr>
          <p:cNvSpPr txBox="1"/>
          <p:nvPr/>
        </p:nvSpPr>
        <p:spPr>
          <a:xfrm>
            <a:off x="7414837" y="3771494"/>
            <a:ext cx="190574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Develop metadata fields based on taxonomies and rules &amp; auto-tag content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endParaRPr>
          </a:p>
        </p:txBody>
      </p:sp>
      <p:sp>
        <p:nvSpPr>
          <p:cNvPr id="12" name="TextBox 11">
            <a:extLst>
              <a:ext uri="{FF2B5EF4-FFF2-40B4-BE49-F238E27FC236}">
                <a16:creationId xmlns:a16="http://schemas.microsoft.com/office/drawing/2014/main" id="{D1EE2952-1742-4EE4-979F-F9A5787967A1}"/>
              </a:ext>
            </a:extLst>
          </p:cNvPr>
          <p:cNvSpPr txBox="1"/>
          <p:nvPr/>
        </p:nvSpPr>
        <p:spPr>
          <a:xfrm>
            <a:off x="9661611" y="3798518"/>
            <a:ext cx="190574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5163A"/>
                </a:solidFill>
                <a:effectLst/>
                <a:uLnTx/>
                <a:uFillTx/>
                <a:latin typeface="Gibson" panose="02000000000000000000" pitchFamily="50" charset="0"/>
                <a:ea typeface="+mn-ea"/>
                <a:cs typeface="+mn-cs"/>
              </a:rPr>
              <a:t>Migrate files with end repository  metadata and structure</a:t>
            </a:r>
          </a:p>
        </p:txBody>
      </p:sp>
      <p:sp>
        <p:nvSpPr>
          <p:cNvPr id="3" name="TextBox 2">
            <a:extLst>
              <a:ext uri="{FF2B5EF4-FFF2-40B4-BE49-F238E27FC236}">
                <a16:creationId xmlns:a16="http://schemas.microsoft.com/office/drawing/2014/main" id="{ED67155E-7237-B740-987D-E87C33B2967A}"/>
              </a:ext>
            </a:extLst>
          </p:cNvPr>
          <p:cNvSpPr txBox="1"/>
          <p:nvPr/>
        </p:nvSpPr>
        <p:spPr>
          <a:xfrm>
            <a:off x="593697" y="3193036"/>
            <a:ext cx="265014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Gibson" panose="02000000000000000000" pitchFamily="50" charset="0"/>
                <a:ea typeface="+mn-ea"/>
                <a:cs typeface="+mn-cs"/>
              </a:rPr>
              <a:t>Data Discovery</a:t>
            </a:r>
            <a:endParaRPr kumimoji="0" lang="en-US" sz="1600" b="0" i="0" u="none" strike="noStrike" kern="1200" cap="none" spc="0" normalizeH="0" baseline="0" noProof="0" dirty="0">
              <a:ln>
                <a:noFill/>
              </a:ln>
              <a:solidFill>
                <a:srgbClr val="FFFFFF"/>
              </a:solidFill>
              <a:effectLst/>
              <a:uLnTx/>
              <a:uFillTx/>
              <a:latin typeface="Gibson" panose="02000000000000000000" pitchFamily="50" charset="0"/>
              <a:ea typeface="+mn-ea"/>
              <a:cs typeface="+mn-cs"/>
            </a:endParaRPr>
          </a:p>
        </p:txBody>
      </p:sp>
      <p:sp>
        <p:nvSpPr>
          <p:cNvPr id="13" name="TextBox 12">
            <a:extLst>
              <a:ext uri="{FF2B5EF4-FFF2-40B4-BE49-F238E27FC236}">
                <a16:creationId xmlns:a16="http://schemas.microsoft.com/office/drawing/2014/main" id="{819ABF4F-0015-B24E-B6A7-E8E4C240658B}"/>
              </a:ext>
            </a:extLst>
          </p:cNvPr>
          <p:cNvSpPr txBox="1"/>
          <p:nvPr/>
        </p:nvSpPr>
        <p:spPr>
          <a:xfrm>
            <a:off x="2894349" y="3193036"/>
            <a:ext cx="265014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Gibson" panose="02000000000000000000" pitchFamily="50" charset="0"/>
                <a:ea typeface="+mn-ea"/>
                <a:cs typeface="+mn-cs"/>
              </a:rPr>
              <a:t>Data Cleansing</a:t>
            </a:r>
            <a:endParaRPr kumimoji="0" lang="en-US" sz="1600" b="0" i="0" u="none" strike="noStrike" kern="1200" cap="none" spc="0" normalizeH="0" baseline="0" noProof="0" dirty="0">
              <a:ln>
                <a:noFill/>
              </a:ln>
              <a:solidFill>
                <a:srgbClr val="FFFFFF"/>
              </a:solidFill>
              <a:effectLst/>
              <a:uLnTx/>
              <a:uFillTx/>
              <a:latin typeface="Gibson" panose="02000000000000000000" pitchFamily="50" charset="0"/>
              <a:ea typeface="+mn-ea"/>
              <a:cs typeface="+mn-cs"/>
            </a:endParaRPr>
          </a:p>
        </p:txBody>
      </p:sp>
      <p:sp>
        <p:nvSpPr>
          <p:cNvPr id="14" name="TextBox 13">
            <a:extLst>
              <a:ext uri="{FF2B5EF4-FFF2-40B4-BE49-F238E27FC236}">
                <a16:creationId xmlns:a16="http://schemas.microsoft.com/office/drawing/2014/main" id="{C118D433-54CA-BF49-A329-0901FA3AB17E}"/>
              </a:ext>
            </a:extLst>
          </p:cNvPr>
          <p:cNvSpPr txBox="1"/>
          <p:nvPr/>
        </p:nvSpPr>
        <p:spPr>
          <a:xfrm>
            <a:off x="5141124" y="3193036"/>
            <a:ext cx="265014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Gibson" panose="02000000000000000000" pitchFamily="50" charset="0"/>
                <a:ea typeface="+mn-ea"/>
                <a:cs typeface="+mn-cs"/>
              </a:rPr>
              <a:t>Data Modeling</a:t>
            </a:r>
            <a:endParaRPr kumimoji="0" lang="en-US" sz="1600" b="0" i="0" u="none" strike="noStrike" kern="1200" cap="none" spc="0" normalizeH="0" baseline="0" noProof="0" dirty="0">
              <a:ln>
                <a:noFill/>
              </a:ln>
              <a:solidFill>
                <a:srgbClr val="FFFFFF"/>
              </a:solidFill>
              <a:effectLst/>
              <a:uLnTx/>
              <a:uFillTx/>
              <a:latin typeface="Gibson" panose="02000000000000000000" pitchFamily="50" charset="0"/>
              <a:ea typeface="+mn-ea"/>
              <a:cs typeface="+mn-cs"/>
            </a:endParaRPr>
          </a:p>
        </p:txBody>
      </p:sp>
      <p:sp>
        <p:nvSpPr>
          <p:cNvPr id="15" name="TextBox 14">
            <a:extLst>
              <a:ext uri="{FF2B5EF4-FFF2-40B4-BE49-F238E27FC236}">
                <a16:creationId xmlns:a16="http://schemas.microsoft.com/office/drawing/2014/main" id="{1E51B37C-D7B8-D640-842B-2F89C109F698}"/>
              </a:ext>
            </a:extLst>
          </p:cNvPr>
          <p:cNvSpPr txBox="1"/>
          <p:nvPr/>
        </p:nvSpPr>
        <p:spPr>
          <a:xfrm>
            <a:off x="7414837" y="3193036"/>
            <a:ext cx="265014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Gibson" panose="02000000000000000000" pitchFamily="50" charset="0"/>
                <a:ea typeface="+mn-ea"/>
                <a:cs typeface="+mn-cs"/>
              </a:rPr>
              <a:t>Metadata Tagging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Gibson" panose="02000000000000000000" pitchFamily="50" charset="0"/>
              <a:ea typeface="+mn-ea"/>
              <a:cs typeface="+mn-cs"/>
            </a:endParaRPr>
          </a:p>
        </p:txBody>
      </p:sp>
      <p:sp>
        <p:nvSpPr>
          <p:cNvPr id="16" name="TextBox 15">
            <a:extLst>
              <a:ext uri="{FF2B5EF4-FFF2-40B4-BE49-F238E27FC236}">
                <a16:creationId xmlns:a16="http://schemas.microsoft.com/office/drawing/2014/main" id="{64422C25-6E3B-D347-BD9A-D71B9815E3DE}"/>
              </a:ext>
            </a:extLst>
          </p:cNvPr>
          <p:cNvSpPr txBox="1"/>
          <p:nvPr/>
        </p:nvSpPr>
        <p:spPr>
          <a:xfrm>
            <a:off x="9653153" y="3193036"/>
            <a:ext cx="265014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Gibson" panose="02000000000000000000" pitchFamily="50" charset="0"/>
                <a:ea typeface="+mn-ea"/>
                <a:cs typeface="+mn-cs"/>
              </a:rPr>
              <a:t>Migration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Gibson" panose="02000000000000000000" pitchFamily="50" charset="0"/>
              <a:ea typeface="+mn-ea"/>
              <a:cs typeface="+mn-cs"/>
            </a:endParaRPr>
          </a:p>
        </p:txBody>
      </p:sp>
      <p:pic>
        <p:nvPicPr>
          <p:cNvPr id="17" name="Picture 2" descr="Image result for cooley llp logo">
            <a:extLst>
              <a:ext uri="{FF2B5EF4-FFF2-40B4-BE49-F238E27FC236}">
                <a16:creationId xmlns:a16="http://schemas.microsoft.com/office/drawing/2014/main" id="{691D834E-724E-432C-84CA-18AB159D21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218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552377-14DB-4807-B09D-823EB0A25426}"/>
              </a:ext>
            </a:extLst>
          </p:cNvPr>
          <p:cNvSpPr>
            <a:spLocks noGrp="1"/>
          </p:cNvSpPr>
          <p:nvPr>
            <p:ph idx="1"/>
          </p:nvPr>
        </p:nvSpPr>
        <p:spPr>
          <a:xfrm>
            <a:off x="0" y="1213919"/>
            <a:ext cx="3836893" cy="5190224"/>
          </a:xfrm>
        </p:spPr>
        <p:txBody>
          <a:bodyPr>
            <a:normAutofit/>
          </a:bodyPr>
          <a:lstStyle/>
          <a:p>
            <a:pPr lvl="1">
              <a:spcBef>
                <a:spcPts val="1200"/>
              </a:spcBef>
            </a:pPr>
            <a:r>
              <a:rPr lang="en-US" dirty="0">
                <a:latin typeface="Gibson" panose="02000000000000000000" pitchFamily="50" charset="0"/>
              </a:rPr>
              <a:t>Understand what data you currently have, including Redundant, Obsolete and Trivial (ROT) data, which can be quarantined or deleted</a:t>
            </a:r>
          </a:p>
          <a:p>
            <a:pPr lvl="1">
              <a:spcBef>
                <a:spcPts val="1200"/>
              </a:spcBef>
            </a:pPr>
            <a:r>
              <a:rPr lang="en-US" dirty="0">
                <a:latin typeface="Gibson" panose="02000000000000000000" pitchFamily="50" charset="0"/>
              </a:rPr>
              <a:t>This </a:t>
            </a:r>
            <a:r>
              <a:rPr lang="en-US" b="1" dirty="0">
                <a:solidFill>
                  <a:srgbClr val="003D6B"/>
                </a:solidFill>
                <a:latin typeface="Gibson" panose="02000000000000000000" pitchFamily="50" charset="0"/>
              </a:rPr>
              <a:t>mitigates the risk </a:t>
            </a:r>
            <a:r>
              <a:rPr lang="en-US" dirty="0">
                <a:latin typeface="Gibson" panose="02000000000000000000" pitchFamily="50" charset="0"/>
              </a:rPr>
              <a:t>posed by storing unnecessary data</a:t>
            </a:r>
          </a:p>
        </p:txBody>
      </p:sp>
      <p:pic>
        <p:nvPicPr>
          <p:cNvPr id="4" name="Picture 3">
            <a:extLst>
              <a:ext uri="{FF2B5EF4-FFF2-40B4-BE49-F238E27FC236}">
                <a16:creationId xmlns:a16="http://schemas.microsoft.com/office/drawing/2014/main" id="{9DC87F04-7501-49F2-9005-F3799B0A2F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4840" y="714612"/>
            <a:ext cx="7547614" cy="2543671"/>
          </a:xfrm>
          <a:prstGeom prst="rect">
            <a:avLst/>
          </a:prstGeom>
        </p:spPr>
      </p:pic>
      <p:sp>
        <p:nvSpPr>
          <p:cNvPr id="5" name="Rectangle 4">
            <a:extLst>
              <a:ext uri="{FF2B5EF4-FFF2-40B4-BE49-F238E27FC236}">
                <a16:creationId xmlns:a16="http://schemas.microsoft.com/office/drawing/2014/main" id="{BC4D21D0-5A48-4999-9694-CCA005118DE7}"/>
              </a:ext>
            </a:extLst>
          </p:cNvPr>
          <p:cNvSpPr/>
          <p:nvPr/>
        </p:nvSpPr>
        <p:spPr>
          <a:xfrm>
            <a:off x="127483" y="268052"/>
            <a:ext cx="3456716" cy="707886"/>
          </a:xfrm>
          <a:prstGeom prst="rect">
            <a:avLst/>
          </a:prstGeom>
        </p:spPr>
        <p:txBody>
          <a:bodyPr wrap="none">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4000" b="1" i="0" u="none" strike="noStrike" kern="1200" cap="none" spc="0" normalizeH="0" baseline="0" noProof="0" dirty="0">
                <a:ln>
                  <a:noFill/>
                </a:ln>
                <a:solidFill>
                  <a:srgbClr val="003D6B"/>
                </a:solidFill>
                <a:effectLst/>
                <a:uLnTx/>
                <a:uFillTx/>
                <a:latin typeface="Gibson SemiBold" panose="02000000000000000000"/>
                <a:ea typeface="+mn-ea"/>
                <a:cs typeface="+mn-cs"/>
              </a:rPr>
              <a:t>Data Inventory </a:t>
            </a:r>
          </a:p>
        </p:txBody>
      </p:sp>
      <p:pic>
        <p:nvPicPr>
          <p:cNvPr id="7" name="Picture 6">
            <a:extLst>
              <a:ext uri="{FF2B5EF4-FFF2-40B4-BE49-F238E27FC236}">
                <a16:creationId xmlns:a16="http://schemas.microsoft.com/office/drawing/2014/main" id="{5361B70F-86C3-4580-860A-9EEA8CF6D0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5308" y="3666906"/>
            <a:ext cx="7551130" cy="2543671"/>
          </a:xfrm>
          <a:prstGeom prst="rect">
            <a:avLst/>
          </a:prstGeom>
        </p:spPr>
      </p:pic>
      <p:pic>
        <p:nvPicPr>
          <p:cNvPr id="6" name="Picture 2" descr="Image result for cooley llp logo">
            <a:extLst>
              <a:ext uri="{FF2B5EF4-FFF2-40B4-BE49-F238E27FC236}">
                <a16:creationId xmlns:a16="http://schemas.microsoft.com/office/drawing/2014/main" id="{520A765C-DAE7-4796-BF1D-983CF5588C4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3058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552377-14DB-4807-B09D-823EB0A25426}"/>
              </a:ext>
            </a:extLst>
          </p:cNvPr>
          <p:cNvSpPr>
            <a:spLocks noGrp="1"/>
          </p:cNvSpPr>
          <p:nvPr>
            <p:ph idx="1"/>
          </p:nvPr>
        </p:nvSpPr>
        <p:spPr>
          <a:xfrm>
            <a:off x="214513" y="1136924"/>
            <a:ext cx="3971454" cy="4039073"/>
          </a:xfrm>
        </p:spPr>
        <p:txBody>
          <a:bodyPr>
            <a:normAutofit/>
          </a:bodyPr>
          <a:lstStyle/>
          <a:p>
            <a:pPr lvl="1"/>
            <a:r>
              <a:rPr lang="en-US" b="1" dirty="0">
                <a:solidFill>
                  <a:srgbClr val="003D6B"/>
                </a:solidFill>
              </a:rPr>
              <a:t>Reduce your information </a:t>
            </a:r>
            <a:r>
              <a:rPr lang="en-US" dirty="0"/>
              <a:t>estate by at least 40%, allowing for more targeted further discovery and classification thereafter.</a:t>
            </a:r>
          </a:p>
          <a:p>
            <a:endParaRPr lang="en-US" sz="1500" dirty="0"/>
          </a:p>
        </p:txBody>
      </p:sp>
      <p:pic>
        <p:nvPicPr>
          <p:cNvPr id="4" name="Picture 3">
            <a:extLst>
              <a:ext uri="{FF2B5EF4-FFF2-40B4-BE49-F238E27FC236}">
                <a16:creationId xmlns:a16="http://schemas.microsoft.com/office/drawing/2014/main" id="{10A44266-2FB7-4588-BBBB-073F3FCD6D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1658" y="475989"/>
            <a:ext cx="6144358" cy="3895880"/>
          </a:xfrm>
          <a:prstGeom prst="rect">
            <a:avLst/>
          </a:prstGeom>
        </p:spPr>
      </p:pic>
      <p:sp>
        <p:nvSpPr>
          <p:cNvPr id="5" name="Rectangle 4">
            <a:extLst>
              <a:ext uri="{FF2B5EF4-FFF2-40B4-BE49-F238E27FC236}">
                <a16:creationId xmlns:a16="http://schemas.microsoft.com/office/drawing/2014/main" id="{C06D15C9-50BD-47DF-B93D-C8D940A48C8E}"/>
              </a:ext>
            </a:extLst>
          </p:cNvPr>
          <p:cNvSpPr/>
          <p:nvPr/>
        </p:nvSpPr>
        <p:spPr>
          <a:xfrm>
            <a:off x="109553" y="250122"/>
            <a:ext cx="3129255" cy="707886"/>
          </a:xfrm>
          <a:prstGeom prst="rect">
            <a:avLst/>
          </a:prstGeom>
        </p:spPr>
        <p:txBody>
          <a:bodyPr wrap="none">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4000" b="1" i="0" u="none" strike="noStrike" kern="1200" cap="none" spc="0" normalizeH="0" baseline="0" noProof="0" dirty="0">
                <a:ln>
                  <a:noFill/>
                </a:ln>
                <a:solidFill>
                  <a:srgbClr val="003D6B"/>
                </a:solidFill>
                <a:effectLst/>
                <a:uLnTx/>
                <a:uFillTx/>
                <a:latin typeface="Gibson SemiBold" panose="02000000000000000000"/>
                <a:ea typeface="+mn-ea"/>
                <a:cs typeface="+mn-cs"/>
              </a:rPr>
              <a:t>Data Cleaning</a:t>
            </a:r>
          </a:p>
        </p:txBody>
      </p:sp>
      <p:pic>
        <p:nvPicPr>
          <p:cNvPr id="7" name="Picture 6">
            <a:extLst>
              <a:ext uri="{FF2B5EF4-FFF2-40B4-BE49-F238E27FC236}">
                <a16:creationId xmlns:a16="http://schemas.microsoft.com/office/drawing/2014/main" id="{CCCC911A-2630-4DD6-B2FB-0879DAFC8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61331" y="2670997"/>
            <a:ext cx="5438675" cy="3401744"/>
          </a:xfrm>
          <a:prstGeom prst="rect">
            <a:avLst/>
          </a:prstGeom>
        </p:spPr>
      </p:pic>
      <p:pic>
        <p:nvPicPr>
          <p:cNvPr id="6" name="Picture 2" descr="Image result for cooley llp logo">
            <a:extLst>
              <a:ext uri="{FF2B5EF4-FFF2-40B4-BE49-F238E27FC236}">
                <a16:creationId xmlns:a16="http://schemas.microsoft.com/office/drawing/2014/main" id="{3DAAC651-5579-4C82-98B6-26B69E8FFD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719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552377-14DB-4807-B09D-823EB0A25426}"/>
              </a:ext>
            </a:extLst>
          </p:cNvPr>
          <p:cNvSpPr>
            <a:spLocks noGrp="1"/>
          </p:cNvSpPr>
          <p:nvPr>
            <p:ph idx="1"/>
          </p:nvPr>
        </p:nvSpPr>
        <p:spPr>
          <a:xfrm>
            <a:off x="109215" y="637260"/>
            <a:ext cx="4935751" cy="5190224"/>
          </a:xfrm>
        </p:spPr>
        <p:txBody>
          <a:bodyPr>
            <a:normAutofit/>
          </a:bodyPr>
          <a:lstStyle/>
          <a:p>
            <a:pPr marL="0" indent="0">
              <a:spcBef>
                <a:spcPts val="1800"/>
              </a:spcBef>
              <a:buNone/>
            </a:pPr>
            <a:r>
              <a:rPr lang="en-US" sz="4000" b="1" dirty="0">
                <a:solidFill>
                  <a:srgbClr val="003D6B"/>
                </a:solidFill>
                <a:latin typeface="Gibson SemiBold" panose="02000000000000000000"/>
              </a:rPr>
              <a:t>Maintain Compliance</a:t>
            </a:r>
          </a:p>
          <a:p>
            <a:pPr marL="0" indent="0">
              <a:spcBef>
                <a:spcPts val="1800"/>
              </a:spcBef>
              <a:buNone/>
            </a:pPr>
            <a:endParaRPr lang="en-US" sz="2000" dirty="0">
              <a:solidFill>
                <a:srgbClr val="003D6B"/>
              </a:solidFill>
            </a:endParaRPr>
          </a:p>
          <a:p>
            <a:pPr lvl="1"/>
            <a:r>
              <a:rPr lang="en-US" dirty="0"/>
              <a:t>ActiveNav has automatic workflows which use different rules to capture personal data such as </a:t>
            </a:r>
            <a:r>
              <a:rPr lang="en-US" i="1" dirty="0"/>
              <a:t>Name, Address and DoB </a:t>
            </a:r>
            <a:r>
              <a:rPr lang="en-US" dirty="0"/>
              <a:t>and</a:t>
            </a:r>
            <a:r>
              <a:rPr lang="en-US" i="1" dirty="0"/>
              <a:t> SSN </a:t>
            </a:r>
            <a:r>
              <a:rPr lang="en-US" dirty="0"/>
              <a:t>rules</a:t>
            </a:r>
            <a:r>
              <a:rPr lang="en-US" i="1" dirty="0"/>
              <a:t> </a:t>
            </a:r>
            <a:r>
              <a:rPr lang="en-US" dirty="0"/>
              <a:t>to build out possible in-scope data that can be scanned for an individual’s data</a:t>
            </a:r>
          </a:p>
          <a:p>
            <a:pPr lvl="1"/>
            <a:r>
              <a:rPr lang="en-US" dirty="0"/>
              <a:t>This helps to quickly fulfil consumer data access requests – reducing compliance liability</a:t>
            </a:r>
          </a:p>
        </p:txBody>
      </p:sp>
      <p:pic>
        <p:nvPicPr>
          <p:cNvPr id="4" name="Picture 3">
            <a:extLst>
              <a:ext uri="{FF2B5EF4-FFF2-40B4-BE49-F238E27FC236}">
                <a16:creationId xmlns:a16="http://schemas.microsoft.com/office/drawing/2014/main" id="{5B911F8C-C704-4C5A-A25A-73F1E9FDE2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7266" y="422691"/>
            <a:ext cx="5610316" cy="3549383"/>
          </a:xfrm>
          <a:prstGeom prst="rect">
            <a:avLst/>
          </a:prstGeom>
        </p:spPr>
      </p:pic>
      <p:pic>
        <p:nvPicPr>
          <p:cNvPr id="6" name="Picture 5">
            <a:extLst>
              <a:ext uri="{FF2B5EF4-FFF2-40B4-BE49-F238E27FC236}">
                <a16:creationId xmlns:a16="http://schemas.microsoft.com/office/drawing/2014/main" id="{D1A50DB2-2DF7-49B4-99F2-B6074CC7DE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7266" y="4215915"/>
            <a:ext cx="5610316" cy="2027232"/>
          </a:xfrm>
          <a:prstGeom prst="rect">
            <a:avLst/>
          </a:prstGeom>
        </p:spPr>
      </p:pic>
      <p:pic>
        <p:nvPicPr>
          <p:cNvPr id="5" name="Picture 2" descr="Image result for cooley llp logo">
            <a:extLst>
              <a:ext uri="{FF2B5EF4-FFF2-40B4-BE49-F238E27FC236}">
                <a16:creationId xmlns:a16="http://schemas.microsoft.com/office/drawing/2014/main" id="{4E428410-F541-487B-B388-BE80D36045C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5948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0BAA6-5449-49DC-A749-E3286D930A5C}"/>
              </a:ext>
            </a:extLst>
          </p:cNvPr>
          <p:cNvSpPr>
            <a:spLocks noGrp="1"/>
          </p:cNvSpPr>
          <p:nvPr>
            <p:ph type="title"/>
          </p:nvPr>
        </p:nvSpPr>
        <p:spPr/>
        <p:txBody>
          <a:bodyPr/>
          <a:lstStyle/>
          <a:p>
            <a:r>
              <a:rPr lang="en-US" dirty="0"/>
              <a:t>Conclusion: Strategies For Data Minimization</a:t>
            </a:r>
          </a:p>
        </p:txBody>
      </p:sp>
      <p:sp>
        <p:nvSpPr>
          <p:cNvPr id="3" name="Content Placeholder 2">
            <a:extLst>
              <a:ext uri="{FF2B5EF4-FFF2-40B4-BE49-F238E27FC236}">
                <a16:creationId xmlns:a16="http://schemas.microsoft.com/office/drawing/2014/main" id="{A68B22EF-BBB9-4553-9DD0-B943AA368069}"/>
              </a:ext>
            </a:extLst>
          </p:cNvPr>
          <p:cNvSpPr>
            <a:spLocks noGrp="1"/>
          </p:cNvSpPr>
          <p:nvPr>
            <p:ph sz="half" idx="1"/>
          </p:nvPr>
        </p:nvSpPr>
        <p:spPr>
          <a:xfrm>
            <a:off x="337066" y="1597572"/>
            <a:ext cx="6034858" cy="4579391"/>
          </a:xfrm>
        </p:spPr>
        <p:txBody>
          <a:bodyPr>
            <a:normAutofit fontScale="92500" lnSpcReduction="20000"/>
          </a:bodyPr>
          <a:lstStyle/>
          <a:p>
            <a:r>
              <a:rPr lang="en-US" dirty="0"/>
              <a:t>Minimization concepts to be built in during the earliest phases of a data accumulation program</a:t>
            </a:r>
          </a:p>
          <a:p>
            <a:pPr marL="0" indent="0">
              <a:buNone/>
            </a:pPr>
            <a:endParaRPr lang="en-US" dirty="0"/>
          </a:p>
          <a:p>
            <a:r>
              <a:rPr lang="en-US" dirty="0"/>
              <a:t>Consider why your organization might retain any category of content in the first place</a:t>
            </a:r>
          </a:p>
          <a:p>
            <a:pPr marL="0" indent="0">
              <a:buNone/>
            </a:pPr>
            <a:endParaRPr lang="en-US" dirty="0"/>
          </a:p>
          <a:p>
            <a:r>
              <a:rPr lang="en-US" dirty="0"/>
              <a:t>The less information you collect – the less you have to store and manage</a:t>
            </a:r>
          </a:p>
          <a:p>
            <a:endParaRPr lang="en-US" dirty="0"/>
          </a:p>
          <a:p>
            <a:r>
              <a:rPr lang="en-US" dirty="0">
                <a:latin typeface="Segoe UI" panose="020B0502040204020203" pitchFamily="34" charset="0"/>
                <a:cs typeface="Segoe UI" panose="020B0502040204020203" pitchFamily="34" charset="0"/>
              </a:rPr>
              <a:t>Acquire data progressively, and only when genuinely needed</a:t>
            </a:r>
          </a:p>
          <a:p>
            <a:pPr marL="0" indent="0">
              <a:buNone/>
            </a:pPr>
            <a:endParaRPr lang="en-US" b="1"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Minimum data, maximum utilization</a:t>
            </a:r>
          </a:p>
          <a:p>
            <a:endParaRPr lang="en-US" dirty="0"/>
          </a:p>
          <a:p>
            <a:endParaRPr lang="en-US" dirty="0"/>
          </a:p>
        </p:txBody>
      </p:sp>
      <p:pic>
        <p:nvPicPr>
          <p:cNvPr id="10" name="Content Placeholder 9" descr="A picture containing night, rain&#10;&#10;Description generated with high confidence">
            <a:extLst>
              <a:ext uri="{FF2B5EF4-FFF2-40B4-BE49-F238E27FC236}">
                <a16:creationId xmlns:a16="http://schemas.microsoft.com/office/drawing/2014/main" id="{1F5F00AA-94FE-4AA2-AFB7-7214FE640868}"/>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162800" y="2032527"/>
            <a:ext cx="5029200" cy="3352800"/>
          </a:xfrm>
        </p:spPr>
      </p:pic>
      <p:pic>
        <p:nvPicPr>
          <p:cNvPr id="5" name="Picture 2" descr="Image result for cooley llp logo">
            <a:extLst>
              <a:ext uri="{FF2B5EF4-FFF2-40B4-BE49-F238E27FC236}">
                <a16:creationId xmlns:a16="http://schemas.microsoft.com/office/drawing/2014/main" id="{6DA63567-985F-401D-B789-02346C10D3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9736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58642C2E-4A35-8D48-B554-0DE86E617E35}"/>
              </a:ext>
            </a:extLst>
          </p:cNvPr>
          <p:cNvSpPr txBox="1">
            <a:spLocks/>
          </p:cNvSpPr>
          <p:nvPr/>
        </p:nvSpPr>
        <p:spPr>
          <a:xfrm>
            <a:off x="3200400" y="4016577"/>
            <a:ext cx="2738695" cy="1588783"/>
          </a:xfrm>
          <a:prstGeom prst="rect">
            <a:avLst/>
          </a:prstGeom>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1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4246D"/>
                </a:solidFill>
                <a:effectLst/>
                <a:uLnTx/>
                <a:uFillTx/>
                <a:latin typeface="Gibson" panose="02000000000000000000" pitchFamily="2" charset="77"/>
                <a:ea typeface="+mn-ea"/>
                <a:cs typeface="+mn-cs"/>
              </a:rPr>
              <a:t>Dean Gonsowski, Esq.</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1" u="none" strike="noStrike" kern="1200" cap="none" spc="0" normalizeH="0" baseline="0" noProof="0" dirty="0">
                <a:ln>
                  <a:noFill/>
                </a:ln>
                <a:solidFill>
                  <a:srgbClr val="04246D"/>
                </a:solidFill>
                <a:effectLst/>
                <a:uLnTx/>
                <a:uFillTx/>
                <a:latin typeface="Gibson" panose="02000000000000000000" pitchFamily="2" charset="77"/>
                <a:ea typeface="+mn-ea"/>
                <a:cs typeface="+mn-cs"/>
                <a:hlinkClick r:id="rId3"/>
              </a:rPr>
              <a:t>Dean.Gonsowski@activenav.com</a:t>
            </a:r>
            <a:r>
              <a:rPr kumimoji="0" lang="en-GB" sz="1400" b="0" i="1" u="none" strike="noStrike" kern="1200" cap="none" spc="0" normalizeH="0" baseline="0" noProof="0" dirty="0">
                <a:ln>
                  <a:noFill/>
                </a:ln>
                <a:solidFill>
                  <a:srgbClr val="04246D"/>
                </a:solidFill>
                <a:effectLst/>
                <a:uLnTx/>
                <a:uFillTx/>
                <a:latin typeface="Gibson" panose="02000000000000000000" pitchFamily="2" charset="77"/>
                <a:ea typeface="+mn-ea"/>
                <a:cs typeface="+mn-cs"/>
              </a:rPr>
              <a:t> </a:t>
            </a:r>
          </a:p>
        </p:txBody>
      </p:sp>
      <p:pic>
        <p:nvPicPr>
          <p:cNvPr id="8" name="Picture 7">
            <a:extLst>
              <a:ext uri="{FF2B5EF4-FFF2-40B4-BE49-F238E27FC236}">
                <a16:creationId xmlns:a16="http://schemas.microsoft.com/office/drawing/2014/main" id="{1222EADD-FA19-4544-A346-13F0D2E401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542613" y="1701597"/>
            <a:ext cx="2184064" cy="2184064"/>
          </a:xfrm>
          <a:prstGeom prst="ellipse">
            <a:avLst/>
          </a:prstGeom>
        </p:spPr>
      </p:pic>
      <p:sp>
        <p:nvSpPr>
          <p:cNvPr id="9" name="Content Placeholder 2">
            <a:extLst>
              <a:ext uri="{FF2B5EF4-FFF2-40B4-BE49-F238E27FC236}">
                <a16:creationId xmlns:a16="http://schemas.microsoft.com/office/drawing/2014/main" id="{332A9994-6157-5143-B53C-2F8C5C305664}"/>
              </a:ext>
            </a:extLst>
          </p:cNvPr>
          <p:cNvSpPr txBox="1">
            <a:spLocks/>
          </p:cNvSpPr>
          <p:nvPr/>
        </p:nvSpPr>
        <p:spPr>
          <a:xfrm>
            <a:off x="5939095" y="4016577"/>
            <a:ext cx="3246120" cy="1588783"/>
          </a:xfrm>
          <a:prstGeom prst="rect">
            <a:avLst/>
          </a:prstGeom>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1400" b="0" kern="1200">
                <a:solidFill>
                  <a:srgbClr val="04246D"/>
                </a:solidFill>
                <a:latin typeface="Gibson" panose="02000000000000000000"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4246D"/>
                </a:solidFill>
                <a:latin typeface="Gibson" panose="02000000000000000000"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4246D"/>
                </a:solidFill>
                <a:latin typeface="Gibson" panose="02000000000000000000"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4246D"/>
                </a:solidFill>
                <a:effectLst/>
                <a:uLnTx/>
                <a:uFillTx/>
                <a:latin typeface="Gibson" panose="02000000000000000000" pitchFamily="2" charset="77"/>
                <a:ea typeface="+mn-ea"/>
                <a:cs typeface="+mn-cs"/>
              </a:rPr>
              <a:t>Matthew Krengel, Esq. </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1" u="none" strike="noStrike" kern="1200" cap="none" spc="0" normalizeH="0" baseline="0" noProof="0" dirty="0">
                <a:ln>
                  <a:noFill/>
                </a:ln>
                <a:solidFill>
                  <a:srgbClr val="04246D"/>
                </a:solidFill>
                <a:effectLst/>
                <a:uLnTx/>
                <a:uFillTx/>
                <a:latin typeface="Gibson" panose="02000000000000000000" pitchFamily="2" charset="77"/>
                <a:ea typeface="+mn-ea"/>
                <a:cs typeface="+mn-cs"/>
                <a:hlinkClick r:id="rId5"/>
              </a:rPr>
              <a:t>mkrengel@cooley.com</a:t>
            </a:r>
            <a:r>
              <a:rPr kumimoji="0" lang="en-GB" sz="1400" b="0" i="1" u="none" strike="noStrike" kern="1200" cap="none" spc="0" normalizeH="0" baseline="0" noProof="0" dirty="0">
                <a:ln>
                  <a:noFill/>
                </a:ln>
                <a:solidFill>
                  <a:srgbClr val="04246D"/>
                </a:solidFill>
                <a:effectLst/>
                <a:uLnTx/>
                <a:uFillTx/>
                <a:latin typeface="Gibson" panose="02000000000000000000" pitchFamily="2" charset="77"/>
                <a:ea typeface="+mn-ea"/>
                <a:cs typeface="+mn-cs"/>
              </a:rPr>
              <a:t> </a:t>
            </a:r>
          </a:p>
        </p:txBody>
      </p:sp>
      <p:pic>
        <p:nvPicPr>
          <p:cNvPr id="10" name="Picture 9">
            <a:extLst>
              <a:ext uri="{FF2B5EF4-FFF2-40B4-BE49-F238E27FC236}">
                <a16:creationId xmlns:a16="http://schemas.microsoft.com/office/drawing/2014/main" id="{034250E5-AF1A-6844-A39E-E538B905C41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465325" y="1701599"/>
            <a:ext cx="2184062" cy="2184062"/>
          </a:xfrm>
          <a:prstGeom prst="ellipse">
            <a:avLst/>
          </a:prstGeom>
        </p:spPr>
      </p:pic>
      <p:sp>
        <p:nvSpPr>
          <p:cNvPr id="17" name="Title 14">
            <a:extLst>
              <a:ext uri="{FF2B5EF4-FFF2-40B4-BE49-F238E27FC236}">
                <a16:creationId xmlns:a16="http://schemas.microsoft.com/office/drawing/2014/main" id="{355737FF-B2E8-5E45-A4BC-0B228C555594}"/>
              </a:ext>
            </a:extLst>
          </p:cNvPr>
          <p:cNvSpPr>
            <a:spLocks noGrp="1"/>
          </p:cNvSpPr>
          <p:nvPr>
            <p:ph type="title" idx="4294967295"/>
          </p:nvPr>
        </p:nvSpPr>
        <p:spPr>
          <a:xfrm>
            <a:off x="341312" y="346075"/>
            <a:ext cx="11509375" cy="779463"/>
          </a:xfrm>
        </p:spPr>
        <p:txBody>
          <a:bodyPr/>
          <a:lstStyle/>
          <a:p>
            <a:pPr algn="ctr"/>
            <a:r>
              <a:rPr lang="en-US" dirty="0"/>
              <a:t>Questions? </a:t>
            </a:r>
          </a:p>
        </p:txBody>
      </p:sp>
      <p:pic>
        <p:nvPicPr>
          <p:cNvPr id="12" name="Picture 11">
            <a:extLst>
              <a:ext uri="{FF2B5EF4-FFF2-40B4-BE49-F238E27FC236}">
                <a16:creationId xmlns:a16="http://schemas.microsoft.com/office/drawing/2014/main" id="{48EB9F44-8736-4519-B7F6-1E1C02C95D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31330" y="5095812"/>
            <a:ext cx="2006628" cy="230711"/>
          </a:xfrm>
          <a:prstGeom prst="rect">
            <a:avLst/>
          </a:prstGeom>
        </p:spPr>
      </p:pic>
      <p:pic>
        <p:nvPicPr>
          <p:cNvPr id="11" name="Picture 2" descr="Image result for cooley llp logo">
            <a:extLst>
              <a:ext uri="{FF2B5EF4-FFF2-40B4-BE49-F238E27FC236}">
                <a16:creationId xmlns:a16="http://schemas.microsoft.com/office/drawing/2014/main" id="{586C8796-0D1B-413B-B370-AC52F6C7C45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25189" y="5035921"/>
            <a:ext cx="1073931" cy="35049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 result for cooley llp logo">
            <a:extLst>
              <a:ext uri="{FF2B5EF4-FFF2-40B4-BE49-F238E27FC236}">
                <a16:creationId xmlns:a16="http://schemas.microsoft.com/office/drawing/2014/main" id="{D35395DB-EAA2-4C7E-A310-D4174CFF51F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39120" y="6207761"/>
            <a:ext cx="1073931" cy="350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315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A447-DB9A-6A4E-8BD7-E77E31E06ABD}"/>
              </a:ext>
            </a:extLst>
          </p:cNvPr>
          <p:cNvSpPr txBox="1">
            <a:spLocks/>
          </p:cNvSpPr>
          <p:nvPr/>
        </p:nvSpPr>
        <p:spPr>
          <a:xfrm>
            <a:off x="328065" y="421226"/>
            <a:ext cx="5252460" cy="1463636"/>
          </a:xfrm>
          <a:prstGeom prst="rect">
            <a:avLst/>
          </a:prstGeom>
          <a:noFill/>
        </p:spPr>
        <p:txBody>
          <a:bodyPr anchor="b">
            <a:normAutofit/>
          </a:bodyPr>
          <a:lstStyle>
            <a:lvl1pPr algn="l" defTabSz="914400" rtl="0" eaLnBrk="1" latinLnBrk="0" hangingPunct="1">
              <a:lnSpc>
                <a:spcPct val="90000"/>
              </a:lnSpc>
              <a:spcBef>
                <a:spcPct val="0"/>
              </a:spcBef>
              <a:buNone/>
              <a:defRPr sz="4400" b="1" i="0" kern="1200">
                <a:solidFill>
                  <a:schemeClr val="bg1"/>
                </a:solidFill>
                <a:latin typeface="Gibson SemiBold" panose="02000000000000000000" pitchFamily="2"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Gibson SemiBold" panose="02000000000000000000" pitchFamily="2" charset="77"/>
                <a:ea typeface="+mj-ea"/>
                <a:cs typeface="+mj-cs"/>
              </a:rPr>
              <a:t>Enter Title of the Presentation Here</a:t>
            </a:r>
            <a:endParaRPr kumimoji="0" lang="en-GB" sz="4400" b="1" i="0" u="none" strike="noStrike" kern="1200" cap="none" spc="0" normalizeH="0" baseline="0" noProof="0" dirty="0">
              <a:ln>
                <a:noFill/>
              </a:ln>
              <a:solidFill>
                <a:srgbClr val="FFFFFF"/>
              </a:solidFill>
              <a:effectLst/>
              <a:uLnTx/>
              <a:uFillTx/>
              <a:latin typeface="Gibson SemiBold" panose="02000000000000000000" pitchFamily="2" charset="77"/>
              <a:ea typeface="+mj-ea"/>
              <a:cs typeface="+mj-cs"/>
            </a:endParaRPr>
          </a:p>
        </p:txBody>
      </p:sp>
      <p:sp>
        <p:nvSpPr>
          <p:cNvPr id="3" name="Subtitle 2">
            <a:extLst>
              <a:ext uri="{FF2B5EF4-FFF2-40B4-BE49-F238E27FC236}">
                <a16:creationId xmlns:a16="http://schemas.microsoft.com/office/drawing/2014/main" id="{2ABFAE0A-87EA-0045-A22D-FCD156487F67}"/>
              </a:ext>
            </a:extLst>
          </p:cNvPr>
          <p:cNvSpPr txBox="1">
            <a:spLocks/>
          </p:cNvSpPr>
          <p:nvPr/>
        </p:nvSpPr>
        <p:spPr>
          <a:xfrm>
            <a:off x="328065" y="2040199"/>
            <a:ext cx="5252460" cy="750840"/>
          </a:xfrm>
          <a:prstGeom prst="rect">
            <a:avLst/>
          </a:prstGeom>
          <a:noFill/>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bg1"/>
                </a:solidFill>
                <a:latin typeface="Gibson" panose="02000000000000000000" pitchFamily="2" charset="77"/>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rgbClr val="04246D"/>
                </a:solidFill>
                <a:latin typeface="Gibson" panose="02000000000000000000"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04246D"/>
                </a:solidFill>
                <a:latin typeface="Gibson" panose="02000000000000000000"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04246D"/>
                </a:solidFill>
                <a:latin typeface="Gibson" panose="02000000000000000000"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04246D"/>
                </a:solidFill>
                <a:latin typeface="Gibson" panose="02000000000000000000"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rPr>
              <a:t>Enter subhead here</a:t>
            </a:r>
            <a:endParaRPr kumimoji="0" lang="en-GB" sz="24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endParaRPr>
          </a:p>
        </p:txBody>
      </p:sp>
      <p:sp>
        <p:nvSpPr>
          <p:cNvPr id="4" name="Text Placeholder 4">
            <a:extLst>
              <a:ext uri="{FF2B5EF4-FFF2-40B4-BE49-F238E27FC236}">
                <a16:creationId xmlns:a16="http://schemas.microsoft.com/office/drawing/2014/main" id="{68A62179-4D19-5B4F-AEAC-802FAC8B0B3A}"/>
              </a:ext>
            </a:extLst>
          </p:cNvPr>
          <p:cNvSpPr txBox="1">
            <a:spLocks/>
          </p:cNvSpPr>
          <p:nvPr/>
        </p:nvSpPr>
        <p:spPr>
          <a:xfrm>
            <a:off x="328065" y="3468036"/>
            <a:ext cx="3662199" cy="288000"/>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bg1"/>
                </a:solidFill>
                <a:latin typeface="Gibson" panose="02000000000000000000" pitchFamily="2"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0" kern="1200">
                <a:solidFill>
                  <a:srgbClr val="04246D"/>
                </a:solidFill>
                <a:latin typeface="Gibson" panose="02000000000000000000" pitchFamily="2"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0" kern="1200">
                <a:solidFill>
                  <a:srgbClr val="04246D"/>
                </a:solidFill>
                <a:latin typeface="Gibson" panose="02000000000000000000" pitchFamily="2"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0" kern="1200">
                <a:solidFill>
                  <a:srgbClr val="04246D"/>
                </a:solidFill>
                <a:latin typeface="Gibson" panose="02000000000000000000"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rPr>
              <a:t>Enter presenter’s name here</a:t>
            </a:r>
            <a:endParaRPr kumimoji="0" lang="en-GB"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endParaRPr>
          </a:p>
        </p:txBody>
      </p:sp>
      <p:sp>
        <p:nvSpPr>
          <p:cNvPr id="5" name="TextBox 4">
            <a:extLst>
              <a:ext uri="{FF2B5EF4-FFF2-40B4-BE49-F238E27FC236}">
                <a16:creationId xmlns:a16="http://schemas.microsoft.com/office/drawing/2014/main" id="{ADFF02F1-3F1E-DD43-A6F8-F76C26765786}"/>
              </a:ext>
            </a:extLst>
          </p:cNvPr>
          <p:cNvSpPr txBox="1"/>
          <p:nvPr/>
        </p:nvSpPr>
        <p:spPr>
          <a:xfrm>
            <a:off x="328065" y="3188596"/>
            <a:ext cx="95090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A6B8CE"/>
                </a:solidFill>
                <a:effectLst/>
                <a:uLnTx/>
                <a:uFillTx/>
                <a:latin typeface="Gibson" panose="02000000000000000000" pitchFamily="2" charset="77"/>
                <a:ea typeface="+mn-ea"/>
                <a:cs typeface="+mn-cs"/>
              </a:rPr>
              <a:t>PRESENTER</a:t>
            </a:r>
          </a:p>
        </p:txBody>
      </p:sp>
      <p:sp>
        <p:nvSpPr>
          <p:cNvPr id="6" name="Text Placeholder 4">
            <a:extLst>
              <a:ext uri="{FF2B5EF4-FFF2-40B4-BE49-F238E27FC236}">
                <a16:creationId xmlns:a16="http://schemas.microsoft.com/office/drawing/2014/main" id="{39E5851B-468C-8A49-A649-6FDDCC6CF806}"/>
              </a:ext>
            </a:extLst>
          </p:cNvPr>
          <p:cNvSpPr txBox="1">
            <a:spLocks/>
          </p:cNvSpPr>
          <p:nvPr/>
        </p:nvSpPr>
        <p:spPr>
          <a:xfrm>
            <a:off x="328065" y="4190813"/>
            <a:ext cx="3662199" cy="288000"/>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chemeClr val="bg1"/>
                </a:solidFill>
                <a:latin typeface="Gibson" panose="02000000000000000000" pitchFamily="2"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0" kern="1200">
                <a:solidFill>
                  <a:srgbClr val="04246D"/>
                </a:solidFill>
                <a:latin typeface="Gibson" panose="02000000000000000000" pitchFamily="2"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0" kern="1200">
                <a:solidFill>
                  <a:srgbClr val="04246D"/>
                </a:solidFill>
                <a:latin typeface="Gibson" panose="02000000000000000000" pitchFamily="2"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0" kern="1200">
                <a:solidFill>
                  <a:srgbClr val="04246D"/>
                </a:solidFill>
                <a:latin typeface="Gibson" panose="02000000000000000000"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0" kern="1200">
                <a:solidFill>
                  <a:srgbClr val="04246D"/>
                </a:solidFill>
                <a:latin typeface="Gibson" panose="02000000000000000000"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rPr>
              <a:t>Enter date here</a:t>
            </a:r>
            <a:endParaRPr kumimoji="0" lang="en-GB" sz="1600" b="0" i="0" u="none" strike="noStrike" kern="1200" cap="none" spc="0" normalizeH="0" baseline="0" noProof="0" dirty="0">
              <a:ln>
                <a:noFill/>
              </a:ln>
              <a:solidFill>
                <a:srgbClr val="FFFFFF"/>
              </a:solidFill>
              <a:effectLst/>
              <a:uLnTx/>
              <a:uFillTx/>
              <a:latin typeface="Gibson" panose="02000000000000000000" pitchFamily="2" charset="77"/>
              <a:ea typeface="+mn-ea"/>
              <a:cs typeface="+mn-cs"/>
            </a:endParaRPr>
          </a:p>
        </p:txBody>
      </p:sp>
      <p:sp>
        <p:nvSpPr>
          <p:cNvPr id="7" name="TextBox 6">
            <a:extLst>
              <a:ext uri="{FF2B5EF4-FFF2-40B4-BE49-F238E27FC236}">
                <a16:creationId xmlns:a16="http://schemas.microsoft.com/office/drawing/2014/main" id="{CA302DAD-58A7-4149-9A14-CF5BBB96600D}"/>
              </a:ext>
            </a:extLst>
          </p:cNvPr>
          <p:cNvSpPr txBox="1"/>
          <p:nvPr/>
        </p:nvSpPr>
        <p:spPr>
          <a:xfrm>
            <a:off x="328065" y="3911373"/>
            <a:ext cx="53162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A6B8CE"/>
                </a:solidFill>
                <a:effectLst/>
                <a:uLnTx/>
                <a:uFillTx/>
                <a:latin typeface="Gibson" panose="02000000000000000000" pitchFamily="2" charset="77"/>
                <a:ea typeface="+mn-ea"/>
                <a:cs typeface="+mn-cs"/>
              </a:rPr>
              <a:t>DATE</a:t>
            </a:r>
          </a:p>
        </p:txBody>
      </p:sp>
      <p:pic>
        <p:nvPicPr>
          <p:cNvPr id="9" name="Picture 8">
            <a:extLst>
              <a:ext uri="{FF2B5EF4-FFF2-40B4-BE49-F238E27FC236}">
                <a16:creationId xmlns:a16="http://schemas.microsoft.com/office/drawing/2014/main" id="{92C32E70-E290-4380-9CC1-0E47DE0E8D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13" y="-85725"/>
            <a:ext cx="12344400" cy="6943725"/>
          </a:xfrm>
          <a:prstGeom prst="rect">
            <a:avLst/>
          </a:prstGeom>
        </p:spPr>
      </p:pic>
      <p:sp>
        <p:nvSpPr>
          <p:cNvPr id="10" name="Rectangle 9">
            <a:extLst>
              <a:ext uri="{FF2B5EF4-FFF2-40B4-BE49-F238E27FC236}">
                <a16:creationId xmlns:a16="http://schemas.microsoft.com/office/drawing/2014/main" id="{2C17E81F-7B2F-4E19-A4C5-34645A53537E}"/>
              </a:ext>
            </a:extLst>
          </p:cNvPr>
          <p:cNvSpPr/>
          <p:nvPr/>
        </p:nvSpPr>
        <p:spPr>
          <a:xfrm>
            <a:off x="1350229" y="2067182"/>
            <a:ext cx="9484911" cy="2325952"/>
          </a:xfrm>
          <a:prstGeom prst="rect">
            <a:avLst/>
          </a:prstGeom>
          <a:solidFill>
            <a:srgbClr val="05163A"/>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FFFFFF"/>
              </a:solidFill>
              <a:effectLst/>
              <a:uLnTx/>
              <a:uFillTx/>
              <a:latin typeface="Gibson" panose="02000000000000000000" pitchFamily="50"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FFFFFF"/>
                </a:solidFill>
                <a:effectLst/>
                <a:uLnTx/>
                <a:uFillTx/>
                <a:latin typeface="Gibson SemiBold" panose="02000000000000000000"/>
                <a:ea typeface="+mn-ea"/>
                <a:cs typeface="+mn-cs"/>
              </a:rPr>
              <a:t>Thank you!</a:t>
            </a:r>
          </a:p>
        </p:txBody>
      </p:sp>
      <p:pic>
        <p:nvPicPr>
          <p:cNvPr id="12" name="Picture 11">
            <a:extLst>
              <a:ext uri="{FF2B5EF4-FFF2-40B4-BE49-F238E27FC236}">
                <a16:creationId xmlns:a16="http://schemas.microsoft.com/office/drawing/2014/main" id="{F130BDB4-3DF4-4F6C-987D-3683ACCD4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2079" y="4009313"/>
            <a:ext cx="3100061" cy="356429"/>
          </a:xfrm>
          <a:prstGeom prst="rect">
            <a:avLst/>
          </a:prstGeom>
        </p:spPr>
      </p:pic>
      <p:cxnSp>
        <p:nvCxnSpPr>
          <p:cNvPr id="14" name="Straight Connector 13">
            <a:extLst>
              <a:ext uri="{FF2B5EF4-FFF2-40B4-BE49-F238E27FC236}">
                <a16:creationId xmlns:a16="http://schemas.microsoft.com/office/drawing/2014/main" id="{6092E7AA-56EB-4BF4-9528-78503C189DB4}"/>
              </a:ext>
            </a:extLst>
          </p:cNvPr>
          <p:cNvCxnSpPr>
            <a:cxnSpLocks/>
          </p:cNvCxnSpPr>
          <p:nvPr/>
        </p:nvCxnSpPr>
        <p:spPr>
          <a:xfrm>
            <a:off x="5024226" y="3465595"/>
            <a:ext cx="2136914" cy="0"/>
          </a:xfrm>
          <a:prstGeom prst="line">
            <a:avLst/>
          </a:prstGeom>
          <a:ln>
            <a:solidFill>
              <a:schemeClr val="accent3"/>
            </a:solidFill>
          </a:ln>
        </p:spPr>
        <p:style>
          <a:lnRef idx="1">
            <a:schemeClr val="accent2"/>
          </a:lnRef>
          <a:fillRef idx="0">
            <a:schemeClr val="accent2"/>
          </a:fillRef>
          <a:effectRef idx="0">
            <a:schemeClr val="accent2"/>
          </a:effectRef>
          <a:fontRef idx="minor">
            <a:schemeClr val="tx1"/>
          </a:fontRef>
        </p:style>
      </p:cxnSp>
      <p:sp>
        <p:nvSpPr>
          <p:cNvPr id="16" name="Rectangle 15">
            <a:extLst>
              <a:ext uri="{FF2B5EF4-FFF2-40B4-BE49-F238E27FC236}">
                <a16:creationId xmlns:a16="http://schemas.microsoft.com/office/drawing/2014/main" id="{5598DB37-3631-4298-A417-EEF05279F932}"/>
              </a:ext>
            </a:extLst>
          </p:cNvPr>
          <p:cNvSpPr/>
          <p:nvPr/>
        </p:nvSpPr>
        <p:spPr>
          <a:xfrm>
            <a:off x="102856" y="192169"/>
            <a:ext cx="950901" cy="89651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18" name="Rectangle 17">
            <a:extLst>
              <a:ext uri="{FF2B5EF4-FFF2-40B4-BE49-F238E27FC236}">
                <a16:creationId xmlns:a16="http://schemas.microsoft.com/office/drawing/2014/main" id="{FEEF8289-A244-4743-B6CA-450DD8893FC0}"/>
              </a:ext>
            </a:extLst>
          </p:cNvPr>
          <p:cNvSpPr/>
          <p:nvPr/>
        </p:nvSpPr>
        <p:spPr>
          <a:xfrm>
            <a:off x="234117" y="5696233"/>
            <a:ext cx="1912735" cy="89651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0" name="Rectangle 19">
            <a:extLst>
              <a:ext uri="{FF2B5EF4-FFF2-40B4-BE49-F238E27FC236}">
                <a16:creationId xmlns:a16="http://schemas.microsoft.com/office/drawing/2014/main" id="{C21D789D-CCDD-480C-998F-7D198648DA5E}"/>
              </a:ext>
            </a:extLst>
          </p:cNvPr>
          <p:cNvSpPr/>
          <p:nvPr/>
        </p:nvSpPr>
        <p:spPr>
          <a:xfrm>
            <a:off x="10176409" y="256533"/>
            <a:ext cx="950901" cy="178366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2" name="Rectangle 21">
            <a:extLst>
              <a:ext uri="{FF2B5EF4-FFF2-40B4-BE49-F238E27FC236}">
                <a16:creationId xmlns:a16="http://schemas.microsoft.com/office/drawing/2014/main" id="{2F017F3F-9A83-4344-9159-BA69F14DB4DF}"/>
              </a:ext>
            </a:extLst>
          </p:cNvPr>
          <p:cNvSpPr/>
          <p:nvPr/>
        </p:nvSpPr>
        <p:spPr>
          <a:xfrm>
            <a:off x="5617235" y="1309725"/>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4" name="Rectangle 23">
            <a:extLst>
              <a:ext uri="{FF2B5EF4-FFF2-40B4-BE49-F238E27FC236}">
                <a16:creationId xmlns:a16="http://schemas.microsoft.com/office/drawing/2014/main" id="{4F17D4A3-3A00-464D-8133-6A12A370E1E2}"/>
              </a:ext>
            </a:extLst>
          </p:cNvPr>
          <p:cNvSpPr/>
          <p:nvPr/>
        </p:nvSpPr>
        <p:spPr>
          <a:xfrm>
            <a:off x="6945921" y="275187"/>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6" name="Rectangle 25">
            <a:extLst>
              <a:ext uri="{FF2B5EF4-FFF2-40B4-BE49-F238E27FC236}">
                <a16:creationId xmlns:a16="http://schemas.microsoft.com/office/drawing/2014/main" id="{1EF9C509-EE6E-4F0E-A7DE-BD18ECAFC24E}"/>
              </a:ext>
            </a:extLst>
          </p:cNvPr>
          <p:cNvSpPr/>
          <p:nvPr/>
        </p:nvSpPr>
        <p:spPr>
          <a:xfrm>
            <a:off x="5736660" y="4694778"/>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28" name="Rectangle 27">
            <a:extLst>
              <a:ext uri="{FF2B5EF4-FFF2-40B4-BE49-F238E27FC236}">
                <a16:creationId xmlns:a16="http://schemas.microsoft.com/office/drawing/2014/main" id="{CA992423-60AC-43AE-9369-80BA041BE2AC}"/>
              </a:ext>
            </a:extLst>
          </p:cNvPr>
          <p:cNvSpPr/>
          <p:nvPr/>
        </p:nvSpPr>
        <p:spPr>
          <a:xfrm>
            <a:off x="6886440" y="4658390"/>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30" name="Rectangle 29">
            <a:extLst>
              <a:ext uri="{FF2B5EF4-FFF2-40B4-BE49-F238E27FC236}">
                <a16:creationId xmlns:a16="http://schemas.microsoft.com/office/drawing/2014/main" id="{2AA0CBAF-6DB4-44AA-B11D-FA77EC99682E}"/>
              </a:ext>
            </a:extLst>
          </p:cNvPr>
          <p:cNvSpPr/>
          <p:nvPr/>
        </p:nvSpPr>
        <p:spPr>
          <a:xfrm>
            <a:off x="3514813" y="5779251"/>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32" name="Rectangle 31">
            <a:extLst>
              <a:ext uri="{FF2B5EF4-FFF2-40B4-BE49-F238E27FC236}">
                <a16:creationId xmlns:a16="http://schemas.microsoft.com/office/drawing/2014/main" id="{C03794FC-A1BF-465D-86D7-CD8549E86E86}"/>
              </a:ext>
            </a:extLst>
          </p:cNvPr>
          <p:cNvSpPr/>
          <p:nvPr/>
        </p:nvSpPr>
        <p:spPr>
          <a:xfrm>
            <a:off x="9968622" y="5776590"/>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34" name="Rectangle 33">
            <a:extLst>
              <a:ext uri="{FF2B5EF4-FFF2-40B4-BE49-F238E27FC236}">
                <a16:creationId xmlns:a16="http://schemas.microsoft.com/office/drawing/2014/main" id="{37A9570F-F68D-48CD-A425-D255AEC61658}"/>
              </a:ext>
            </a:extLst>
          </p:cNvPr>
          <p:cNvSpPr/>
          <p:nvPr/>
        </p:nvSpPr>
        <p:spPr>
          <a:xfrm>
            <a:off x="11156069" y="3612036"/>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36" name="Rectangle 35">
            <a:extLst>
              <a:ext uri="{FF2B5EF4-FFF2-40B4-BE49-F238E27FC236}">
                <a16:creationId xmlns:a16="http://schemas.microsoft.com/office/drawing/2014/main" id="{1BF7A5FE-CE7D-4D3B-844B-3284560B9BDE}"/>
              </a:ext>
            </a:extLst>
          </p:cNvPr>
          <p:cNvSpPr/>
          <p:nvPr/>
        </p:nvSpPr>
        <p:spPr>
          <a:xfrm>
            <a:off x="2386747" y="1309724"/>
            <a:ext cx="950901" cy="73047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a typeface="+mn-ea"/>
              <a:cs typeface="+mn-cs"/>
            </a:endParaRPr>
          </a:p>
        </p:txBody>
      </p:sp>
    </p:spTree>
    <p:extLst>
      <p:ext uri="{BB962C8B-B14F-4D97-AF65-F5344CB8AC3E}">
        <p14:creationId xmlns:p14="http://schemas.microsoft.com/office/powerpoint/2010/main" val="450837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Closing</a:t>
            </a:r>
            <a:br>
              <a:rPr lang="en-US" dirty="0"/>
            </a:br>
            <a:br>
              <a:rPr lang="en-US" dirty="0"/>
            </a:br>
            <a:r>
              <a:rPr lang="en-US" dirty="0"/>
              <a:t>Dan Beard, Chapter President</a:t>
            </a:r>
          </a:p>
        </p:txBody>
      </p:sp>
      <p:sp>
        <p:nvSpPr>
          <p:cNvPr id="3" name="Content Placeholder 2"/>
          <p:cNvSpPr>
            <a:spLocks noGrp="1"/>
          </p:cNvSpPr>
          <p:nvPr>
            <p:ph idx="1"/>
          </p:nvPr>
        </p:nvSpPr>
        <p:spPr/>
        <p:txBody>
          <a:bodyPr>
            <a:normAutofit lnSpcReduction="10000"/>
          </a:bodyPr>
          <a:lstStyle/>
          <a:p>
            <a:pPr marL="0" indent="0">
              <a:buNone/>
            </a:pPr>
            <a:r>
              <a:rPr lang="en-US" sz="2400" dirty="0"/>
              <a:t>Reminder  - materials will be shared on the chapter website</a:t>
            </a:r>
          </a:p>
          <a:p>
            <a:pPr marL="0" indent="0">
              <a:buNone/>
            </a:pPr>
            <a:endParaRPr lang="en-US" sz="2400" dirty="0"/>
          </a:p>
          <a:p>
            <a:pPr marL="0" indent="0">
              <a:buNone/>
            </a:pPr>
            <a:r>
              <a:rPr lang="en-US" sz="2400" dirty="0"/>
              <a:t>Coming Up!</a:t>
            </a:r>
          </a:p>
          <a:p>
            <a:pPr marL="502920" lvl="1" indent="0">
              <a:buNone/>
            </a:pPr>
            <a:endParaRPr lang="en-US" sz="2400" b="1" dirty="0"/>
          </a:p>
          <a:p>
            <a:r>
              <a:rPr lang="en-US" sz="2400" b="1" dirty="0"/>
              <a:t>June 16th – “3 Apples – The History and Future of Privacy”</a:t>
            </a:r>
          </a:p>
          <a:p>
            <a:r>
              <a:rPr lang="en-US" sz="2400" b="1" dirty="0"/>
              <a:t>Speaker: Trevor Hughes, President &amp; CEO, IAPP</a:t>
            </a:r>
          </a:p>
          <a:p>
            <a:pPr marL="502920" lvl="1" indent="0">
              <a:buNone/>
            </a:pPr>
            <a:endParaRPr lang="en-US" sz="2400" b="1" dirty="0"/>
          </a:p>
          <a:p>
            <a:pPr marL="502920" lvl="1" indent="0">
              <a:buNone/>
            </a:pPr>
            <a:endParaRPr lang="en-US" sz="2400" b="1" dirty="0"/>
          </a:p>
          <a:p>
            <a:pPr marL="502920" lvl="1" indent="0">
              <a:buNone/>
            </a:pPr>
            <a:endParaRPr lang="en-US" sz="2400" b="1" dirty="0"/>
          </a:p>
          <a:p>
            <a:pPr marL="502920" lvl="1" indent="0" algn="ctr">
              <a:buNone/>
            </a:pPr>
            <a:r>
              <a:rPr lang="en-US" sz="2400" b="1" dirty="0"/>
              <a:t>Check out our website for upcoming events:</a:t>
            </a:r>
          </a:p>
          <a:p>
            <a:pPr marL="502920" lvl="1" indent="0" algn="ctr">
              <a:buNone/>
            </a:pPr>
            <a:r>
              <a:rPr lang="pt-BR" sz="2400" dirty="0">
                <a:hlinkClick r:id="rId3"/>
              </a:rPr>
              <a:t>ARMA NOVA - </a:t>
            </a:r>
            <a:r>
              <a:rPr lang="pt-BR" sz="2400" dirty="0" err="1">
                <a:hlinkClick r:id="rId3"/>
              </a:rPr>
              <a:t>Programs</a:t>
            </a:r>
            <a:r>
              <a:rPr lang="pt-BR" sz="2400" dirty="0">
                <a:hlinkClick r:id="rId3"/>
              </a:rPr>
              <a:t> (arma-nova.org)</a:t>
            </a:r>
            <a:endParaRPr lang="en-US" dirty="0"/>
          </a:p>
        </p:txBody>
      </p:sp>
    </p:spTree>
    <p:extLst>
      <p:ext uri="{BB962C8B-B14F-4D97-AF65-F5344CB8AC3E}">
        <p14:creationId xmlns:p14="http://schemas.microsoft.com/office/powerpoint/2010/main" val="722123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2.xml><?xml version="1.0" encoding="utf-8"?>
<a:theme xmlns:a="http://schemas.openxmlformats.org/drawingml/2006/main" name="Covers">
  <a:themeElements>
    <a:clrScheme name="ActiveNav 2020">
      <a:dk1>
        <a:srgbClr val="05163A"/>
      </a:dk1>
      <a:lt1>
        <a:srgbClr val="FFFFFF"/>
      </a:lt1>
      <a:dk2>
        <a:srgbClr val="05163A"/>
      </a:dk2>
      <a:lt2>
        <a:srgbClr val="E3ECF0"/>
      </a:lt2>
      <a:accent1>
        <a:srgbClr val="3C00FF"/>
      </a:accent1>
      <a:accent2>
        <a:srgbClr val="26BF7D"/>
      </a:accent2>
      <a:accent3>
        <a:srgbClr val="F5BB1D"/>
      </a:accent3>
      <a:accent4>
        <a:srgbClr val="E84B4B"/>
      </a:accent4>
      <a:accent5>
        <a:srgbClr val="9164FF"/>
      </a:accent5>
      <a:accent6>
        <a:srgbClr val="F19292"/>
      </a:accent6>
      <a:hlink>
        <a:srgbClr val="3C00FF"/>
      </a:hlink>
      <a:folHlink>
        <a:srgbClr val="3C00FF"/>
      </a:folHlink>
    </a:clrScheme>
    <a:fontScheme name="Active Navigation 2015-16">
      <a:majorFont>
        <a:latin typeface="Segoe UI"/>
        <a:ea typeface=""/>
        <a:cs typeface=""/>
      </a:majorFont>
      <a:minorFont>
        <a:latin typeface="Segoe U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tiveNav_PPT_template_2020" id="{F35B0BC4-74E2-48D2-8060-D928C2A42C5E}" vid="{4EB683DC-8D68-48E9-9324-D7C96EB748F5}"/>
    </a:ext>
  </a:extLst>
</a:theme>
</file>

<file path=ppt/theme/theme3.xml><?xml version="1.0" encoding="utf-8"?>
<a:theme xmlns:a="http://schemas.openxmlformats.org/drawingml/2006/main" name="2_White Background">
  <a:themeElements>
    <a:clrScheme name="ActiveNav 2020">
      <a:dk1>
        <a:srgbClr val="05163A"/>
      </a:dk1>
      <a:lt1>
        <a:srgbClr val="FFFFFF"/>
      </a:lt1>
      <a:dk2>
        <a:srgbClr val="05163A"/>
      </a:dk2>
      <a:lt2>
        <a:srgbClr val="E3ECF0"/>
      </a:lt2>
      <a:accent1>
        <a:srgbClr val="3C00FF"/>
      </a:accent1>
      <a:accent2>
        <a:srgbClr val="26BF7D"/>
      </a:accent2>
      <a:accent3>
        <a:srgbClr val="F5BB1D"/>
      </a:accent3>
      <a:accent4>
        <a:srgbClr val="E84B4B"/>
      </a:accent4>
      <a:accent5>
        <a:srgbClr val="9164FF"/>
      </a:accent5>
      <a:accent6>
        <a:srgbClr val="F19292"/>
      </a:accent6>
      <a:hlink>
        <a:srgbClr val="3C00FF"/>
      </a:hlink>
      <a:folHlink>
        <a:srgbClr val="3C00FF"/>
      </a:folHlink>
    </a:clrScheme>
    <a:fontScheme name="Active Navigation 2015-16">
      <a:majorFont>
        <a:latin typeface="Segoe UI"/>
        <a:ea typeface=""/>
        <a:cs typeface=""/>
      </a:majorFont>
      <a:minorFont>
        <a:latin typeface="Segoe U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tiveNav_PPT_template_2020" id="{FEE9E7C0-FE03-457A-87A8-8D220411E44E}" vid="{AD795DED-BF47-4025-9382-2944F039BD30}"/>
    </a:ext>
  </a:extLst>
</a:theme>
</file>

<file path=ppt/theme/theme4.xml><?xml version="1.0" encoding="utf-8"?>
<a:theme xmlns:a="http://schemas.openxmlformats.org/drawingml/2006/main" name="2_Space Background">
  <a:themeElements>
    <a:clrScheme name="ActiveNav 2020">
      <a:dk1>
        <a:srgbClr val="05163A"/>
      </a:dk1>
      <a:lt1>
        <a:srgbClr val="FFFFFF"/>
      </a:lt1>
      <a:dk2>
        <a:srgbClr val="05163A"/>
      </a:dk2>
      <a:lt2>
        <a:srgbClr val="E3ECF0"/>
      </a:lt2>
      <a:accent1>
        <a:srgbClr val="3C00FF"/>
      </a:accent1>
      <a:accent2>
        <a:srgbClr val="26BF7D"/>
      </a:accent2>
      <a:accent3>
        <a:srgbClr val="F5BB1D"/>
      </a:accent3>
      <a:accent4>
        <a:srgbClr val="E84B4B"/>
      </a:accent4>
      <a:accent5>
        <a:srgbClr val="9164FF"/>
      </a:accent5>
      <a:accent6>
        <a:srgbClr val="F19292"/>
      </a:accent6>
      <a:hlink>
        <a:srgbClr val="3C00FF"/>
      </a:hlink>
      <a:folHlink>
        <a:srgbClr val="3C00FF"/>
      </a:folHlink>
    </a:clrScheme>
    <a:fontScheme name="Active Navigation 2015-16">
      <a:majorFont>
        <a:latin typeface="Segoe UI"/>
        <a:ea typeface=""/>
        <a:cs typeface=""/>
      </a:majorFont>
      <a:minorFont>
        <a:latin typeface="Segoe U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tive Navigation Generic Presentation 5-23-16" id="{38207B16-6B3C-4842-81CB-B22B3A41CE0B}" vid="{A152CB43-47E8-4002-A305-6F9F4D792B14}"/>
    </a:ext>
  </a:extLst>
</a:theme>
</file>

<file path=ppt/theme/theme5.xml><?xml version="1.0" encoding="utf-8"?>
<a:theme xmlns:a="http://schemas.openxmlformats.org/drawingml/2006/main" name="White Background">
  <a:themeElements>
    <a:clrScheme name="ActiveNav 2020">
      <a:dk1>
        <a:srgbClr val="05163A"/>
      </a:dk1>
      <a:lt1>
        <a:srgbClr val="FFFFFF"/>
      </a:lt1>
      <a:dk2>
        <a:srgbClr val="05163A"/>
      </a:dk2>
      <a:lt2>
        <a:srgbClr val="E3ECF0"/>
      </a:lt2>
      <a:accent1>
        <a:srgbClr val="3C00FF"/>
      </a:accent1>
      <a:accent2>
        <a:srgbClr val="26BF7D"/>
      </a:accent2>
      <a:accent3>
        <a:srgbClr val="F5BB1D"/>
      </a:accent3>
      <a:accent4>
        <a:srgbClr val="E84B4B"/>
      </a:accent4>
      <a:accent5>
        <a:srgbClr val="9164FF"/>
      </a:accent5>
      <a:accent6>
        <a:srgbClr val="F19292"/>
      </a:accent6>
      <a:hlink>
        <a:srgbClr val="3C00FF"/>
      </a:hlink>
      <a:folHlink>
        <a:srgbClr val="3C00FF"/>
      </a:folHlink>
    </a:clrScheme>
    <a:fontScheme name="Active Navigation 2015-16">
      <a:majorFont>
        <a:latin typeface="Segoe UI"/>
        <a:ea typeface=""/>
        <a:cs typeface=""/>
      </a:majorFont>
      <a:minorFont>
        <a:latin typeface="Segoe U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tiveNav_PPT_template_2020" id="{F35B0BC4-74E2-48D2-8060-D928C2A42C5E}" vid="{C93F5592-B7DE-4B9A-B44E-3D19E29F25C2}"/>
    </a:ext>
  </a:extLst>
</a:theme>
</file>

<file path=ppt/theme/theme6.xml><?xml version="1.0" encoding="utf-8"?>
<a:theme xmlns:a="http://schemas.openxmlformats.org/drawingml/2006/main" name="3_Covers">
  <a:themeElements>
    <a:clrScheme name="ActiveNav 2020">
      <a:dk1>
        <a:srgbClr val="05163A"/>
      </a:dk1>
      <a:lt1>
        <a:srgbClr val="FFFFFF"/>
      </a:lt1>
      <a:dk2>
        <a:srgbClr val="05163A"/>
      </a:dk2>
      <a:lt2>
        <a:srgbClr val="E3ECF0"/>
      </a:lt2>
      <a:accent1>
        <a:srgbClr val="3C00FF"/>
      </a:accent1>
      <a:accent2>
        <a:srgbClr val="26BF7D"/>
      </a:accent2>
      <a:accent3>
        <a:srgbClr val="F5BB1D"/>
      </a:accent3>
      <a:accent4>
        <a:srgbClr val="E84B4B"/>
      </a:accent4>
      <a:accent5>
        <a:srgbClr val="9164FF"/>
      </a:accent5>
      <a:accent6>
        <a:srgbClr val="F19292"/>
      </a:accent6>
      <a:hlink>
        <a:srgbClr val="3C00FF"/>
      </a:hlink>
      <a:folHlink>
        <a:srgbClr val="3C00FF"/>
      </a:folHlink>
    </a:clrScheme>
    <a:fontScheme name="Active Navigation 2015-16">
      <a:majorFont>
        <a:latin typeface="Segoe UI"/>
        <a:ea typeface=""/>
        <a:cs typeface=""/>
      </a:majorFont>
      <a:minorFont>
        <a:latin typeface="Segoe U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tiveNav_PPT_template_2020_v2.2  -  Read-Only" id="{C10CF97B-F425-413B-A4F3-E932F61F439D}" vid="{867F6DF2-75B7-4161-BA72-27C70C1C374D}"/>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A610D54C720DF4DB4FC6C14B8397823" ma:contentTypeVersion="9" ma:contentTypeDescription="Create a new document." ma:contentTypeScope="" ma:versionID="bb6c4d5a85f8677c49bf2d385d36d09e">
  <xsd:schema xmlns:xsd="http://www.w3.org/2001/XMLSchema" xmlns:xs="http://www.w3.org/2001/XMLSchema" xmlns:p="http://schemas.microsoft.com/office/2006/metadata/properties" xmlns:ns3="69db49a8-f55e-4914-9c91-c16f6b09b122" targetNamespace="http://schemas.microsoft.com/office/2006/metadata/properties" ma:root="true" ma:fieldsID="95facb08c1ece3d436f29b94cceefeb4" ns3:_="">
    <xsd:import namespace="69db49a8-f55e-4914-9c91-c16f6b09b12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db49a8-f55e-4914-9c91-c16f6b09b1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374E347-09B4-47F2-89E8-91893E2AC3DF}">
  <ds:schemaRefs>
    <ds:schemaRef ds:uri="http://schemas.microsoft.com/sharepoint/v3/contenttype/forms"/>
  </ds:schemaRefs>
</ds:datastoreItem>
</file>

<file path=customXml/itemProps2.xml><?xml version="1.0" encoding="utf-8"?>
<ds:datastoreItem xmlns:ds="http://schemas.openxmlformats.org/officeDocument/2006/customXml" ds:itemID="{DA26F6A9-AD4C-47CE-9E24-C34D27421A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db49a8-f55e-4914-9c91-c16f6b09b1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42CF149-A5BD-4C9B-9807-A4F12F0B0FFD}">
  <ds:schemaRefs>
    <ds:schemaRef ds:uri="http://schemas.microsoft.com/office/2006/documentManagement/types"/>
    <ds:schemaRef ds:uri="http://purl.org/dc/dcmitype/"/>
    <ds:schemaRef ds:uri="http://purl.org/dc/terms/"/>
    <ds:schemaRef ds:uri="http://purl.org/dc/elements/1.1/"/>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69db49a8-f55e-4914-9c91-c16f6b09b122"/>
  </ds:schemaRefs>
</ds:datastoreItem>
</file>

<file path=docProps/app.xml><?xml version="1.0" encoding="utf-8"?>
<Properties xmlns="http://schemas.openxmlformats.org/officeDocument/2006/extended-properties" xmlns:vt="http://schemas.openxmlformats.org/officeDocument/2006/docPropsVTypes">
  <Template>TM03457475[[fn=Frame]]</Template>
  <TotalTime>4517</TotalTime>
  <Words>1998</Words>
  <Application>Microsoft Office PowerPoint</Application>
  <PresentationFormat>Widescreen</PresentationFormat>
  <Paragraphs>252</Paragraphs>
  <Slides>32</Slides>
  <Notes>22</Notes>
  <HiddenSlides>0</HiddenSlides>
  <MMClips>0</MMClips>
  <ScaleCrop>false</ScaleCrop>
  <HeadingPairs>
    <vt:vector size="6" baseType="variant">
      <vt:variant>
        <vt:lpstr>Fonts Used</vt:lpstr>
      </vt:variant>
      <vt:variant>
        <vt:i4>11</vt:i4>
      </vt:variant>
      <vt:variant>
        <vt:lpstr>Theme</vt:lpstr>
      </vt:variant>
      <vt:variant>
        <vt:i4>6</vt:i4>
      </vt:variant>
      <vt:variant>
        <vt:lpstr>Slide Titles</vt:lpstr>
      </vt:variant>
      <vt:variant>
        <vt:i4>32</vt:i4>
      </vt:variant>
    </vt:vector>
  </HeadingPairs>
  <TitlesOfParts>
    <vt:vector size="49" baseType="lpstr">
      <vt:lpstr>Arial</vt:lpstr>
      <vt:lpstr>Arial Black</vt:lpstr>
      <vt:lpstr>Arimo</vt:lpstr>
      <vt:lpstr>Calibri</vt:lpstr>
      <vt:lpstr>Corbel</vt:lpstr>
      <vt:lpstr>Gibson</vt:lpstr>
      <vt:lpstr>Gibson SemiBold</vt:lpstr>
      <vt:lpstr>Merriweather</vt:lpstr>
      <vt:lpstr>Noto Sans Symbols</vt:lpstr>
      <vt:lpstr>Segoe UI</vt:lpstr>
      <vt:lpstr>Wingdings 2</vt:lpstr>
      <vt:lpstr>Frame</vt:lpstr>
      <vt:lpstr>Covers</vt:lpstr>
      <vt:lpstr>2_White Background</vt:lpstr>
      <vt:lpstr>2_Space Background</vt:lpstr>
      <vt:lpstr>White Background</vt:lpstr>
      <vt:lpstr>3_Covers</vt:lpstr>
      <vt:lpstr>Welcome to our May Webinar  </vt:lpstr>
      <vt:lpstr>  We greatly appreciate the support of our sponsors in making our  educational programs possible </vt:lpstr>
      <vt:lpstr>ARMA NOVA Upcoming Events  Dan Beard, Chapter President</vt:lpstr>
      <vt:lpstr>Today’s Event</vt:lpstr>
      <vt:lpstr>PowerPoint Presentation</vt:lpstr>
      <vt:lpstr>PowerPoint Presentation</vt:lpstr>
      <vt:lpstr>Meet Your Speakers</vt:lpstr>
      <vt:lpstr>Agenda</vt:lpstr>
      <vt:lpstr>PowerPoint Presentation</vt:lpstr>
      <vt:lpstr>PowerPoint Presentation</vt:lpstr>
      <vt:lpstr>Value Decreases Over Time While Risk Increases</vt:lpstr>
      <vt:lpstr>Threat of Data Breaches as a Motivator </vt:lpstr>
      <vt:lpstr>Breach Landscape</vt:lpstr>
      <vt:lpstr>What is Data Minimization?</vt:lpstr>
      <vt:lpstr>PowerPoint Presentation</vt:lpstr>
      <vt:lpstr>California Privacy Rights Act Requirements (CPRA)</vt:lpstr>
      <vt:lpstr>NY Cyber Regulations </vt:lpstr>
      <vt:lpstr>European Union’s GDPR </vt:lpstr>
      <vt:lpstr>A Data Estate </vt:lpstr>
      <vt:lpstr>Data Risk Questions</vt:lpstr>
      <vt:lpstr>Data Minimization &amp; Risk Management</vt:lpstr>
      <vt:lpstr>Data Minimization – Via Gartner</vt:lpstr>
      <vt:lpstr>Minimization by Design</vt:lpstr>
      <vt:lpstr>A Roadmap </vt:lpstr>
      <vt:lpstr>Why File Analysis?</vt:lpstr>
      <vt:lpstr>PowerPoint Presentation</vt:lpstr>
      <vt:lpstr>PowerPoint Presentation</vt:lpstr>
      <vt:lpstr>PowerPoint Presentation</vt:lpstr>
      <vt:lpstr>Conclusion: Strategies For Data Minimization</vt:lpstr>
      <vt:lpstr>Questions? </vt:lpstr>
      <vt:lpstr>PowerPoint Presentation</vt:lpstr>
      <vt:lpstr>Closing  Dan Beard, Chapter President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Sabrina Lozano</dc:creator>
  <cp:lastModifiedBy>Niamh Bennett</cp:lastModifiedBy>
  <cp:revision>210</cp:revision>
  <cp:lastPrinted>2018-05-15T20:23:24Z</cp:lastPrinted>
  <dcterms:created xsi:type="dcterms:W3CDTF">2017-11-14T23:16:30Z</dcterms:created>
  <dcterms:modified xsi:type="dcterms:W3CDTF">2021-05-19T17:48:38Z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0x0101004A610D54C720DF4DB4FC6C14B8397823</vt:lpwstr>
  </property>
</Properties>
</file>