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77" r:id="rId2"/>
    <p:sldId id="320" r:id="rId3"/>
    <p:sldId id="319" r:id="rId4"/>
    <p:sldId id="268" r:id="rId5"/>
    <p:sldId id="256"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6" r:id="rId20"/>
    <p:sldId id="307" r:id="rId21"/>
    <p:sldId id="305" r:id="rId22"/>
    <p:sldId id="304" r:id="rId23"/>
    <p:sldId id="303" r:id="rId24"/>
    <p:sldId id="302" r:id="rId25"/>
    <p:sldId id="310" r:id="rId26"/>
    <p:sldId id="308" r:id="rId27"/>
    <p:sldId id="309" r:id="rId28"/>
    <p:sldId id="311" r:id="rId29"/>
    <p:sldId id="257" r:id="rId30"/>
    <p:sldId id="315" r:id="rId31"/>
    <p:sldId id="316" r:id="rId32"/>
    <p:sldId id="317" r:id="rId33"/>
    <p:sldId id="258" r:id="rId34"/>
    <p:sldId id="259" r:id="rId35"/>
    <p:sldId id="260" r:id="rId36"/>
    <p:sldId id="288" r:id="rId37"/>
    <p:sldId id="318" r:id="rId38"/>
    <p:sldId id="261" r:id="rId39"/>
    <p:sldId id="262" r:id="rId40"/>
    <p:sldId id="263" r:id="rId41"/>
    <p:sldId id="264" r:id="rId42"/>
    <p:sldId id="312" r:id="rId43"/>
    <p:sldId id="265" r:id="rId44"/>
    <p:sldId id="321"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8" autoAdjust="0"/>
    <p:restoredTop sz="94660"/>
  </p:normalViewPr>
  <p:slideViewPr>
    <p:cSldViewPr>
      <p:cViewPr varScale="1">
        <p:scale>
          <a:sx n="69" d="100"/>
          <a:sy n="69" d="100"/>
        </p:scale>
        <p:origin x="-47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29274A-77A3-49FA-A3CC-83B238CDF31E}" type="datetimeFigureOut">
              <a:rPr lang="en-US" smtClean="0"/>
              <a:t>5/16/2018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05AEDD-5D91-45D8-98C9-FA3BB61E777A}" type="slidenum">
              <a:rPr lang="en-US" smtClean="0"/>
              <a:t>‹#›</a:t>
            </a:fld>
            <a:endParaRPr lang="en-US"/>
          </a:p>
        </p:txBody>
      </p:sp>
    </p:spTree>
    <p:extLst>
      <p:ext uri="{BB962C8B-B14F-4D97-AF65-F5344CB8AC3E}">
        <p14:creationId xmlns:p14="http://schemas.microsoft.com/office/powerpoint/2010/main" val="4178101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05AEDD-5D91-45D8-98C9-FA3BB61E777A}" type="slidenum">
              <a:rPr lang="en-US" smtClean="0"/>
              <a:t>5</a:t>
            </a:fld>
            <a:endParaRPr lang="en-US"/>
          </a:p>
        </p:txBody>
      </p:sp>
    </p:spTree>
    <p:extLst>
      <p:ext uri="{BB962C8B-B14F-4D97-AF65-F5344CB8AC3E}">
        <p14:creationId xmlns:p14="http://schemas.microsoft.com/office/powerpoint/2010/main" val="69905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05AEDD-5D91-45D8-98C9-FA3BB61E777A}" type="slidenum">
              <a:rPr lang="en-US" smtClean="0"/>
              <a:t>43</a:t>
            </a:fld>
            <a:endParaRPr lang="en-US"/>
          </a:p>
        </p:txBody>
      </p:sp>
    </p:spTree>
    <p:extLst>
      <p:ext uri="{BB962C8B-B14F-4D97-AF65-F5344CB8AC3E}">
        <p14:creationId xmlns:p14="http://schemas.microsoft.com/office/powerpoint/2010/main" val="3581469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41348D-417F-493B-9C75-84072B25205D}"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87496-16C4-4402-8502-14342FC28B11}" type="slidenum">
              <a:rPr lang="en-US" smtClean="0"/>
              <a:t>‹#›</a:t>
            </a:fld>
            <a:endParaRPr lang="en-US"/>
          </a:p>
        </p:txBody>
      </p:sp>
    </p:spTree>
    <p:extLst>
      <p:ext uri="{BB962C8B-B14F-4D97-AF65-F5344CB8AC3E}">
        <p14:creationId xmlns:p14="http://schemas.microsoft.com/office/powerpoint/2010/main" val="1475531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1348D-417F-493B-9C75-84072B25205D}"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87496-16C4-4402-8502-14342FC28B11}" type="slidenum">
              <a:rPr lang="en-US" smtClean="0"/>
              <a:t>‹#›</a:t>
            </a:fld>
            <a:endParaRPr lang="en-US"/>
          </a:p>
        </p:txBody>
      </p:sp>
    </p:spTree>
    <p:extLst>
      <p:ext uri="{BB962C8B-B14F-4D97-AF65-F5344CB8AC3E}">
        <p14:creationId xmlns:p14="http://schemas.microsoft.com/office/powerpoint/2010/main" val="3959304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1348D-417F-493B-9C75-84072B25205D}"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87496-16C4-4402-8502-14342FC28B11}" type="slidenum">
              <a:rPr lang="en-US" smtClean="0"/>
              <a:t>‹#›</a:t>
            </a:fld>
            <a:endParaRPr lang="en-US"/>
          </a:p>
        </p:txBody>
      </p:sp>
    </p:spTree>
    <p:extLst>
      <p:ext uri="{BB962C8B-B14F-4D97-AF65-F5344CB8AC3E}">
        <p14:creationId xmlns:p14="http://schemas.microsoft.com/office/powerpoint/2010/main" val="1865373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1348D-417F-493B-9C75-84072B25205D}"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87496-16C4-4402-8502-14342FC28B11}" type="slidenum">
              <a:rPr lang="en-US" smtClean="0"/>
              <a:t>‹#›</a:t>
            </a:fld>
            <a:endParaRPr lang="en-US"/>
          </a:p>
        </p:txBody>
      </p:sp>
    </p:spTree>
    <p:extLst>
      <p:ext uri="{BB962C8B-B14F-4D97-AF65-F5344CB8AC3E}">
        <p14:creationId xmlns:p14="http://schemas.microsoft.com/office/powerpoint/2010/main" val="942355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41348D-417F-493B-9C75-84072B25205D}"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87496-16C4-4402-8502-14342FC28B11}" type="slidenum">
              <a:rPr lang="en-US" smtClean="0"/>
              <a:t>‹#›</a:t>
            </a:fld>
            <a:endParaRPr lang="en-US"/>
          </a:p>
        </p:txBody>
      </p:sp>
    </p:spTree>
    <p:extLst>
      <p:ext uri="{BB962C8B-B14F-4D97-AF65-F5344CB8AC3E}">
        <p14:creationId xmlns:p14="http://schemas.microsoft.com/office/powerpoint/2010/main" val="643196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41348D-417F-493B-9C75-84072B25205D}"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A87496-16C4-4402-8502-14342FC28B11}" type="slidenum">
              <a:rPr lang="en-US" smtClean="0"/>
              <a:t>‹#›</a:t>
            </a:fld>
            <a:endParaRPr lang="en-US"/>
          </a:p>
        </p:txBody>
      </p:sp>
    </p:spTree>
    <p:extLst>
      <p:ext uri="{BB962C8B-B14F-4D97-AF65-F5344CB8AC3E}">
        <p14:creationId xmlns:p14="http://schemas.microsoft.com/office/powerpoint/2010/main" val="362754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41348D-417F-493B-9C75-84072B25205D}" type="datetimeFigureOut">
              <a:rPr lang="en-US" smtClean="0"/>
              <a:t>5/16/2018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A87496-16C4-4402-8502-14342FC28B11}" type="slidenum">
              <a:rPr lang="en-US" smtClean="0"/>
              <a:t>‹#›</a:t>
            </a:fld>
            <a:endParaRPr lang="en-US"/>
          </a:p>
        </p:txBody>
      </p:sp>
    </p:spTree>
    <p:extLst>
      <p:ext uri="{BB962C8B-B14F-4D97-AF65-F5344CB8AC3E}">
        <p14:creationId xmlns:p14="http://schemas.microsoft.com/office/powerpoint/2010/main" val="4258120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41348D-417F-493B-9C75-84072B25205D}" type="datetimeFigureOut">
              <a:rPr lang="en-US" smtClean="0"/>
              <a:t>5/16/2018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A87496-16C4-4402-8502-14342FC28B11}" type="slidenum">
              <a:rPr lang="en-US" smtClean="0"/>
              <a:t>‹#›</a:t>
            </a:fld>
            <a:endParaRPr lang="en-US"/>
          </a:p>
        </p:txBody>
      </p:sp>
    </p:spTree>
    <p:extLst>
      <p:ext uri="{BB962C8B-B14F-4D97-AF65-F5344CB8AC3E}">
        <p14:creationId xmlns:p14="http://schemas.microsoft.com/office/powerpoint/2010/main" val="3601927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1348D-417F-493B-9C75-84072B25205D}" type="datetimeFigureOut">
              <a:rPr lang="en-US" smtClean="0"/>
              <a:t>5/16/2018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A87496-16C4-4402-8502-14342FC28B11}" type="slidenum">
              <a:rPr lang="en-US" smtClean="0"/>
              <a:t>‹#›</a:t>
            </a:fld>
            <a:endParaRPr lang="en-US"/>
          </a:p>
        </p:txBody>
      </p:sp>
    </p:spTree>
    <p:extLst>
      <p:ext uri="{BB962C8B-B14F-4D97-AF65-F5344CB8AC3E}">
        <p14:creationId xmlns:p14="http://schemas.microsoft.com/office/powerpoint/2010/main" val="2754469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1348D-417F-493B-9C75-84072B25205D}"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A87496-16C4-4402-8502-14342FC28B11}" type="slidenum">
              <a:rPr lang="en-US" smtClean="0"/>
              <a:t>‹#›</a:t>
            </a:fld>
            <a:endParaRPr lang="en-US"/>
          </a:p>
        </p:txBody>
      </p:sp>
    </p:spTree>
    <p:extLst>
      <p:ext uri="{BB962C8B-B14F-4D97-AF65-F5344CB8AC3E}">
        <p14:creationId xmlns:p14="http://schemas.microsoft.com/office/powerpoint/2010/main" val="1089682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1348D-417F-493B-9C75-84072B25205D}"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A87496-16C4-4402-8502-14342FC28B11}" type="slidenum">
              <a:rPr lang="en-US" smtClean="0"/>
              <a:t>‹#›</a:t>
            </a:fld>
            <a:endParaRPr lang="en-US"/>
          </a:p>
        </p:txBody>
      </p:sp>
    </p:spTree>
    <p:extLst>
      <p:ext uri="{BB962C8B-B14F-4D97-AF65-F5344CB8AC3E}">
        <p14:creationId xmlns:p14="http://schemas.microsoft.com/office/powerpoint/2010/main" val="3588280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41348D-417F-493B-9C75-84072B25205D}" type="datetimeFigureOut">
              <a:rPr lang="en-US" smtClean="0"/>
              <a:t>5/16/2018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A87496-16C4-4402-8502-14342FC28B11}" type="slidenum">
              <a:rPr lang="en-US" smtClean="0"/>
              <a:t>‹#›</a:t>
            </a:fld>
            <a:endParaRPr lang="en-US"/>
          </a:p>
        </p:txBody>
      </p:sp>
    </p:spTree>
    <p:extLst>
      <p:ext uri="{BB962C8B-B14F-4D97-AF65-F5344CB8AC3E}">
        <p14:creationId xmlns:p14="http://schemas.microsoft.com/office/powerpoint/2010/main" val="4240772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history.state.gov/departmenthistory/diplomatic-couriers" TargetMode="External"/><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2400"/>
            <a:ext cx="8077200" cy="3448051"/>
          </a:xfrm>
        </p:spPr>
        <p:txBody>
          <a:bodyPr>
            <a:normAutofit fontScale="90000"/>
          </a:bodyPr>
          <a:lstStyle/>
          <a:p>
            <a:r>
              <a:rPr lang="en-US" dirty="0" smtClean="0"/>
              <a:t/>
            </a:r>
            <a:br>
              <a:rPr lang="en-US" dirty="0" smtClean="0"/>
            </a:br>
            <a:r>
              <a:rPr lang="en-US" dirty="0" smtClean="0"/>
              <a:t>The Diplomatic Courier Service:  </a:t>
            </a:r>
            <a:br>
              <a:rPr lang="en-US" dirty="0" smtClean="0"/>
            </a:br>
            <a:r>
              <a:rPr lang="en-US" dirty="0" smtClean="0"/>
              <a:t>1918-2018 </a:t>
            </a:r>
            <a:br>
              <a:rPr lang="en-US" dirty="0" smtClean="0"/>
            </a:br>
            <a:r>
              <a:rPr lang="en-US" dirty="0" smtClean="0"/>
              <a:t/>
            </a:r>
            <a:br>
              <a:rPr lang="en-US" dirty="0" smtClean="0"/>
            </a:br>
            <a:r>
              <a:rPr lang="en-US" dirty="0"/>
              <a:t/>
            </a:r>
            <a:br>
              <a:rPr lang="en-US" dirty="0"/>
            </a:br>
            <a:r>
              <a:rPr lang="en-US" dirty="0" smtClean="0"/>
              <a:t/>
            </a:r>
            <a:br>
              <a:rPr lang="en-US" dirty="0" smtClean="0"/>
            </a:br>
            <a:endParaRPr lang="en-US" dirty="0"/>
          </a:p>
        </p:txBody>
      </p:sp>
      <p:sp>
        <p:nvSpPr>
          <p:cNvPr id="3" name="Subtitle 2"/>
          <p:cNvSpPr>
            <a:spLocks noGrp="1"/>
          </p:cNvSpPr>
          <p:nvPr>
            <p:ph type="subTitle" idx="1"/>
          </p:nvPr>
        </p:nvSpPr>
        <p:spPr/>
        <p:txBody>
          <a:bodyPr/>
          <a:lstStyle/>
          <a:p>
            <a:r>
              <a:rPr lang="en-US" b="1" i="1" dirty="0" smtClean="0">
                <a:solidFill>
                  <a:schemeClr val="tx1"/>
                </a:solidFill>
              </a:rPr>
              <a:t>100 Years of Securely Transporting Vital Information</a:t>
            </a:r>
          </a:p>
          <a:p>
            <a:endParaRPr lang="en-US" b="1" i="1" dirty="0">
              <a:solidFill>
                <a:schemeClr val="tx1"/>
              </a:solidFill>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1888" y="1981200"/>
            <a:ext cx="2133600" cy="15554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4051" y="5257800"/>
            <a:ext cx="3809999" cy="1003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131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006452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49672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642515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6172200" y="0"/>
            <a:ext cx="2971800" cy="3785652"/>
          </a:xfrm>
          <a:prstGeom prst="rect">
            <a:avLst/>
          </a:prstGeom>
          <a:solidFill>
            <a:schemeClr val="bg2">
              <a:lumMod val="90000"/>
            </a:schemeClr>
          </a:solidFill>
        </p:spPr>
        <p:txBody>
          <a:bodyPr wrap="square" rtlCol="0">
            <a:spAutoFit/>
          </a:bodyPr>
          <a:lstStyle/>
          <a:p>
            <a:r>
              <a:rPr lang="en-US" sz="4000" dirty="0" smtClean="0"/>
              <a:t>Newspaper article from April </a:t>
            </a:r>
            <a:r>
              <a:rPr lang="en-US" sz="4000" dirty="0" smtClean="0"/>
              <a:t>1919,  “Romance </a:t>
            </a:r>
            <a:r>
              <a:rPr lang="en-US" sz="4000" dirty="0" smtClean="0"/>
              <a:t>of the Silver </a:t>
            </a:r>
            <a:r>
              <a:rPr lang="en-US" sz="4000" dirty="0" smtClean="0"/>
              <a:t>Greyhounds”</a:t>
            </a:r>
            <a:endParaRPr lang="en-US" sz="4000" dirty="0"/>
          </a:p>
        </p:txBody>
      </p:sp>
    </p:spTree>
    <p:extLst>
      <p:ext uri="{BB962C8B-B14F-4D97-AF65-F5344CB8AC3E}">
        <p14:creationId xmlns:p14="http://schemas.microsoft.com/office/powerpoint/2010/main" val="3297546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0" y="6096000"/>
            <a:ext cx="9144000" cy="707886"/>
          </a:xfrm>
          <a:prstGeom prst="rect">
            <a:avLst/>
          </a:prstGeom>
          <a:solidFill>
            <a:schemeClr val="bg2">
              <a:lumMod val="25000"/>
            </a:schemeClr>
          </a:solidFill>
        </p:spPr>
        <p:txBody>
          <a:bodyPr wrap="square" rtlCol="0">
            <a:spAutoFit/>
          </a:bodyPr>
          <a:lstStyle/>
          <a:p>
            <a:r>
              <a:rPr lang="en-US" sz="4000" dirty="0" smtClean="0">
                <a:solidFill>
                  <a:schemeClr val="bg2">
                    <a:lumMod val="90000"/>
                  </a:schemeClr>
                </a:solidFill>
              </a:rPr>
              <a:t>Photo of Peaslee Home on the Jersey Shore</a:t>
            </a:r>
            <a:endParaRPr lang="en-US" sz="4000" dirty="0">
              <a:solidFill>
                <a:schemeClr val="bg2">
                  <a:lumMod val="90000"/>
                </a:schemeClr>
              </a:solidFill>
            </a:endParaRPr>
          </a:p>
        </p:txBody>
      </p:sp>
    </p:spTree>
    <p:extLst>
      <p:ext uri="{BB962C8B-B14F-4D97-AF65-F5344CB8AC3E}">
        <p14:creationId xmlns:p14="http://schemas.microsoft.com/office/powerpoint/2010/main" val="2675474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0" y="5486401"/>
            <a:ext cx="3505200" cy="1371600"/>
          </a:xfrm>
          <a:prstGeom prst="rect">
            <a:avLst/>
          </a:prstGeom>
          <a:solidFill>
            <a:schemeClr val="accent6">
              <a:lumMod val="60000"/>
              <a:lumOff val="40000"/>
            </a:schemeClr>
          </a:solidFill>
        </p:spPr>
        <p:txBody>
          <a:bodyPr wrap="square" rtlCol="0">
            <a:spAutoFit/>
          </a:bodyPr>
          <a:lstStyle/>
          <a:p>
            <a:r>
              <a:rPr lang="en-US" sz="2000" dirty="0" smtClean="0"/>
              <a:t>Headquarters </a:t>
            </a:r>
            <a:r>
              <a:rPr lang="en-US" sz="2000" dirty="0" smtClean="0"/>
              <a:t>of the American Peace Commission and the American Courier Service, Place de la Concorde, Paris</a:t>
            </a:r>
            <a:endParaRPr lang="en-US" sz="2000" dirty="0"/>
          </a:p>
        </p:txBody>
      </p:sp>
    </p:spTree>
    <p:extLst>
      <p:ext uri="{BB962C8B-B14F-4D97-AF65-F5344CB8AC3E}">
        <p14:creationId xmlns:p14="http://schemas.microsoft.com/office/powerpoint/2010/main" val="3949121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971842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533400" y="6019800"/>
            <a:ext cx="7696200" cy="369332"/>
          </a:xfrm>
          <a:prstGeom prst="rect">
            <a:avLst/>
          </a:prstGeom>
          <a:solidFill>
            <a:schemeClr val="accent6">
              <a:lumMod val="40000"/>
              <a:lumOff val="60000"/>
            </a:schemeClr>
          </a:solidFill>
        </p:spPr>
        <p:txBody>
          <a:bodyPr wrap="square" rtlCol="0">
            <a:spAutoFit/>
          </a:bodyPr>
          <a:lstStyle/>
          <a:p>
            <a:r>
              <a:rPr lang="en-US" b="1" dirty="0" smtClean="0"/>
              <a:t>New York Election Commission in 1917 with </a:t>
            </a:r>
            <a:r>
              <a:rPr lang="en-US" b="1" dirty="0" smtClean="0"/>
              <a:t>Amos J </a:t>
            </a:r>
            <a:r>
              <a:rPr lang="en-US" b="1" dirty="0" err="1" smtClean="0"/>
              <a:t>Peaslee</a:t>
            </a:r>
            <a:r>
              <a:rPr lang="en-US" b="1" dirty="0" smtClean="0"/>
              <a:t> (center)</a:t>
            </a:r>
            <a:endParaRPr lang="en-US" b="1" dirty="0"/>
          </a:p>
        </p:txBody>
      </p:sp>
    </p:spTree>
    <p:extLst>
      <p:ext uri="{BB962C8B-B14F-4D97-AF65-F5344CB8AC3E}">
        <p14:creationId xmlns:p14="http://schemas.microsoft.com/office/powerpoint/2010/main" val="1348097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021447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BrandtJW\AppData\Local\Microsoft\Windows\Temporary Internet Files\Content.Outlook\CCS58KJP\P106006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683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9144000" cy="5262979"/>
          </a:xfrm>
          <a:prstGeom prst="rect">
            <a:avLst/>
          </a:prstGeom>
          <a:noFill/>
        </p:spPr>
        <p:txBody>
          <a:bodyPr wrap="square" rtlCol="0">
            <a:spAutoFit/>
          </a:bodyPr>
          <a:lstStyle/>
          <a:p>
            <a:pPr algn="ctr"/>
            <a:r>
              <a:rPr lang="en-US" sz="4800" dirty="0"/>
              <a:t>"</a:t>
            </a:r>
            <a:r>
              <a:rPr lang="en-US" sz="4400" dirty="0"/>
              <a:t>Neither snow nor rain nor heat nor gloom of night stays these couriers from the swift completion of their appointed </a:t>
            </a:r>
            <a:r>
              <a:rPr lang="en-US" sz="4400" dirty="0" smtClean="0"/>
              <a:t>rounds“</a:t>
            </a:r>
          </a:p>
          <a:p>
            <a:pPr algn="ctr"/>
            <a:endParaRPr lang="en-US" sz="4800" dirty="0"/>
          </a:p>
          <a:p>
            <a:pPr algn="ctr"/>
            <a:r>
              <a:rPr lang="en-US" sz="3600" b="1" dirty="0" smtClean="0">
                <a:latin typeface="+mj-lt"/>
                <a:cs typeface="Times New Roman" panose="02020603050405020304" pitchFamily="18" charset="0"/>
              </a:rPr>
              <a:t>Greek historian Herodotus describing the Persian mounted couriers</a:t>
            </a:r>
          </a:p>
          <a:p>
            <a:pPr algn="ctr"/>
            <a:r>
              <a:rPr lang="en-US" sz="3600" b="1" dirty="0" smtClean="0">
                <a:latin typeface="+mj-lt"/>
                <a:cs typeface="Times New Roman" panose="02020603050405020304" pitchFamily="18" charset="0"/>
              </a:rPr>
              <a:t> in the 5</a:t>
            </a:r>
            <a:r>
              <a:rPr lang="en-US" sz="3600" b="1" baseline="30000" dirty="0" smtClean="0">
                <a:latin typeface="+mj-lt"/>
                <a:cs typeface="Times New Roman" panose="02020603050405020304" pitchFamily="18" charset="0"/>
              </a:rPr>
              <a:t>th</a:t>
            </a:r>
            <a:r>
              <a:rPr lang="en-US" sz="3600" b="1" dirty="0" smtClean="0">
                <a:latin typeface="+mj-lt"/>
                <a:cs typeface="Times New Roman" panose="02020603050405020304" pitchFamily="18" charset="0"/>
              </a:rPr>
              <a:t> century BC</a:t>
            </a:r>
            <a:endParaRPr lang="en-US" sz="3600" b="1" dirty="0">
              <a:latin typeface="+mj-lt"/>
              <a:cs typeface="Times New Roman" panose="02020603050405020304" pitchFamily="18" charset="0"/>
            </a:endParaRPr>
          </a:p>
        </p:txBody>
      </p:sp>
    </p:spTree>
    <p:extLst>
      <p:ext uri="{BB962C8B-B14F-4D97-AF65-F5344CB8AC3E}">
        <p14:creationId xmlns:p14="http://schemas.microsoft.com/office/powerpoint/2010/main" val="462869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BrandtJW\AppData\Local\Microsoft\Windows\Temporary Internet Files\Content.Outlook\CCS58KJP\P106006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681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7018"/>
            <a:ext cx="9144000" cy="5507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0" y="0"/>
            <a:ext cx="9144000" cy="1384995"/>
          </a:xfrm>
          <a:prstGeom prst="rect">
            <a:avLst/>
          </a:prstGeom>
          <a:noFill/>
        </p:spPr>
        <p:txBody>
          <a:bodyPr wrap="square" rtlCol="0">
            <a:spAutoFit/>
          </a:bodyPr>
          <a:lstStyle/>
          <a:p>
            <a:pPr algn="ctr"/>
            <a:r>
              <a:rPr lang="en-US" sz="2800" dirty="0" smtClean="0"/>
              <a:t>U.S. troops </a:t>
            </a:r>
            <a:r>
              <a:rPr lang="en-US" sz="2800" dirty="0" smtClean="0"/>
              <a:t>enter the City of Metz on </a:t>
            </a:r>
            <a:r>
              <a:rPr lang="en-US" sz="2800" dirty="0" smtClean="0"/>
              <a:t>Friday, </a:t>
            </a:r>
            <a:r>
              <a:rPr lang="en-US" sz="2800" dirty="0" smtClean="0"/>
              <a:t>November </a:t>
            </a:r>
            <a:r>
              <a:rPr lang="en-US" sz="2800" dirty="0" smtClean="0"/>
              <a:t>23, </a:t>
            </a:r>
            <a:r>
              <a:rPr lang="en-US" sz="2800" dirty="0" smtClean="0"/>
              <a:t>1918.  This was six days after </a:t>
            </a:r>
            <a:r>
              <a:rPr lang="en-US" sz="2800" dirty="0" err="1" smtClean="0"/>
              <a:t>Peaslee</a:t>
            </a:r>
            <a:r>
              <a:rPr lang="en-US" sz="2800" dirty="0" smtClean="0"/>
              <a:t> entered the city</a:t>
            </a:r>
          </a:p>
          <a:p>
            <a:pPr algn="ctr"/>
            <a:r>
              <a:rPr lang="en-US" sz="2800" dirty="0" smtClean="0"/>
              <a:t> with </a:t>
            </a:r>
            <a:r>
              <a:rPr lang="en-US" sz="2800" dirty="0" smtClean="0"/>
              <a:t>the Silver Greyhounds</a:t>
            </a:r>
            <a:r>
              <a:rPr lang="en-US" sz="2800" dirty="0" smtClean="0"/>
              <a:t>.  </a:t>
            </a:r>
            <a:r>
              <a:rPr lang="en-US" sz="2000" dirty="0" smtClean="0"/>
              <a:t>Photo: US Army Signal Corps</a:t>
            </a:r>
            <a:endParaRPr lang="en-US" sz="2000" dirty="0"/>
          </a:p>
        </p:txBody>
      </p:sp>
    </p:spTree>
    <p:extLst>
      <p:ext uri="{BB962C8B-B14F-4D97-AF65-F5344CB8AC3E}">
        <p14:creationId xmlns:p14="http://schemas.microsoft.com/office/powerpoint/2010/main" val="1301475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BrandtJW\AppData\Local\Microsoft\Windows\Temporary Internet Files\Content.Outlook\CCS58KJP\P106006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477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62" y="-1"/>
            <a:ext cx="9161262" cy="6870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6461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randtJW\AppData\Local\Microsoft\Windows\Temporary Internet Files\Content.Outlook\CCS58KJP\P10600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745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BrandtJW\AppData\Local\Microsoft\Windows\Temporary Internet Files\Content.Outlook\CCS58KJP\P10600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1" y="0"/>
            <a:ext cx="9122299" cy="6841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63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BrandtJW\AppData\Local\Microsoft\Windows\Temporary Internet Files\Content.Outlook\CCS58KJP\P10600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145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BrandtJW\AppData\Local\Microsoft\Windows\Temporary Internet Files\Content.Outlook\CCS58KJP\P10600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658"/>
            <a:ext cx="9135123" cy="6851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7848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182757"/>
            <a:ext cx="9144000" cy="5675244"/>
          </a:xfrm>
          <a:prstGeom prst="rect">
            <a:avLst/>
          </a:prstGeom>
        </p:spPr>
      </p:pic>
      <p:sp>
        <p:nvSpPr>
          <p:cNvPr id="3" name="TextBox 2"/>
          <p:cNvSpPr txBox="1"/>
          <p:nvPr/>
        </p:nvSpPr>
        <p:spPr>
          <a:xfrm>
            <a:off x="0" y="0"/>
            <a:ext cx="9144000" cy="1415772"/>
          </a:xfrm>
          <a:prstGeom prst="rect">
            <a:avLst/>
          </a:prstGeom>
          <a:noFill/>
        </p:spPr>
        <p:txBody>
          <a:bodyPr wrap="square" rtlCol="0">
            <a:spAutoFit/>
          </a:bodyPr>
          <a:lstStyle/>
          <a:p>
            <a:pPr algn="ctr"/>
            <a:r>
              <a:rPr lang="en-US" dirty="0" err="1" smtClean="0"/>
              <a:t>Rambouillet</a:t>
            </a:r>
            <a:r>
              <a:rPr lang="en-US" dirty="0" smtClean="0"/>
              <a:t>, France – August 1944</a:t>
            </a:r>
          </a:p>
          <a:p>
            <a:pPr algn="ctr"/>
            <a:r>
              <a:rPr lang="en-US" dirty="0" smtClean="0"/>
              <a:t>Former Diplomatic Courier and Commander of the Office of Strategic Services (OSS) in Europe Colonel David Bruce (far left), with War Correspondent Ernest Hemingway  </a:t>
            </a:r>
          </a:p>
          <a:p>
            <a:pPr algn="ctr"/>
            <a:r>
              <a:rPr lang="en-US" sz="1400" dirty="0" smtClean="0"/>
              <a:t>(Photo:  John F. Kennedy Presidential Library)</a:t>
            </a:r>
          </a:p>
          <a:p>
            <a:endParaRPr lang="en-US" dirty="0"/>
          </a:p>
        </p:txBody>
      </p:sp>
    </p:spTree>
    <p:extLst>
      <p:ext uri="{BB962C8B-B14F-4D97-AF65-F5344CB8AC3E}">
        <p14:creationId xmlns:p14="http://schemas.microsoft.com/office/powerpoint/2010/main" val="93846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Diplomatic Courier (left) waits in U.S. State Department mail room in 1948 as diplomatic pouch contents are sorted and logged. (U.S. Department of State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905000"/>
            <a:ext cx="5715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43000" y="152400"/>
            <a:ext cx="6553200" cy="1200329"/>
          </a:xfrm>
          <a:prstGeom prst="rect">
            <a:avLst/>
          </a:prstGeom>
          <a:noFill/>
        </p:spPr>
        <p:txBody>
          <a:bodyPr wrap="square" rtlCol="0">
            <a:spAutoFit/>
          </a:bodyPr>
          <a:lstStyle/>
          <a:p>
            <a:r>
              <a:rPr lang="en-US" dirty="0"/>
              <a:t>A Diplomatic Courier (left) waits in U.S. State Department mail room in 1948 as diplomatic pouch contents are sorted and logged. (U.S. Department of State photo) </a:t>
            </a:r>
            <a:r>
              <a:rPr lang="en-US" dirty="0" smtClean="0"/>
              <a:t/>
            </a:r>
            <a:br>
              <a:rPr lang="en-US" dirty="0" smtClean="0"/>
            </a:br>
            <a:r>
              <a:rPr lang="en-US" dirty="0"/>
              <a:t>U.S. Department of State / 1948</a:t>
            </a:r>
          </a:p>
        </p:txBody>
      </p:sp>
    </p:spTree>
    <p:extLst>
      <p:ext uri="{BB962C8B-B14F-4D97-AF65-F5344CB8AC3E}">
        <p14:creationId xmlns:p14="http://schemas.microsoft.com/office/powerpoint/2010/main" val="6112911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928540"/>
            <a:ext cx="9161618" cy="5943600"/>
          </a:xfrm>
          <a:prstGeom prst="rect">
            <a:avLst/>
          </a:prstGeom>
        </p:spPr>
      </p:pic>
      <p:sp>
        <p:nvSpPr>
          <p:cNvPr id="3" name="Rectangle 2"/>
          <p:cNvSpPr/>
          <p:nvPr/>
        </p:nvSpPr>
        <p:spPr>
          <a:xfrm>
            <a:off x="76200" y="0"/>
            <a:ext cx="8915400" cy="646331"/>
          </a:xfrm>
          <a:prstGeom prst="rect">
            <a:avLst/>
          </a:prstGeom>
        </p:spPr>
        <p:txBody>
          <a:bodyPr wrap="square">
            <a:spAutoFit/>
          </a:bodyPr>
          <a:lstStyle/>
          <a:p>
            <a:pPr algn="ctr"/>
            <a:r>
              <a:rPr lang="en-US" dirty="0" err="1"/>
              <a:t>Hôtel</a:t>
            </a:r>
            <a:r>
              <a:rPr lang="en-US" dirty="0"/>
              <a:t> de </a:t>
            </a:r>
            <a:r>
              <a:rPr lang="en-US" dirty="0" err="1"/>
              <a:t>Crillon</a:t>
            </a:r>
            <a:r>
              <a:rPr lang="en-US" dirty="0"/>
              <a:t> </a:t>
            </a:r>
            <a:r>
              <a:rPr lang="en-US" dirty="0" smtClean="0"/>
              <a:t>on the Place de la Concorde (Paris) during </a:t>
            </a:r>
            <a:r>
              <a:rPr lang="en-US" dirty="0"/>
              <a:t>or just after World War I</a:t>
            </a:r>
          </a:p>
          <a:p>
            <a:pPr algn="ctr"/>
            <a:r>
              <a:rPr lang="en-US" dirty="0" smtClean="0"/>
              <a:t>Date:  circa 1918-1919  </a:t>
            </a:r>
            <a:r>
              <a:rPr lang="en-US" sz="1200" dirty="0" smtClean="0"/>
              <a:t>Photo from US Library of Congress Prints &amp; Photographs Division</a:t>
            </a:r>
            <a:endParaRPr lang="en-US" sz="1200" dirty="0"/>
          </a:p>
        </p:txBody>
      </p:sp>
    </p:spTree>
    <p:extLst>
      <p:ext uri="{BB962C8B-B14F-4D97-AF65-F5344CB8AC3E}">
        <p14:creationId xmlns:p14="http://schemas.microsoft.com/office/powerpoint/2010/main" val="3446064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0" y="0"/>
            <a:ext cx="9144000" cy="4800600"/>
          </a:xfrm>
          <a:prstGeom prst="rect">
            <a:avLst/>
          </a:prstGeom>
        </p:spPr>
      </p:pic>
      <p:sp>
        <p:nvSpPr>
          <p:cNvPr id="3" name="TextBox 2"/>
          <p:cNvSpPr txBox="1"/>
          <p:nvPr/>
        </p:nvSpPr>
        <p:spPr>
          <a:xfrm>
            <a:off x="152400" y="4953000"/>
            <a:ext cx="8839200" cy="923330"/>
          </a:xfrm>
          <a:prstGeom prst="rect">
            <a:avLst/>
          </a:prstGeom>
          <a:noFill/>
        </p:spPr>
        <p:txBody>
          <a:bodyPr wrap="square" rtlCol="0">
            <a:spAutoFit/>
          </a:bodyPr>
          <a:lstStyle/>
          <a:p>
            <a:r>
              <a:rPr lang="en-US" dirty="0" smtClean="0"/>
              <a:t>Map scene circa 1955 from documentary </a:t>
            </a:r>
            <a:r>
              <a:rPr lang="en-US" dirty="0" smtClean="0"/>
              <a:t>U.S. </a:t>
            </a:r>
            <a:r>
              <a:rPr lang="en-US" dirty="0" smtClean="0"/>
              <a:t>Diplomatic Couriers: Through the Khyber Pass.</a:t>
            </a:r>
          </a:p>
          <a:p>
            <a:endParaRPr lang="en-US" dirty="0"/>
          </a:p>
          <a:p>
            <a:pPr algn="ctr"/>
            <a:r>
              <a:rPr lang="en-US" dirty="0" smtClean="0">
                <a:hlinkClick r:id="rId3"/>
              </a:rPr>
              <a:t>https://history.state.gov/departmenthistory/diplomatic-couriers</a:t>
            </a:r>
            <a:endParaRPr lang="en-US" dirty="0"/>
          </a:p>
        </p:txBody>
      </p:sp>
    </p:spTree>
    <p:extLst>
      <p:ext uri="{BB962C8B-B14F-4D97-AF65-F5344CB8AC3E}">
        <p14:creationId xmlns:p14="http://schemas.microsoft.com/office/powerpoint/2010/main" val="41854041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
            <a:ext cx="8034402" cy="6857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53324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915525" cy="832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94860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irca 1950:  Diplomatic Courier Vincent Cella carefully oversees the loading of diplomatic pouches aboard an international Braniff Airline flight. (U.S. Department of State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676400"/>
            <a:ext cx="5715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295400" y="228600"/>
            <a:ext cx="6172200" cy="1200329"/>
          </a:xfrm>
          <a:prstGeom prst="rect">
            <a:avLst/>
          </a:prstGeom>
          <a:noFill/>
        </p:spPr>
        <p:txBody>
          <a:bodyPr wrap="square" rtlCol="0">
            <a:spAutoFit/>
          </a:bodyPr>
          <a:lstStyle/>
          <a:p>
            <a:r>
              <a:rPr lang="en-US" dirty="0"/>
              <a:t>Circa 1950: Diplomatic Courier Vincent </a:t>
            </a:r>
            <a:r>
              <a:rPr lang="en-US" dirty="0" err="1"/>
              <a:t>Cella</a:t>
            </a:r>
            <a:r>
              <a:rPr lang="en-US" dirty="0"/>
              <a:t> carefully oversees the loading of diplomatic pouches aboard an international </a:t>
            </a:r>
            <a:r>
              <a:rPr lang="en-US" dirty="0" err="1"/>
              <a:t>Braniff</a:t>
            </a:r>
            <a:r>
              <a:rPr lang="en-US" dirty="0"/>
              <a:t> </a:t>
            </a:r>
            <a:r>
              <a:rPr lang="en-US" dirty="0" smtClean="0"/>
              <a:t>Airlines </a:t>
            </a:r>
            <a:r>
              <a:rPr lang="en-US" dirty="0"/>
              <a:t>flight. (U.S. Department of State photo) </a:t>
            </a:r>
            <a:r>
              <a:rPr lang="en-US" dirty="0" smtClean="0"/>
              <a:t/>
            </a:r>
            <a:br>
              <a:rPr lang="en-US" dirty="0" smtClean="0"/>
            </a:br>
            <a:r>
              <a:rPr lang="en-US" dirty="0"/>
              <a:t>U.S. Department of State / 1950</a:t>
            </a:r>
          </a:p>
        </p:txBody>
      </p:sp>
    </p:spTree>
    <p:extLst>
      <p:ext uri="{BB962C8B-B14F-4D97-AF65-F5344CB8AC3E}">
        <p14:creationId xmlns:p14="http://schemas.microsoft.com/office/powerpoint/2010/main" val="30275905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1957: Diplomatic Courier Bill Croasdale hands a diplomatic pouch through a window of the Orient Express to the U.S. Vice Consul Raymond Baine in Milan, Italy. (Source: U.S. Department of Sta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676400"/>
            <a:ext cx="5715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66800" y="76200"/>
            <a:ext cx="6400800" cy="1200329"/>
          </a:xfrm>
          <a:prstGeom prst="rect">
            <a:avLst/>
          </a:prstGeom>
          <a:noFill/>
        </p:spPr>
        <p:txBody>
          <a:bodyPr wrap="square" rtlCol="0">
            <a:spAutoFit/>
          </a:bodyPr>
          <a:lstStyle/>
          <a:p>
            <a:r>
              <a:rPr lang="en-US" dirty="0"/>
              <a:t>1957: Diplomatic Courier Bill </a:t>
            </a:r>
            <a:r>
              <a:rPr lang="en-US" dirty="0" err="1"/>
              <a:t>Croasdale</a:t>
            </a:r>
            <a:r>
              <a:rPr lang="en-US" dirty="0"/>
              <a:t> hands a diplomatic pouch through a window of the Orient Express to the U.S. Vice Consul Raymond </a:t>
            </a:r>
            <a:r>
              <a:rPr lang="en-US" dirty="0" err="1"/>
              <a:t>Baine</a:t>
            </a:r>
            <a:r>
              <a:rPr lang="en-US" dirty="0"/>
              <a:t> in Milan, Italy. (Source: U.S. Department of State) </a:t>
            </a:r>
            <a:r>
              <a:rPr lang="en-US" dirty="0" smtClean="0"/>
              <a:t/>
            </a:r>
            <a:br>
              <a:rPr lang="en-US" dirty="0" smtClean="0"/>
            </a:br>
            <a:r>
              <a:rPr lang="en-US" dirty="0"/>
              <a:t>U.S. Department of State / 1957</a:t>
            </a:r>
          </a:p>
        </p:txBody>
      </p:sp>
    </p:spTree>
    <p:extLst>
      <p:ext uri="{BB962C8B-B14F-4D97-AF65-F5344CB8AC3E}">
        <p14:creationId xmlns:p14="http://schemas.microsoft.com/office/powerpoint/2010/main" val="41682449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1957:  A State Department diplomatic courier (right) delivers pouched items to a U.S. Embassy Paris officer on the airport tarmac in Paris. (Source: DS Reco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304800"/>
            <a:ext cx="4836895" cy="6296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4800" y="228600"/>
            <a:ext cx="3581400" cy="1754326"/>
          </a:xfrm>
          <a:prstGeom prst="rect">
            <a:avLst/>
          </a:prstGeom>
          <a:noFill/>
        </p:spPr>
        <p:txBody>
          <a:bodyPr wrap="square" rtlCol="0">
            <a:spAutoFit/>
          </a:bodyPr>
          <a:lstStyle/>
          <a:p>
            <a:r>
              <a:rPr lang="en-US" dirty="0"/>
              <a:t>1957: A State Department diplomatic courier (right) delivers pouched items to a U.S. Embassy Paris officer on the airport tarmac in Paris. (Source: DS Records) </a:t>
            </a:r>
            <a:r>
              <a:rPr lang="en-US" dirty="0" smtClean="0"/>
              <a:t/>
            </a:r>
            <a:br>
              <a:rPr lang="en-US" dirty="0" smtClean="0"/>
            </a:br>
            <a:r>
              <a:rPr lang="en-US" dirty="0"/>
              <a:t>DS Records / 1957</a:t>
            </a:r>
          </a:p>
        </p:txBody>
      </p:sp>
    </p:spTree>
    <p:extLst>
      <p:ext uri="{BB962C8B-B14F-4D97-AF65-F5344CB8AC3E}">
        <p14:creationId xmlns:p14="http://schemas.microsoft.com/office/powerpoint/2010/main" val="39538666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8" y="0"/>
            <a:ext cx="9141903" cy="65526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343400" y="381000"/>
            <a:ext cx="4724400" cy="369332"/>
          </a:xfrm>
          <a:prstGeom prst="rect">
            <a:avLst/>
          </a:prstGeom>
          <a:noFill/>
        </p:spPr>
        <p:txBody>
          <a:bodyPr wrap="square" rtlCol="0">
            <a:spAutoFit/>
          </a:bodyPr>
          <a:lstStyle/>
          <a:p>
            <a:r>
              <a:rPr lang="en-US" dirty="0" smtClean="0"/>
              <a:t>Diplomatic Courier John Silva in Rio</a:t>
            </a:r>
            <a:endParaRPr lang="en-US" dirty="0"/>
          </a:p>
        </p:txBody>
      </p:sp>
    </p:spTree>
    <p:extLst>
      <p:ext uri="{BB962C8B-B14F-4D97-AF65-F5344CB8AC3E}">
        <p14:creationId xmlns:p14="http://schemas.microsoft.com/office/powerpoint/2010/main" val="585605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304800" y="0"/>
            <a:ext cx="8610600" cy="6705600"/>
          </a:xfrm>
          <a:prstGeom prst="rect">
            <a:avLst/>
          </a:prstGeom>
          <a:noFill/>
          <a:ln w="9525">
            <a:noFill/>
            <a:miter lim="800000"/>
            <a:headEnd/>
            <a:tailEnd/>
          </a:ln>
        </p:spPr>
      </p:pic>
      <p:sp>
        <p:nvSpPr>
          <p:cNvPr id="3" name="TextBox 2"/>
          <p:cNvSpPr txBox="1"/>
          <p:nvPr/>
        </p:nvSpPr>
        <p:spPr>
          <a:xfrm>
            <a:off x="609600" y="3657600"/>
            <a:ext cx="3352800" cy="2107525"/>
          </a:xfrm>
          <a:prstGeom prst="rect">
            <a:avLst/>
          </a:prstGeom>
          <a:noFill/>
        </p:spPr>
        <p:txBody>
          <a:bodyPr wrap="square" rtlCol="0">
            <a:spAutoFit/>
          </a:bodyPr>
          <a:lstStyle/>
          <a:p>
            <a:r>
              <a:rPr lang="en-US" dirty="0" smtClean="0">
                <a:solidFill>
                  <a:schemeClr val="bg1"/>
                </a:solidFill>
              </a:rPr>
              <a:t>Susan Shirley Carter, </a:t>
            </a:r>
          </a:p>
          <a:p>
            <a:r>
              <a:rPr lang="en-US" dirty="0" smtClean="0">
                <a:solidFill>
                  <a:schemeClr val="bg1"/>
                </a:solidFill>
              </a:rPr>
              <a:t>receiving her credentials</a:t>
            </a:r>
          </a:p>
          <a:p>
            <a:r>
              <a:rPr lang="en-US" dirty="0" smtClean="0">
                <a:solidFill>
                  <a:schemeClr val="bg1"/>
                </a:solidFill>
              </a:rPr>
              <a:t>as the first female </a:t>
            </a:r>
          </a:p>
          <a:p>
            <a:r>
              <a:rPr lang="en-US" dirty="0" smtClean="0">
                <a:solidFill>
                  <a:schemeClr val="bg1"/>
                </a:solidFill>
              </a:rPr>
              <a:t>Professional US Diplomatic Courier in April 1967 from </a:t>
            </a:r>
          </a:p>
          <a:p>
            <a:r>
              <a:rPr lang="en-US" dirty="0">
                <a:solidFill>
                  <a:schemeClr val="bg1"/>
                </a:solidFill>
              </a:rPr>
              <a:t> </a:t>
            </a:r>
            <a:r>
              <a:rPr lang="en-US" dirty="0" smtClean="0">
                <a:solidFill>
                  <a:schemeClr val="bg1"/>
                </a:solidFill>
              </a:rPr>
              <a:t> Joseph </a:t>
            </a:r>
            <a:r>
              <a:rPr lang="en-US" dirty="0" err="1" smtClean="0">
                <a:solidFill>
                  <a:schemeClr val="bg1"/>
                </a:solidFill>
              </a:rPr>
              <a:t>Sagona</a:t>
            </a:r>
            <a:r>
              <a:rPr lang="en-US" dirty="0" smtClean="0">
                <a:solidFill>
                  <a:schemeClr val="bg1"/>
                </a:solidFill>
              </a:rPr>
              <a:t>, Chief of the                                    - Courier and Pouch Division.</a:t>
            </a:r>
            <a:endParaRPr lang="en-US" dirty="0">
              <a:solidFill>
                <a:schemeClr val="bg1"/>
              </a:solidFill>
            </a:endParaRPr>
          </a:p>
        </p:txBody>
      </p:sp>
    </p:spTree>
    <p:extLst>
      <p:ext uri="{BB962C8B-B14F-4D97-AF65-F5344CB8AC3E}">
        <p14:creationId xmlns:p14="http://schemas.microsoft.com/office/powerpoint/2010/main" val="12116279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pril 26, 1973:  The first diplomatic couriers return to Beijing following a 23-year hiatus in U.S. diplomatic presence in China. They flew pouches in through Islamabad for the newly opened U.S. Interest Section in Beijing. (Source: DS Reco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533400"/>
            <a:ext cx="5715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28600" y="228600"/>
            <a:ext cx="3810000" cy="2308324"/>
          </a:xfrm>
          <a:prstGeom prst="rect">
            <a:avLst/>
          </a:prstGeom>
          <a:noFill/>
        </p:spPr>
        <p:txBody>
          <a:bodyPr wrap="square" rtlCol="0">
            <a:spAutoFit/>
          </a:bodyPr>
          <a:lstStyle/>
          <a:p>
            <a:r>
              <a:rPr lang="en-US" dirty="0"/>
              <a:t>April 26, 1973: The first diplomatic couriers return to Beijing following a 23-year hiatus in U.S. diplomatic presence in China. They flew pouches in through Islamabad for the newly opened U.S. Interest Section in Beijing. (Source: DS Records) </a:t>
            </a:r>
            <a:r>
              <a:rPr lang="en-US" dirty="0" smtClean="0"/>
              <a:t/>
            </a:r>
            <a:br>
              <a:rPr lang="en-US" dirty="0" smtClean="0"/>
            </a:br>
            <a:r>
              <a:rPr lang="en-US" dirty="0"/>
              <a:t>DS Records / Apr 26, 1973</a:t>
            </a:r>
          </a:p>
        </p:txBody>
      </p:sp>
    </p:spTree>
    <p:extLst>
      <p:ext uri="{BB962C8B-B14F-4D97-AF65-F5344CB8AC3E}">
        <p14:creationId xmlns:p14="http://schemas.microsoft.com/office/powerpoint/2010/main" val="11899514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irca 1985: A DS diplomatic courier loads pouches at a Washington, D.C. airport. Diplomatic couriers spend tens of thousands of hours annually delivering tens of millions of pounds of classified diplomatic pouch material by air, sea, and over land, including palletized equipment for new embassy construction. (Source: DS Reco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514600"/>
            <a:ext cx="5715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47800" y="152400"/>
            <a:ext cx="6553200" cy="2031325"/>
          </a:xfrm>
          <a:prstGeom prst="rect">
            <a:avLst/>
          </a:prstGeom>
          <a:noFill/>
        </p:spPr>
        <p:txBody>
          <a:bodyPr wrap="square" rtlCol="0">
            <a:spAutoFit/>
          </a:bodyPr>
          <a:lstStyle/>
          <a:p>
            <a:r>
              <a:rPr lang="en-US" dirty="0"/>
              <a:t>Circa 1985: A DS diplomatic courier loads pouches at a Washington, D.C. airport. Diplomatic couriers spend tens of thousands of hours annually delivering tens of millions of pounds of classified diplomatic pouch material by air, sea, and over land, including palletized equipment for new embassy construction. (Source: DS Records) </a:t>
            </a:r>
            <a:r>
              <a:rPr lang="en-US" dirty="0" smtClean="0"/>
              <a:t/>
            </a:r>
            <a:br>
              <a:rPr lang="en-US" dirty="0" smtClean="0"/>
            </a:br>
            <a:r>
              <a:rPr lang="en-US" dirty="0"/>
              <a:t>State </a:t>
            </a:r>
            <a:r>
              <a:rPr lang="en-US" dirty="0" smtClean="0"/>
              <a:t>Department </a:t>
            </a:r>
            <a:r>
              <a:rPr lang="en-US" dirty="0"/>
              <a:t>Image / 1985 / </a:t>
            </a:r>
            <a:r>
              <a:rPr lang="en-US" dirty="0" smtClean="0"/>
              <a:t>Washington, D.C</a:t>
            </a:r>
            <a:r>
              <a:rPr lang="en-US" dirty="0"/>
              <a:t>.</a:t>
            </a:r>
          </a:p>
        </p:txBody>
      </p:sp>
    </p:spTree>
    <p:extLst>
      <p:ext uri="{BB962C8B-B14F-4D97-AF65-F5344CB8AC3E}">
        <p14:creationId xmlns:p14="http://schemas.microsoft.com/office/powerpoint/2010/main" val="35686627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3" descr="cid:image001.png@01D2E472.87C0A6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084" y="0"/>
            <a:ext cx="8115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27096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April 1991:  A DS diplomatic courier loads pouches at Miami Airport. (Source: DS Reco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9717" y="2438400"/>
            <a:ext cx="5715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219200" y="152400"/>
            <a:ext cx="6553200" cy="923330"/>
          </a:xfrm>
          <a:prstGeom prst="rect">
            <a:avLst/>
          </a:prstGeom>
          <a:noFill/>
        </p:spPr>
        <p:txBody>
          <a:bodyPr wrap="square" rtlCol="0">
            <a:spAutoFit/>
          </a:bodyPr>
          <a:lstStyle/>
          <a:p>
            <a:r>
              <a:rPr lang="en-US" dirty="0"/>
              <a:t>April 1991: A DS diplomatic courier loads pouches at Miami Airport. (Source: DS Records) </a:t>
            </a:r>
            <a:r>
              <a:rPr lang="en-US" dirty="0" smtClean="0"/>
              <a:t/>
            </a:r>
            <a:br>
              <a:rPr lang="en-US" dirty="0" smtClean="0"/>
            </a:br>
            <a:r>
              <a:rPr lang="en-US" dirty="0"/>
              <a:t>DS Records / Jan 01, 1910</a:t>
            </a:r>
          </a:p>
        </p:txBody>
      </p:sp>
    </p:spTree>
    <p:extLst>
      <p:ext uri="{BB962C8B-B14F-4D97-AF65-F5344CB8AC3E}">
        <p14:creationId xmlns:p14="http://schemas.microsoft.com/office/powerpoint/2010/main" val="30448915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iplomatic Courier of the Year for 2011 Shane Morris, the first woman to receive such recognition, aboard a U.S. Air Force plane over Cairo, Egypt, November 30, 2011. She was cited by the DS Bureau for having &quot;pioneered classified deliveries throughout the Middle East and Persian Gulf from Frankfurt during a period of historic unrest.&quot;  (U.S. Department of State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438400"/>
            <a:ext cx="5715000" cy="42862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19200" y="152400"/>
            <a:ext cx="6629400" cy="2031325"/>
          </a:xfrm>
          <a:prstGeom prst="rect">
            <a:avLst/>
          </a:prstGeom>
          <a:noFill/>
        </p:spPr>
        <p:txBody>
          <a:bodyPr wrap="square" rtlCol="0">
            <a:spAutoFit/>
          </a:bodyPr>
          <a:lstStyle/>
          <a:p>
            <a:r>
              <a:rPr lang="en-US" dirty="0"/>
              <a:t>Diplomatic Courier of the Year for 2011 Shane Morris, the first woman to receive such recognition, aboard a U.S. Air Force plane over Cairo, Egypt, November 30, 2011. She was cited by the </a:t>
            </a:r>
            <a:r>
              <a:rPr lang="en-US" dirty="0" smtClean="0"/>
              <a:t>Bureau of Diplomatic Security for </a:t>
            </a:r>
            <a:r>
              <a:rPr lang="en-US" dirty="0"/>
              <a:t>having "pioneered classified deliveries throughout the Middle East and Persian Gulf from Frankfurt during a period of historic unrest." (U.S. Department of State photo) </a:t>
            </a:r>
            <a:r>
              <a:rPr lang="en-US" dirty="0" smtClean="0"/>
              <a:t/>
            </a:r>
            <a:br>
              <a:rPr lang="en-US" dirty="0" smtClean="0"/>
            </a:br>
            <a:r>
              <a:rPr lang="en-US" dirty="0"/>
              <a:t>State </a:t>
            </a:r>
            <a:r>
              <a:rPr lang="en-US" dirty="0" smtClean="0"/>
              <a:t>Department </a:t>
            </a:r>
            <a:r>
              <a:rPr lang="en-US" dirty="0"/>
              <a:t>Image / Nov 30, 2011 / Cairo, Egypt</a:t>
            </a:r>
          </a:p>
        </p:txBody>
      </p:sp>
    </p:spTree>
    <p:extLst>
      <p:ext uri="{BB962C8B-B14F-4D97-AF65-F5344CB8AC3E}">
        <p14:creationId xmlns:p14="http://schemas.microsoft.com/office/powerpoint/2010/main" val="27304194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209800"/>
            <a:ext cx="9144000" cy="4654485"/>
          </a:xfrm>
          <a:prstGeom prst="rect">
            <a:avLst/>
          </a:prstGeom>
        </p:spPr>
      </p:pic>
      <p:sp>
        <p:nvSpPr>
          <p:cNvPr id="3" name="TextBox 2"/>
          <p:cNvSpPr txBox="1"/>
          <p:nvPr/>
        </p:nvSpPr>
        <p:spPr>
          <a:xfrm>
            <a:off x="0" y="0"/>
            <a:ext cx="9144000" cy="1938992"/>
          </a:xfrm>
          <a:prstGeom prst="rect">
            <a:avLst/>
          </a:prstGeom>
          <a:noFill/>
        </p:spPr>
        <p:txBody>
          <a:bodyPr wrap="square" rtlCol="0">
            <a:spAutoFit/>
          </a:bodyPr>
          <a:lstStyle/>
          <a:p>
            <a:pPr algn="ctr"/>
            <a:r>
              <a:rPr lang="en-US" sz="4000" dirty="0" smtClean="0"/>
              <a:t>Today, the Diplomatic Courier Service provides service to over 250 embassies</a:t>
            </a:r>
          </a:p>
          <a:p>
            <a:pPr algn="ctr"/>
            <a:r>
              <a:rPr lang="en-US" sz="4000" dirty="0" smtClean="0"/>
              <a:t> and consulates around the world.</a:t>
            </a:r>
            <a:endParaRPr lang="en-US" sz="4000" dirty="0"/>
          </a:p>
        </p:txBody>
      </p:sp>
    </p:spTree>
    <p:extLst>
      <p:ext uri="{BB962C8B-B14F-4D97-AF65-F5344CB8AC3E}">
        <p14:creationId xmlns:p14="http://schemas.microsoft.com/office/powerpoint/2010/main" val="4277954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5247605" y="-8198"/>
            <a:ext cx="3903465" cy="4503998"/>
          </a:xfrm>
          <a:prstGeom prst="rect">
            <a:avLst/>
          </a:prstGeom>
        </p:spPr>
      </p:pic>
      <p:sp>
        <p:nvSpPr>
          <p:cNvPr id="7" name="Rectangle 6"/>
          <p:cNvSpPr/>
          <p:nvPr/>
        </p:nvSpPr>
        <p:spPr>
          <a:xfrm>
            <a:off x="7068" y="76200"/>
            <a:ext cx="5174532" cy="5262979"/>
          </a:xfrm>
          <a:prstGeom prst="rect">
            <a:avLst/>
          </a:prstGeom>
        </p:spPr>
        <p:txBody>
          <a:bodyPr wrap="square">
            <a:spAutoFit/>
          </a:bodyPr>
          <a:lstStyle/>
          <a:p>
            <a:pPr algn="ctr"/>
            <a:r>
              <a:rPr lang="en-US" sz="4400" b="1" dirty="0" smtClean="0"/>
              <a:t>In Memoriam</a:t>
            </a:r>
          </a:p>
          <a:p>
            <a:pPr algn="ctr"/>
            <a:r>
              <a:rPr lang="en-US" sz="4400" b="1" dirty="0" smtClean="0"/>
              <a:t>Seth </a:t>
            </a:r>
            <a:r>
              <a:rPr lang="en-US" sz="4400" b="1" dirty="0" err="1"/>
              <a:t>Foti</a:t>
            </a:r>
            <a:endParaRPr lang="en-US" sz="4400" b="1" dirty="0"/>
          </a:p>
          <a:p>
            <a:pPr algn="ctr"/>
            <a:r>
              <a:rPr lang="en-US" sz="4400" b="1" dirty="0" smtClean="0"/>
              <a:t>1969 – 2000</a:t>
            </a:r>
          </a:p>
          <a:p>
            <a:pPr algn="ctr"/>
            <a:r>
              <a:rPr lang="en-US" sz="4400" b="1" dirty="0" smtClean="0"/>
              <a:t>The last Diplomatic Courier killed in the line of duty.</a:t>
            </a:r>
          </a:p>
          <a:p>
            <a:pPr algn="ctr"/>
            <a:endParaRPr lang="en-US" sz="2400" b="1" dirty="0"/>
          </a:p>
          <a:p>
            <a:pPr algn="ctr"/>
            <a:endParaRPr lang="en-US" sz="2400" b="1" dirty="0" smtClean="0"/>
          </a:p>
          <a:p>
            <a:pPr algn="ctr"/>
            <a:endParaRPr lang="en-US" sz="2400" b="1" dirty="0" smtClean="0"/>
          </a:p>
        </p:txBody>
      </p:sp>
      <p:sp>
        <p:nvSpPr>
          <p:cNvPr id="8" name="TextBox 7"/>
          <p:cNvSpPr txBox="1"/>
          <p:nvPr/>
        </p:nvSpPr>
        <p:spPr>
          <a:xfrm>
            <a:off x="7068" y="4343400"/>
            <a:ext cx="9136932" cy="2585323"/>
          </a:xfrm>
          <a:prstGeom prst="rect">
            <a:avLst/>
          </a:prstGeom>
          <a:noFill/>
        </p:spPr>
        <p:txBody>
          <a:bodyPr wrap="square" rtlCol="0">
            <a:spAutoFit/>
          </a:bodyPr>
          <a:lstStyle/>
          <a:p>
            <a:endParaRPr lang="en-US" dirty="0"/>
          </a:p>
          <a:p>
            <a:pPr algn="ctr"/>
            <a:r>
              <a:rPr lang="en-US" sz="3600" dirty="0"/>
              <a:t>Seth J. </a:t>
            </a:r>
            <a:r>
              <a:rPr lang="en-US" sz="3600" dirty="0" err="1"/>
              <a:t>Foti</a:t>
            </a:r>
            <a:r>
              <a:rPr lang="en-US" sz="3600" dirty="0"/>
              <a:t>, Diplomatic Courier, died on August 23, 2000, in Manama, Bahrain, in the line of duty. He was aboard Gulf Air Flight 72, which crashed during </a:t>
            </a:r>
            <a:r>
              <a:rPr lang="en-US" sz="3600" dirty="0" smtClean="0"/>
              <a:t>landing.</a:t>
            </a:r>
            <a:endParaRPr lang="en-US" sz="3600" dirty="0"/>
          </a:p>
        </p:txBody>
      </p:sp>
    </p:spTree>
    <p:extLst>
      <p:ext uri="{BB962C8B-B14F-4D97-AF65-F5344CB8AC3E}">
        <p14:creationId xmlns:p14="http://schemas.microsoft.com/office/powerpoint/2010/main" val="4851680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ashdc.state.sbu\stateshares\DSProfile$\_Redirect\GleasonBC\Deskto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571500"/>
            <a:ext cx="8915400"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388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918:  Fifteen U.S. Army Officers assigned to the U.S. Embassy in Paris served as message couriers for U.S. Expeditionary Forces in France during the First World War, and afterwards for President Wilson and the U.S. delegation at the Versailles peace negotiations in 1919.  As such, they were among the early forerunners of today's diplomatic couriers.  (Source: DS Recor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727" y="1477327"/>
            <a:ext cx="8082545" cy="53883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0"/>
            <a:ext cx="9144000" cy="1477328"/>
          </a:xfrm>
          <a:prstGeom prst="rect">
            <a:avLst/>
          </a:prstGeom>
          <a:noFill/>
        </p:spPr>
        <p:txBody>
          <a:bodyPr wrap="square" rtlCol="0">
            <a:spAutoFit/>
          </a:bodyPr>
          <a:lstStyle/>
          <a:p>
            <a:r>
              <a:rPr lang="en-US" dirty="0"/>
              <a:t>1918: Fifteen U.S. Army Officers assigned to the U.S. Embassy in Paris served as message couriers for U.S. Expeditionary Forces in France during the First World War, and afterwards for President Wilson and the U.S. delegation at the Versailles peace negotiations in 1919. As such, they were among the early forerunners of today's diplomatic couriers. (Source: </a:t>
            </a:r>
            <a:r>
              <a:rPr lang="en-US" dirty="0" smtClean="0"/>
              <a:t>Diplomatic Security </a:t>
            </a:r>
            <a:r>
              <a:rPr lang="en-US" dirty="0"/>
              <a:t>Records)</a:t>
            </a:r>
          </a:p>
        </p:txBody>
      </p:sp>
    </p:spTree>
    <p:extLst>
      <p:ext uri="{BB962C8B-B14F-4D97-AF65-F5344CB8AC3E}">
        <p14:creationId xmlns:p14="http://schemas.microsoft.com/office/powerpoint/2010/main" val="39906667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57800" y="304800"/>
            <a:ext cx="2971800" cy="369332"/>
          </a:xfrm>
          <a:prstGeom prst="rect">
            <a:avLst/>
          </a:prstGeom>
          <a:noFill/>
        </p:spPr>
        <p:txBody>
          <a:bodyPr wrap="square" rtlCol="0">
            <a:spAutoFit/>
          </a:bodyPr>
          <a:lstStyle/>
          <a:p>
            <a:r>
              <a:rPr lang="en-US" dirty="0" err="1" smtClean="0">
                <a:solidFill>
                  <a:schemeClr val="bg1"/>
                </a:solidFill>
              </a:rPr>
              <a:t>Firz</a:t>
            </a:r>
            <a:endParaRPr lang="en-US" dirty="0">
              <a:solidFill>
                <a:schemeClr val="bg1"/>
              </a:solidFill>
            </a:endParaRPr>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0"/>
            <a:ext cx="7667624" cy="6817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029200" y="0"/>
            <a:ext cx="3429000" cy="646331"/>
          </a:xfrm>
          <a:prstGeom prst="rect">
            <a:avLst/>
          </a:prstGeom>
          <a:noFill/>
        </p:spPr>
        <p:txBody>
          <a:bodyPr wrap="square" rtlCol="0">
            <a:spAutoFit/>
          </a:bodyPr>
          <a:lstStyle/>
          <a:p>
            <a:r>
              <a:rPr lang="en-US" dirty="0" smtClean="0">
                <a:solidFill>
                  <a:schemeClr val="bg1"/>
                </a:solidFill>
              </a:rPr>
              <a:t>First Director of the Diplomatic Courier Service – Amos </a:t>
            </a:r>
            <a:r>
              <a:rPr lang="en-US" dirty="0" smtClean="0">
                <a:solidFill>
                  <a:schemeClr val="bg1"/>
                </a:solidFill>
              </a:rPr>
              <a:t>J. </a:t>
            </a:r>
            <a:r>
              <a:rPr lang="en-US" dirty="0" err="1" smtClean="0">
                <a:solidFill>
                  <a:schemeClr val="bg1"/>
                </a:solidFill>
              </a:rPr>
              <a:t>Peaslee</a:t>
            </a:r>
            <a:endParaRPr lang="en-US" dirty="0">
              <a:solidFill>
                <a:schemeClr val="bg1"/>
              </a:solidFill>
            </a:endParaRPr>
          </a:p>
        </p:txBody>
      </p:sp>
    </p:spTree>
    <p:extLst>
      <p:ext uri="{BB962C8B-B14F-4D97-AF65-F5344CB8AC3E}">
        <p14:creationId xmlns:p14="http://schemas.microsoft.com/office/powerpoint/2010/main" val="17636485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3200" y="-152400"/>
            <a:ext cx="9550400" cy="7162800"/>
          </a:xfrm>
          <a:prstGeom prst="rect">
            <a:avLst/>
          </a:prstGeom>
        </p:spPr>
      </p:pic>
      <p:sp>
        <p:nvSpPr>
          <p:cNvPr id="3" name="TextBox 2"/>
          <p:cNvSpPr txBox="1"/>
          <p:nvPr/>
        </p:nvSpPr>
        <p:spPr>
          <a:xfrm>
            <a:off x="-203200" y="-152400"/>
            <a:ext cx="9550400" cy="584775"/>
          </a:xfrm>
          <a:prstGeom prst="rect">
            <a:avLst/>
          </a:prstGeom>
          <a:solidFill>
            <a:schemeClr val="bg2">
              <a:lumMod val="90000"/>
            </a:schemeClr>
          </a:solidFill>
        </p:spPr>
        <p:txBody>
          <a:bodyPr wrap="square" rtlCol="0">
            <a:spAutoFit/>
          </a:bodyPr>
          <a:lstStyle/>
          <a:p>
            <a:pPr algn="ctr"/>
            <a:r>
              <a:rPr lang="en-US" sz="3200" b="1" u="sng" dirty="0" smtClean="0"/>
              <a:t>Courier Photos from 1918-1919</a:t>
            </a:r>
            <a:endParaRPr lang="en-US" sz="3200" b="1" u="sng" dirty="0"/>
          </a:p>
        </p:txBody>
      </p:sp>
    </p:spTree>
    <p:extLst>
      <p:ext uri="{BB962C8B-B14F-4D97-AF65-F5344CB8AC3E}">
        <p14:creationId xmlns:p14="http://schemas.microsoft.com/office/powerpoint/2010/main" val="34671910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0" y="0"/>
            <a:ext cx="9144000" cy="584775"/>
          </a:xfrm>
          <a:prstGeom prst="rect">
            <a:avLst/>
          </a:prstGeom>
          <a:solidFill>
            <a:schemeClr val="bg2">
              <a:lumMod val="90000"/>
            </a:schemeClr>
          </a:solidFill>
        </p:spPr>
        <p:txBody>
          <a:bodyPr wrap="square" rtlCol="0">
            <a:spAutoFit/>
          </a:bodyPr>
          <a:lstStyle/>
          <a:p>
            <a:pPr algn="ctr"/>
            <a:r>
              <a:rPr lang="en-US" sz="3200" b="1" u="sng" dirty="0" smtClean="0"/>
              <a:t>Silver Greyhound Couriers with Mail Bags</a:t>
            </a:r>
            <a:endParaRPr lang="en-US" sz="3200" b="1" u="sng" dirty="0"/>
          </a:p>
        </p:txBody>
      </p:sp>
      <p:sp>
        <p:nvSpPr>
          <p:cNvPr id="4" name="TextBox 3"/>
          <p:cNvSpPr txBox="1"/>
          <p:nvPr/>
        </p:nvSpPr>
        <p:spPr>
          <a:xfrm>
            <a:off x="1752600" y="4495800"/>
            <a:ext cx="5791200" cy="461665"/>
          </a:xfrm>
          <a:prstGeom prst="rect">
            <a:avLst/>
          </a:prstGeom>
          <a:solidFill>
            <a:schemeClr val="bg2">
              <a:lumMod val="90000"/>
            </a:schemeClr>
          </a:solidFill>
        </p:spPr>
        <p:txBody>
          <a:bodyPr wrap="square" rtlCol="0">
            <a:spAutoFit/>
          </a:bodyPr>
          <a:lstStyle/>
          <a:p>
            <a:pPr algn="ctr"/>
            <a:r>
              <a:rPr lang="en-US" sz="2400" b="1" u="sng" dirty="0" smtClean="0">
                <a:effectLst>
                  <a:outerShdw blurRad="38100" dist="38100" dir="2700000" algn="tl">
                    <a:srgbClr val="000000">
                      <a:alpha val="43137"/>
                    </a:srgbClr>
                  </a:outerShdw>
                </a:effectLst>
              </a:rPr>
              <a:t>Silver Greyhound Headquarters in Paris</a:t>
            </a:r>
            <a:endParaRPr lang="en-US" sz="24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995849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324600" y="0"/>
            <a:ext cx="2819400" cy="1200329"/>
          </a:xfrm>
          <a:prstGeom prst="rect">
            <a:avLst/>
          </a:prstGeom>
          <a:solidFill>
            <a:schemeClr val="bg2">
              <a:lumMod val="90000"/>
            </a:schemeClr>
          </a:solidFill>
        </p:spPr>
        <p:txBody>
          <a:bodyPr wrap="square" rtlCol="0">
            <a:spAutoFit/>
          </a:bodyPr>
          <a:lstStyle/>
          <a:p>
            <a:pPr algn="ctr"/>
            <a:r>
              <a:rPr lang="en-US" sz="2400" b="1" dirty="0" smtClean="0"/>
              <a:t>Diplomatic Courier Passport of Amos J. Peaslee</a:t>
            </a:r>
            <a:endParaRPr lang="en-US" sz="2400" b="1" dirty="0"/>
          </a:p>
        </p:txBody>
      </p:sp>
      <p:sp>
        <p:nvSpPr>
          <p:cNvPr id="4" name="TextBox 3"/>
          <p:cNvSpPr txBox="1"/>
          <p:nvPr/>
        </p:nvSpPr>
        <p:spPr>
          <a:xfrm>
            <a:off x="0" y="0"/>
            <a:ext cx="1524000" cy="1015663"/>
          </a:xfrm>
          <a:prstGeom prst="rect">
            <a:avLst/>
          </a:prstGeom>
          <a:solidFill>
            <a:schemeClr val="bg2">
              <a:lumMod val="90000"/>
            </a:schemeClr>
          </a:solidFill>
        </p:spPr>
        <p:txBody>
          <a:bodyPr wrap="square" rtlCol="0">
            <a:spAutoFit/>
          </a:bodyPr>
          <a:lstStyle/>
          <a:p>
            <a:pPr algn="ctr"/>
            <a:r>
              <a:rPr lang="en-US" sz="2000" b="1" dirty="0"/>
              <a:t>Bearer of Official Dispatches</a:t>
            </a:r>
          </a:p>
        </p:txBody>
      </p:sp>
    </p:spTree>
    <p:extLst>
      <p:ext uri="{BB962C8B-B14F-4D97-AF65-F5344CB8AC3E}">
        <p14:creationId xmlns:p14="http://schemas.microsoft.com/office/powerpoint/2010/main" val="189265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2402</TotalTime>
  <Words>790</Words>
  <Application>Microsoft Office PowerPoint</Application>
  <PresentationFormat>On-screen Show (4:3)</PresentationFormat>
  <Paragraphs>53</Paragraphs>
  <Slides>44</Slides>
  <Notes>2</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 The Diplomatic Courier Service:   1918-2018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 S Department of State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BrandtJW</dc:creator>
  <cp:lastModifiedBy>GleasonBC</cp:lastModifiedBy>
  <cp:revision>88</cp:revision>
  <dcterms:created xsi:type="dcterms:W3CDTF">2017-06-11T20:49:13Z</dcterms:created>
  <dcterms:modified xsi:type="dcterms:W3CDTF">2018-05-16T16:18:30Z</dcterms:modified>
</cp:coreProperties>
</file>