
<file path=[Content_Types].xml><?xml version="1.0" encoding="utf-8"?>
<Types xmlns="http://schemas.openxmlformats.org/package/2006/content-types">
  <Default Extension="PNG" ContentType="image/png"/>
  <Default Extension="tmp"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700" r:id="rId2"/>
  </p:sldMasterIdLst>
  <p:notesMasterIdLst>
    <p:notesMasterId r:id="rId28"/>
  </p:notesMasterIdLst>
  <p:handoutMasterIdLst>
    <p:handoutMasterId r:id="rId29"/>
  </p:handoutMasterIdLst>
  <p:sldIdLst>
    <p:sldId id="492" r:id="rId3"/>
    <p:sldId id="530" r:id="rId4"/>
    <p:sldId id="493" r:id="rId5"/>
    <p:sldId id="520" r:id="rId6"/>
    <p:sldId id="523" r:id="rId7"/>
    <p:sldId id="524" r:id="rId8"/>
    <p:sldId id="525" r:id="rId9"/>
    <p:sldId id="311" r:id="rId10"/>
    <p:sldId id="312" r:id="rId11"/>
    <p:sldId id="313" r:id="rId12"/>
    <p:sldId id="314" r:id="rId13"/>
    <p:sldId id="531" r:id="rId14"/>
    <p:sldId id="534" r:id="rId15"/>
    <p:sldId id="532" r:id="rId16"/>
    <p:sldId id="533" r:id="rId17"/>
    <p:sldId id="535" r:id="rId18"/>
    <p:sldId id="537" r:id="rId19"/>
    <p:sldId id="509" r:id="rId20"/>
    <p:sldId id="256" r:id="rId21"/>
    <p:sldId id="258" r:id="rId22"/>
    <p:sldId id="259" r:id="rId23"/>
    <p:sldId id="260" r:id="rId24"/>
    <p:sldId id="263" r:id="rId25"/>
    <p:sldId id="262" r:id="rId26"/>
    <p:sldId id="261"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ian Ravanbakhsh" initials="ADR"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77330" autoAdjust="0"/>
  </p:normalViewPr>
  <p:slideViewPr>
    <p:cSldViewPr>
      <p:cViewPr varScale="1">
        <p:scale>
          <a:sx n="50" d="100"/>
          <a:sy n="50" d="100"/>
        </p:scale>
        <p:origin x="1612" y="32"/>
      </p:cViewPr>
      <p:guideLst>
        <p:guide orient="horz" pos="2160"/>
        <p:guide pos="2880"/>
      </p:guideLst>
    </p:cSldViewPr>
  </p:slideViewPr>
  <p:outlineViewPr>
    <p:cViewPr>
      <p:scale>
        <a:sx n="33" d="100"/>
        <a:sy n="33" d="100"/>
      </p:scale>
      <p:origin x="0" y="-1032"/>
    </p:cViewPr>
  </p:outlineViewPr>
  <p:notesTextViewPr>
    <p:cViewPr>
      <p:scale>
        <a:sx n="3" d="2"/>
        <a:sy n="3" d="2"/>
      </p:scale>
      <p:origin x="0" y="0"/>
    </p:cViewPr>
  </p:notesTextViewPr>
  <p:sorterViewPr>
    <p:cViewPr>
      <p:scale>
        <a:sx n="50" d="100"/>
        <a:sy n="50" d="100"/>
      </p:scale>
      <p:origin x="0" y="0"/>
    </p:cViewPr>
  </p:sorterViewPr>
  <p:notesViewPr>
    <p:cSldViewPr>
      <p:cViewPr varScale="1">
        <p:scale>
          <a:sx n="64" d="100"/>
          <a:sy n="64" d="100"/>
        </p:scale>
        <p:origin x="3115" y="8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E5ED75-E638-4B4C-9BE2-43DD304445A7}"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36B58605-6DBF-4AB3-9955-9E15A5A45A88}">
      <dgm:prSet/>
      <dgm:spPr/>
      <dgm:t>
        <a:bodyPr/>
        <a:lstStyle/>
        <a:p>
          <a:pPr rtl="0"/>
          <a:r>
            <a:rPr lang="en-US" dirty="0"/>
            <a:t>Inspection planning</a:t>
          </a:r>
        </a:p>
      </dgm:t>
    </dgm:pt>
    <dgm:pt modelId="{B1429295-E325-486D-812E-10402FF21E83}" type="parTrans" cxnId="{162C68F3-047B-4965-9C78-697D07B9353E}">
      <dgm:prSet/>
      <dgm:spPr/>
      <dgm:t>
        <a:bodyPr/>
        <a:lstStyle/>
        <a:p>
          <a:endParaRPr lang="en-US"/>
        </a:p>
      </dgm:t>
    </dgm:pt>
    <dgm:pt modelId="{4ABC5D3B-0CB9-43A4-90A9-EC612A146E1C}" type="sibTrans" cxnId="{162C68F3-047B-4965-9C78-697D07B9353E}">
      <dgm:prSet/>
      <dgm:spPr/>
      <dgm:t>
        <a:bodyPr/>
        <a:lstStyle/>
        <a:p>
          <a:endParaRPr lang="en-US"/>
        </a:p>
      </dgm:t>
    </dgm:pt>
    <dgm:pt modelId="{30300EA1-A48E-4E2A-9202-C0717F576137}">
      <dgm:prSet/>
      <dgm:spPr/>
      <dgm:t>
        <a:bodyPr/>
        <a:lstStyle/>
        <a:p>
          <a:pPr rtl="0"/>
          <a:r>
            <a:rPr lang="en-US"/>
            <a:t>Communication with Target Agency</a:t>
          </a:r>
        </a:p>
      </dgm:t>
    </dgm:pt>
    <dgm:pt modelId="{BDEA7AD2-F30E-4217-B824-76C96FF56BA0}" type="parTrans" cxnId="{0B067EF6-C6C2-456B-8F8A-76A89C88EE55}">
      <dgm:prSet/>
      <dgm:spPr/>
      <dgm:t>
        <a:bodyPr/>
        <a:lstStyle/>
        <a:p>
          <a:endParaRPr lang="en-US"/>
        </a:p>
      </dgm:t>
    </dgm:pt>
    <dgm:pt modelId="{34CBDC2A-8E35-4FB2-A39C-DDEB379C38E7}" type="sibTrans" cxnId="{0B067EF6-C6C2-456B-8F8A-76A89C88EE55}">
      <dgm:prSet/>
      <dgm:spPr/>
      <dgm:t>
        <a:bodyPr/>
        <a:lstStyle/>
        <a:p>
          <a:endParaRPr lang="en-US"/>
        </a:p>
      </dgm:t>
    </dgm:pt>
    <dgm:pt modelId="{67A86D2E-6E28-4218-92D9-004419C91F28}">
      <dgm:prSet/>
      <dgm:spPr/>
      <dgm:t>
        <a:bodyPr/>
        <a:lstStyle/>
        <a:p>
          <a:pPr rtl="0"/>
          <a:r>
            <a:rPr lang="en-US" dirty="0"/>
            <a:t>Review </a:t>
          </a:r>
          <a:r>
            <a:rPr lang="en-US"/>
            <a:t>background documents </a:t>
          </a:r>
          <a:r>
            <a:rPr lang="en-US" dirty="0"/>
            <a:t>from Target Agency</a:t>
          </a:r>
        </a:p>
      </dgm:t>
    </dgm:pt>
    <dgm:pt modelId="{62D46067-580A-48B3-95CA-C7BC7B663F46}" type="parTrans" cxnId="{D222CA09-B058-41AB-817C-8BC8E725D64F}">
      <dgm:prSet/>
      <dgm:spPr/>
      <dgm:t>
        <a:bodyPr/>
        <a:lstStyle/>
        <a:p>
          <a:endParaRPr lang="en-US"/>
        </a:p>
      </dgm:t>
    </dgm:pt>
    <dgm:pt modelId="{989AD59C-82AE-46C6-8532-A2FEBF32C396}" type="sibTrans" cxnId="{D222CA09-B058-41AB-817C-8BC8E725D64F}">
      <dgm:prSet/>
      <dgm:spPr/>
      <dgm:t>
        <a:bodyPr/>
        <a:lstStyle/>
        <a:p>
          <a:endParaRPr lang="en-US"/>
        </a:p>
      </dgm:t>
    </dgm:pt>
    <dgm:pt modelId="{6837BBF6-E1D6-43A4-A464-A4C6A0ECE732}">
      <dgm:prSet/>
      <dgm:spPr/>
      <dgm:t>
        <a:bodyPr/>
        <a:lstStyle/>
        <a:p>
          <a:pPr rtl="0"/>
          <a:r>
            <a:rPr lang="en-US"/>
            <a:t>Conduct site visits and telcons</a:t>
          </a:r>
        </a:p>
      </dgm:t>
    </dgm:pt>
    <dgm:pt modelId="{E3C469B4-7D78-42A0-9171-B5576F121EF9}" type="parTrans" cxnId="{8C9BB08A-5A89-4281-A8E6-C052DEB60B06}">
      <dgm:prSet/>
      <dgm:spPr/>
      <dgm:t>
        <a:bodyPr/>
        <a:lstStyle/>
        <a:p>
          <a:endParaRPr lang="en-US"/>
        </a:p>
      </dgm:t>
    </dgm:pt>
    <dgm:pt modelId="{93F1E869-2E39-4E41-A3C0-12A28D085BED}" type="sibTrans" cxnId="{8C9BB08A-5A89-4281-A8E6-C052DEB60B06}">
      <dgm:prSet/>
      <dgm:spPr/>
      <dgm:t>
        <a:bodyPr/>
        <a:lstStyle/>
        <a:p>
          <a:endParaRPr lang="en-US"/>
        </a:p>
      </dgm:t>
    </dgm:pt>
    <dgm:pt modelId="{27E5C10C-AFFB-4CFB-B63C-24772C50BF1B}">
      <dgm:prSet/>
      <dgm:spPr/>
      <dgm:t>
        <a:bodyPr/>
        <a:lstStyle/>
        <a:p>
          <a:pPr rtl="0"/>
          <a:r>
            <a:rPr lang="en-US"/>
            <a:t>Report</a:t>
          </a:r>
        </a:p>
      </dgm:t>
    </dgm:pt>
    <dgm:pt modelId="{2E6FCA46-5255-4DD7-B497-3FFEB79FE89F}" type="parTrans" cxnId="{08519DB7-989D-4F7B-A22C-F0C2D141568B}">
      <dgm:prSet/>
      <dgm:spPr/>
      <dgm:t>
        <a:bodyPr/>
        <a:lstStyle/>
        <a:p>
          <a:endParaRPr lang="en-US"/>
        </a:p>
      </dgm:t>
    </dgm:pt>
    <dgm:pt modelId="{5BAD81F8-1B4F-4750-93F9-D1E17557A5C3}" type="sibTrans" cxnId="{08519DB7-989D-4F7B-A22C-F0C2D141568B}">
      <dgm:prSet/>
      <dgm:spPr/>
      <dgm:t>
        <a:bodyPr/>
        <a:lstStyle/>
        <a:p>
          <a:endParaRPr lang="en-US"/>
        </a:p>
      </dgm:t>
    </dgm:pt>
    <dgm:pt modelId="{B2C33E72-4675-40A4-A287-5FB1B7E88050}">
      <dgm:prSet/>
      <dgm:spPr/>
      <dgm:t>
        <a:bodyPr/>
        <a:lstStyle/>
        <a:p>
          <a:pPr rtl="0"/>
          <a:r>
            <a:rPr lang="en-US"/>
            <a:t>Plan of Corrective Action created, monitored, and completed</a:t>
          </a:r>
        </a:p>
      </dgm:t>
    </dgm:pt>
    <dgm:pt modelId="{DDAB6026-3BE0-4AE5-8B96-9B65D390C013}" type="parTrans" cxnId="{EE4CB10D-484F-44CD-B607-41BDF894B314}">
      <dgm:prSet/>
      <dgm:spPr/>
      <dgm:t>
        <a:bodyPr/>
        <a:lstStyle/>
        <a:p>
          <a:endParaRPr lang="en-US"/>
        </a:p>
      </dgm:t>
    </dgm:pt>
    <dgm:pt modelId="{16C5D504-3F37-41F4-AEF5-A5133D558B9A}" type="sibTrans" cxnId="{EE4CB10D-484F-44CD-B607-41BDF894B314}">
      <dgm:prSet/>
      <dgm:spPr/>
      <dgm:t>
        <a:bodyPr/>
        <a:lstStyle/>
        <a:p>
          <a:endParaRPr lang="en-US"/>
        </a:p>
      </dgm:t>
    </dgm:pt>
    <dgm:pt modelId="{A8405234-575B-4321-BE98-4EB564E3DA7E}" type="pres">
      <dgm:prSet presAssocID="{C4E5ED75-E638-4B4C-9BE2-43DD304445A7}" presName="Name0" presStyleCnt="0">
        <dgm:presLayoutVars>
          <dgm:dir/>
          <dgm:resizeHandles val="exact"/>
        </dgm:presLayoutVars>
      </dgm:prSet>
      <dgm:spPr/>
      <dgm:t>
        <a:bodyPr/>
        <a:lstStyle/>
        <a:p>
          <a:endParaRPr lang="en-US"/>
        </a:p>
      </dgm:t>
    </dgm:pt>
    <dgm:pt modelId="{A993DC01-4F80-4559-99DC-FB16E9F6F562}" type="pres">
      <dgm:prSet presAssocID="{C4E5ED75-E638-4B4C-9BE2-43DD304445A7}" presName="arrow" presStyleLbl="bgShp" presStyleIdx="0" presStyleCnt="1"/>
      <dgm:spPr/>
    </dgm:pt>
    <dgm:pt modelId="{3CEBF03A-E07A-4A9B-A8E5-92B664863A6E}" type="pres">
      <dgm:prSet presAssocID="{C4E5ED75-E638-4B4C-9BE2-43DD304445A7}" presName="points" presStyleCnt="0"/>
      <dgm:spPr/>
    </dgm:pt>
    <dgm:pt modelId="{AAB9C54F-4A57-402E-AC94-4F3E0F145E68}" type="pres">
      <dgm:prSet presAssocID="{36B58605-6DBF-4AB3-9955-9E15A5A45A88}" presName="compositeA" presStyleCnt="0"/>
      <dgm:spPr/>
    </dgm:pt>
    <dgm:pt modelId="{0C52E977-B4CE-46E5-A5F7-69730B43E1B8}" type="pres">
      <dgm:prSet presAssocID="{36B58605-6DBF-4AB3-9955-9E15A5A45A88}" presName="textA" presStyleLbl="revTx" presStyleIdx="0" presStyleCnt="6">
        <dgm:presLayoutVars>
          <dgm:bulletEnabled val="1"/>
        </dgm:presLayoutVars>
      </dgm:prSet>
      <dgm:spPr/>
      <dgm:t>
        <a:bodyPr/>
        <a:lstStyle/>
        <a:p>
          <a:endParaRPr lang="en-US"/>
        </a:p>
      </dgm:t>
    </dgm:pt>
    <dgm:pt modelId="{A0FE1106-4C56-44AA-A25D-D36AB47908EC}" type="pres">
      <dgm:prSet presAssocID="{36B58605-6DBF-4AB3-9955-9E15A5A45A88}" presName="circleA" presStyleLbl="node1" presStyleIdx="0" presStyleCnt="6"/>
      <dgm:spPr/>
    </dgm:pt>
    <dgm:pt modelId="{9EC4D91C-8E55-47E6-B2E7-E61EDD4086FA}" type="pres">
      <dgm:prSet presAssocID="{36B58605-6DBF-4AB3-9955-9E15A5A45A88}" presName="spaceA" presStyleCnt="0"/>
      <dgm:spPr/>
    </dgm:pt>
    <dgm:pt modelId="{9C29C805-0F6A-46FC-94AF-184E5E414348}" type="pres">
      <dgm:prSet presAssocID="{4ABC5D3B-0CB9-43A4-90A9-EC612A146E1C}" presName="space" presStyleCnt="0"/>
      <dgm:spPr/>
    </dgm:pt>
    <dgm:pt modelId="{B2BD97DC-55EC-4C5E-A6E2-B5597F9CF663}" type="pres">
      <dgm:prSet presAssocID="{30300EA1-A48E-4E2A-9202-C0717F576137}" presName="compositeB" presStyleCnt="0"/>
      <dgm:spPr/>
    </dgm:pt>
    <dgm:pt modelId="{8786A8AC-EC09-455B-BACA-7566E08608F6}" type="pres">
      <dgm:prSet presAssocID="{30300EA1-A48E-4E2A-9202-C0717F576137}" presName="textB" presStyleLbl="revTx" presStyleIdx="1" presStyleCnt="6">
        <dgm:presLayoutVars>
          <dgm:bulletEnabled val="1"/>
        </dgm:presLayoutVars>
      </dgm:prSet>
      <dgm:spPr/>
      <dgm:t>
        <a:bodyPr/>
        <a:lstStyle/>
        <a:p>
          <a:endParaRPr lang="en-US"/>
        </a:p>
      </dgm:t>
    </dgm:pt>
    <dgm:pt modelId="{6555CE02-E832-4D61-84D8-D0F53FC0AB17}" type="pres">
      <dgm:prSet presAssocID="{30300EA1-A48E-4E2A-9202-C0717F576137}" presName="circleB" presStyleLbl="node1" presStyleIdx="1" presStyleCnt="6"/>
      <dgm:spPr/>
    </dgm:pt>
    <dgm:pt modelId="{2B623E48-6599-4EA7-8287-9413F5C1A7D8}" type="pres">
      <dgm:prSet presAssocID="{30300EA1-A48E-4E2A-9202-C0717F576137}" presName="spaceB" presStyleCnt="0"/>
      <dgm:spPr/>
    </dgm:pt>
    <dgm:pt modelId="{1D612AFE-221F-43A0-9728-96CB03CEDFC9}" type="pres">
      <dgm:prSet presAssocID="{34CBDC2A-8E35-4FB2-A39C-DDEB379C38E7}" presName="space" presStyleCnt="0"/>
      <dgm:spPr/>
    </dgm:pt>
    <dgm:pt modelId="{D2A73925-7E6D-4E69-B4DA-6D460B1DE7D6}" type="pres">
      <dgm:prSet presAssocID="{67A86D2E-6E28-4218-92D9-004419C91F28}" presName="compositeA" presStyleCnt="0"/>
      <dgm:spPr/>
    </dgm:pt>
    <dgm:pt modelId="{9EF3D63D-ACBA-4839-8A54-04BFEEA2FEC6}" type="pres">
      <dgm:prSet presAssocID="{67A86D2E-6E28-4218-92D9-004419C91F28}" presName="textA" presStyleLbl="revTx" presStyleIdx="2" presStyleCnt="6">
        <dgm:presLayoutVars>
          <dgm:bulletEnabled val="1"/>
        </dgm:presLayoutVars>
      </dgm:prSet>
      <dgm:spPr/>
      <dgm:t>
        <a:bodyPr/>
        <a:lstStyle/>
        <a:p>
          <a:endParaRPr lang="en-US"/>
        </a:p>
      </dgm:t>
    </dgm:pt>
    <dgm:pt modelId="{316DCABA-F454-4562-AB40-6AEDAAFA996C}" type="pres">
      <dgm:prSet presAssocID="{67A86D2E-6E28-4218-92D9-004419C91F28}" presName="circleA" presStyleLbl="node1" presStyleIdx="2" presStyleCnt="6"/>
      <dgm:spPr/>
    </dgm:pt>
    <dgm:pt modelId="{D86653D5-7EE0-40CD-B962-42CBDC2DC8CF}" type="pres">
      <dgm:prSet presAssocID="{67A86D2E-6E28-4218-92D9-004419C91F28}" presName="spaceA" presStyleCnt="0"/>
      <dgm:spPr/>
    </dgm:pt>
    <dgm:pt modelId="{FAB61FC2-D205-4863-B7E8-12BBE7A1E9A6}" type="pres">
      <dgm:prSet presAssocID="{989AD59C-82AE-46C6-8532-A2FEBF32C396}" presName="space" presStyleCnt="0"/>
      <dgm:spPr/>
    </dgm:pt>
    <dgm:pt modelId="{D3CC6645-497A-4990-91FA-EB85CDCAA711}" type="pres">
      <dgm:prSet presAssocID="{6837BBF6-E1D6-43A4-A464-A4C6A0ECE732}" presName="compositeB" presStyleCnt="0"/>
      <dgm:spPr/>
    </dgm:pt>
    <dgm:pt modelId="{408905EC-89B7-4D29-871A-5A174CE6139A}" type="pres">
      <dgm:prSet presAssocID="{6837BBF6-E1D6-43A4-A464-A4C6A0ECE732}" presName="textB" presStyleLbl="revTx" presStyleIdx="3" presStyleCnt="6">
        <dgm:presLayoutVars>
          <dgm:bulletEnabled val="1"/>
        </dgm:presLayoutVars>
      </dgm:prSet>
      <dgm:spPr/>
      <dgm:t>
        <a:bodyPr/>
        <a:lstStyle/>
        <a:p>
          <a:endParaRPr lang="en-US"/>
        </a:p>
      </dgm:t>
    </dgm:pt>
    <dgm:pt modelId="{D8933D91-3800-4A9B-9FF8-48B3D6B572FE}" type="pres">
      <dgm:prSet presAssocID="{6837BBF6-E1D6-43A4-A464-A4C6A0ECE732}" presName="circleB" presStyleLbl="node1" presStyleIdx="3" presStyleCnt="6"/>
      <dgm:spPr/>
    </dgm:pt>
    <dgm:pt modelId="{BB1D6B0A-62F9-4263-9FDC-7D33E5E10720}" type="pres">
      <dgm:prSet presAssocID="{6837BBF6-E1D6-43A4-A464-A4C6A0ECE732}" presName="spaceB" presStyleCnt="0"/>
      <dgm:spPr/>
    </dgm:pt>
    <dgm:pt modelId="{EB008BF0-D046-45C4-992B-EBE23995F9FF}" type="pres">
      <dgm:prSet presAssocID="{93F1E869-2E39-4E41-A3C0-12A28D085BED}" presName="space" presStyleCnt="0"/>
      <dgm:spPr/>
    </dgm:pt>
    <dgm:pt modelId="{CCA8B773-CA70-486D-B720-2BABBF833DE1}" type="pres">
      <dgm:prSet presAssocID="{27E5C10C-AFFB-4CFB-B63C-24772C50BF1B}" presName="compositeA" presStyleCnt="0"/>
      <dgm:spPr/>
    </dgm:pt>
    <dgm:pt modelId="{C446DC79-ABE8-48AF-82C1-9FBDFC0EBE45}" type="pres">
      <dgm:prSet presAssocID="{27E5C10C-AFFB-4CFB-B63C-24772C50BF1B}" presName="textA" presStyleLbl="revTx" presStyleIdx="4" presStyleCnt="6">
        <dgm:presLayoutVars>
          <dgm:bulletEnabled val="1"/>
        </dgm:presLayoutVars>
      </dgm:prSet>
      <dgm:spPr/>
      <dgm:t>
        <a:bodyPr/>
        <a:lstStyle/>
        <a:p>
          <a:endParaRPr lang="en-US"/>
        </a:p>
      </dgm:t>
    </dgm:pt>
    <dgm:pt modelId="{C17D8730-59F7-4506-8064-D48D20DEF382}" type="pres">
      <dgm:prSet presAssocID="{27E5C10C-AFFB-4CFB-B63C-24772C50BF1B}" presName="circleA" presStyleLbl="node1" presStyleIdx="4" presStyleCnt="6"/>
      <dgm:spPr/>
    </dgm:pt>
    <dgm:pt modelId="{E32D3D2C-AB92-44A2-B52D-D8D9C0701BF4}" type="pres">
      <dgm:prSet presAssocID="{27E5C10C-AFFB-4CFB-B63C-24772C50BF1B}" presName="spaceA" presStyleCnt="0"/>
      <dgm:spPr/>
    </dgm:pt>
    <dgm:pt modelId="{A4BB3EA3-B7BF-4A9A-9B9F-087F7FA3A57B}" type="pres">
      <dgm:prSet presAssocID="{5BAD81F8-1B4F-4750-93F9-D1E17557A5C3}" presName="space" presStyleCnt="0"/>
      <dgm:spPr/>
    </dgm:pt>
    <dgm:pt modelId="{407187E6-B35D-4EDC-BAE5-731376B3A394}" type="pres">
      <dgm:prSet presAssocID="{B2C33E72-4675-40A4-A287-5FB1B7E88050}" presName="compositeB" presStyleCnt="0"/>
      <dgm:spPr/>
    </dgm:pt>
    <dgm:pt modelId="{48F7C0F4-DC51-4703-9EE6-417FAAA17AA7}" type="pres">
      <dgm:prSet presAssocID="{B2C33E72-4675-40A4-A287-5FB1B7E88050}" presName="textB" presStyleLbl="revTx" presStyleIdx="5" presStyleCnt="6">
        <dgm:presLayoutVars>
          <dgm:bulletEnabled val="1"/>
        </dgm:presLayoutVars>
      </dgm:prSet>
      <dgm:spPr/>
      <dgm:t>
        <a:bodyPr/>
        <a:lstStyle/>
        <a:p>
          <a:endParaRPr lang="en-US"/>
        </a:p>
      </dgm:t>
    </dgm:pt>
    <dgm:pt modelId="{06614FAB-6C52-495A-847C-A2FE169E69F8}" type="pres">
      <dgm:prSet presAssocID="{B2C33E72-4675-40A4-A287-5FB1B7E88050}" presName="circleB" presStyleLbl="node1" presStyleIdx="5" presStyleCnt="6"/>
      <dgm:spPr/>
    </dgm:pt>
    <dgm:pt modelId="{B60A13DB-F36C-41E2-8C92-2642CB0DDCCA}" type="pres">
      <dgm:prSet presAssocID="{B2C33E72-4675-40A4-A287-5FB1B7E88050}" presName="spaceB" presStyleCnt="0"/>
      <dgm:spPr/>
    </dgm:pt>
  </dgm:ptLst>
  <dgm:cxnLst>
    <dgm:cxn modelId="{88FE4B73-526F-4DB1-A532-A8B9FDA50828}" type="presOf" srcId="{6837BBF6-E1D6-43A4-A464-A4C6A0ECE732}" destId="{408905EC-89B7-4D29-871A-5A174CE6139A}" srcOrd="0" destOrd="0" presId="urn:microsoft.com/office/officeart/2005/8/layout/hProcess11"/>
    <dgm:cxn modelId="{162C68F3-047B-4965-9C78-697D07B9353E}" srcId="{C4E5ED75-E638-4B4C-9BE2-43DD304445A7}" destId="{36B58605-6DBF-4AB3-9955-9E15A5A45A88}" srcOrd="0" destOrd="0" parTransId="{B1429295-E325-486D-812E-10402FF21E83}" sibTransId="{4ABC5D3B-0CB9-43A4-90A9-EC612A146E1C}"/>
    <dgm:cxn modelId="{D93831AA-531C-473B-8C25-F15E3EF78994}" type="presOf" srcId="{30300EA1-A48E-4E2A-9202-C0717F576137}" destId="{8786A8AC-EC09-455B-BACA-7566E08608F6}" srcOrd="0" destOrd="0" presId="urn:microsoft.com/office/officeart/2005/8/layout/hProcess11"/>
    <dgm:cxn modelId="{B606C2D7-0560-4F3A-8FFB-93EFA89A859F}" type="presOf" srcId="{27E5C10C-AFFB-4CFB-B63C-24772C50BF1B}" destId="{C446DC79-ABE8-48AF-82C1-9FBDFC0EBE45}" srcOrd="0" destOrd="0" presId="urn:microsoft.com/office/officeart/2005/8/layout/hProcess11"/>
    <dgm:cxn modelId="{8C9BB08A-5A89-4281-A8E6-C052DEB60B06}" srcId="{C4E5ED75-E638-4B4C-9BE2-43DD304445A7}" destId="{6837BBF6-E1D6-43A4-A464-A4C6A0ECE732}" srcOrd="3" destOrd="0" parTransId="{E3C469B4-7D78-42A0-9171-B5576F121EF9}" sibTransId="{93F1E869-2E39-4E41-A3C0-12A28D085BED}"/>
    <dgm:cxn modelId="{5E1E3970-C180-4C7E-9AE8-3992C2E012D2}" type="presOf" srcId="{67A86D2E-6E28-4218-92D9-004419C91F28}" destId="{9EF3D63D-ACBA-4839-8A54-04BFEEA2FEC6}" srcOrd="0" destOrd="0" presId="urn:microsoft.com/office/officeart/2005/8/layout/hProcess11"/>
    <dgm:cxn modelId="{08519DB7-989D-4F7B-A22C-F0C2D141568B}" srcId="{C4E5ED75-E638-4B4C-9BE2-43DD304445A7}" destId="{27E5C10C-AFFB-4CFB-B63C-24772C50BF1B}" srcOrd="4" destOrd="0" parTransId="{2E6FCA46-5255-4DD7-B497-3FFEB79FE89F}" sibTransId="{5BAD81F8-1B4F-4750-93F9-D1E17557A5C3}"/>
    <dgm:cxn modelId="{26DB450F-6B55-4BF8-9103-43AB3BC3B6B2}" type="presOf" srcId="{C4E5ED75-E638-4B4C-9BE2-43DD304445A7}" destId="{A8405234-575B-4321-BE98-4EB564E3DA7E}" srcOrd="0" destOrd="0" presId="urn:microsoft.com/office/officeart/2005/8/layout/hProcess11"/>
    <dgm:cxn modelId="{EE4CB10D-484F-44CD-B607-41BDF894B314}" srcId="{C4E5ED75-E638-4B4C-9BE2-43DD304445A7}" destId="{B2C33E72-4675-40A4-A287-5FB1B7E88050}" srcOrd="5" destOrd="0" parTransId="{DDAB6026-3BE0-4AE5-8B96-9B65D390C013}" sibTransId="{16C5D504-3F37-41F4-AEF5-A5133D558B9A}"/>
    <dgm:cxn modelId="{D222CA09-B058-41AB-817C-8BC8E725D64F}" srcId="{C4E5ED75-E638-4B4C-9BE2-43DD304445A7}" destId="{67A86D2E-6E28-4218-92D9-004419C91F28}" srcOrd="2" destOrd="0" parTransId="{62D46067-580A-48B3-95CA-C7BC7B663F46}" sibTransId="{989AD59C-82AE-46C6-8532-A2FEBF32C396}"/>
    <dgm:cxn modelId="{0B067EF6-C6C2-456B-8F8A-76A89C88EE55}" srcId="{C4E5ED75-E638-4B4C-9BE2-43DD304445A7}" destId="{30300EA1-A48E-4E2A-9202-C0717F576137}" srcOrd="1" destOrd="0" parTransId="{BDEA7AD2-F30E-4217-B824-76C96FF56BA0}" sibTransId="{34CBDC2A-8E35-4FB2-A39C-DDEB379C38E7}"/>
    <dgm:cxn modelId="{A6D364A4-1F0C-49B8-9B29-F591BA569930}" type="presOf" srcId="{B2C33E72-4675-40A4-A287-5FB1B7E88050}" destId="{48F7C0F4-DC51-4703-9EE6-417FAAA17AA7}" srcOrd="0" destOrd="0" presId="urn:microsoft.com/office/officeart/2005/8/layout/hProcess11"/>
    <dgm:cxn modelId="{835E9942-8EAB-415C-94A5-4450B9B1162A}" type="presOf" srcId="{36B58605-6DBF-4AB3-9955-9E15A5A45A88}" destId="{0C52E977-B4CE-46E5-A5F7-69730B43E1B8}" srcOrd="0" destOrd="0" presId="urn:microsoft.com/office/officeart/2005/8/layout/hProcess11"/>
    <dgm:cxn modelId="{861B60E0-33C6-40B6-B172-EFA92C757CBB}" type="presParOf" srcId="{A8405234-575B-4321-BE98-4EB564E3DA7E}" destId="{A993DC01-4F80-4559-99DC-FB16E9F6F562}" srcOrd="0" destOrd="0" presId="urn:microsoft.com/office/officeart/2005/8/layout/hProcess11"/>
    <dgm:cxn modelId="{6A17DC5B-19CE-4F80-AB2B-E3534AA4EDCB}" type="presParOf" srcId="{A8405234-575B-4321-BE98-4EB564E3DA7E}" destId="{3CEBF03A-E07A-4A9B-A8E5-92B664863A6E}" srcOrd="1" destOrd="0" presId="urn:microsoft.com/office/officeart/2005/8/layout/hProcess11"/>
    <dgm:cxn modelId="{A740E648-FFA5-4B96-AE7A-F5C1345F24B0}" type="presParOf" srcId="{3CEBF03A-E07A-4A9B-A8E5-92B664863A6E}" destId="{AAB9C54F-4A57-402E-AC94-4F3E0F145E68}" srcOrd="0" destOrd="0" presId="urn:microsoft.com/office/officeart/2005/8/layout/hProcess11"/>
    <dgm:cxn modelId="{BBA367E1-6461-421A-AAB2-08CCCD64C18A}" type="presParOf" srcId="{AAB9C54F-4A57-402E-AC94-4F3E0F145E68}" destId="{0C52E977-B4CE-46E5-A5F7-69730B43E1B8}" srcOrd="0" destOrd="0" presId="urn:microsoft.com/office/officeart/2005/8/layout/hProcess11"/>
    <dgm:cxn modelId="{6D033EA1-A7C0-444C-BDE8-C166376DC04E}" type="presParOf" srcId="{AAB9C54F-4A57-402E-AC94-4F3E0F145E68}" destId="{A0FE1106-4C56-44AA-A25D-D36AB47908EC}" srcOrd="1" destOrd="0" presId="urn:microsoft.com/office/officeart/2005/8/layout/hProcess11"/>
    <dgm:cxn modelId="{E667127D-DA7D-45B4-A519-7DABC905CAF0}" type="presParOf" srcId="{AAB9C54F-4A57-402E-AC94-4F3E0F145E68}" destId="{9EC4D91C-8E55-47E6-B2E7-E61EDD4086FA}" srcOrd="2" destOrd="0" presId="urn:microsoft.com/office/officeart/2005/8/layout/hProcess11"/>
    <dgm:cxn modelId="{721AA668-1EA9-4628-8904-FAB28843EF1C}" type="presParOf" srcId="{3CEBF03A-E07A-4A9B-A8E5-92B664863A6E}" destId="{9C29C805-0F6A-46FC-94AF-184E5E414348}" srcOrd="1" destOrd="0" presId="urn:microsoft.com/office/officeart/2005/8/layout/hProcess11"/>
    <dgm:cxn modelId="{1598DCA4-CFB0-4ECB-B043-1F5FDA0045F8}" type="presParOf" srcId="{3CEBF03A-E07A-4A9B-A8E5-92B664863A6E}" destId="{B2BD97DC-55EC-4C5E-A6E2-B5597F9CF663}" srcOrd="2" destOrd="0" presId="urn:microsoft.com/office/officeart/2005/8/layout/hProcess11"/>
    <dgm:cxn modelId="{413AD6F2-1DDD-43EB-B9D7-A5F8BD3AE662}" type="presParOf" srcId="{B2BD97DC-55EC-4C5E-A6E2-B5597F9CF663}" destId="{8786A8AC-EC09-455B-BACA-7566E08608F6}" srcOrd="0" destOrd="0" presId="urn:microsoft.com/office/officeart/2005/8/layout/hProcess11"/>
    <dgm:cxn modelId="{8F7C71E7-988D-4D96-9B37-1D5411D95498}" type="presParOf" srcId="{B2BD97DC-55EC-4C5E-A6E2-B5597F9CF663}" destId="{6555CE02-E832-4D61-84D8-D0F53FC0AB17}" srcOrd="1" destOrd="0" presId="urn:microsoft.com/office/officeart/2005/8/layout/hProcess11"/>
    <dgm:cxn modelId="{A43F9714-8304-4434-B5F2-1FF6CCEC2DA6}" type="presParOf" srcId="{B2BD97DC-55EC-4C5E-A6E2-B5597F9CF663}" destId="{2B623E48-6599-4EA7-8287-9413F5C1A7D8}" srcOrd="2" destOrd="0" presId="urn:microsoft.com/office/officeart/2005/8/layout/hProcess11"/>
    <dgm:cxn modelId="{3558E121-E873-4738-BE78-36DC6BF19169}" type="presParOf" srcId="{3CEBF03A-E07A-4A9B-A8E5-92B664863A6E}" destId="{1D612AFE-221F-43A0-9728-96CB03CEDFC9}" srcOrd="3" destOrd="0" presId="urn:microsoft.com/office/officeart/2005/8/layout/hProcess11"/>
    <dgm:cxn modelId="{55A137AB-76F8-492F-AA32-CFDB02EE4BA9}" type="presParOf" srcId="{3CEBF03A-E07A-4A9B-A8E5-92B664863A6E}" destId="{D2A73925-7E6D-4E69-B4DA-6D460B1DE7D6}" srcOrd="4" destOrd="0" presId="urn:microsoft.com/office/officeart/2005/8/layout/hProcess11"/>
    <dgm:cxn modelId="{B80C7215-ABA0-4FDE-B25F-898EBB181C7C}" type="presParOf" srcId="{D2A73925-7E6D-4E69-B4DA-6D460B1DE7D6}" destId="{9EF3D63D-ACBA-4839-8A54-04BFEEA2FEC6}" srcOrd="0" destOrd="0" presId="urn:microsoft.com/office/officeart/2005/8/layout/hProcess11"/>
    <dgm:cxn modelId="{B9B510AE-DEAE-4C12-9178-14E07996034E}" type="presParOf" srcId="{D2A73925-7E6D-4E69-B4DA-6D460B1DE7D6}" destId="{316DCABA-F454-4562-AB40-6AEDAAFA996C}" srcOrd="1" destOrd="0" presId="urn:microsoft.com/office/officeart/2005/8/layout/hProcess11"/>
    <dgm:cxn modelId="{DED0CDBE-D490-41E0-BBDB-91880F8DD7E5}" type="presParOf" srcId="{D2A73925-7E6D-4E69-B4DA-6D460B1DE7D6}" destId="{D86653D5-7EE0-40CD-B962-42CBDC2DC8CF}" srcOrd="2" destOrd="0" presId="urn:microsoft.com/office/officeart/2005/8/layout/hProcess11"/>
    <dgm:cxn modelId="{7C8CAFF5-463D-4D63-960A-58E2EA9C8E9F}" type="presParOf" srcId="{3CEBF03A-E07A-4A9B-A8E5-92B664863A6E}" destId="{FAB61FC2-D205-4863-B7E8-12BBE7A1E9A6}" srcOrd="5" destOrd="0" presId="urn:microsoft.com/office/officeart/2005/8/layout/hProcess11"/>
    <dgm:cxn modelId="{731A292B-35B8-481B-AE8B-4BB1CE21F738}" type="presParOf" srcId="{3CEBF03A-E07A-4A9B-A8E5-92B664863A6E}" destId="{D3CC6645-497A-4990-91FA-EB85CDCAA711}" srcOrd="6" destOrd="0" presId="urn:microsoft.com/office/officeart/2005/8/layout/hProcess11"/>
    <dgm:cxn modelId="{EE15C86A-6D3D-4D6F-A11B-2D5B2F89B46B}" type="presParOf" srcId="{D3CC6645-497A-4990-91FA-EB85CDCAA711}" destId="{408905EC-89B7-4D29-871A-5A174CE6139A}" srcOrd="0" destOrd="0" presId="urn:microsoft.com/office/officeart/2005/8/layout/hProcess11"/>
    <dgm:cxn modelId="{5F2886F7-53F8-4A1A-B0C8-71F86F563800}" type="presParOf" srcId="{D3CC6645-497A-4990-91FA-EB85CDCAA711}" destId="{D8933D91-3800-4A9B-9FF8-48B3D6B572FE}" srcOrd="1" destOrd="0" presId="urn:microsoft.com/office/officeart/2005/8/layout/hProcess11"/>
    <dgm:cxn modelId="{4769D365-201C-4427-A23E-FC349D4A385D}" type="presParOf" srcId="{D3CC6645-497A-4990-91FA-EB85CDCAA711}" destId="{BB1D6B0A-62F9-4263-9FDC-7D33E5E10720}" srcOrd="2" destOrd="0" presId="urn:microsoft.com/office/officeart/2005/8/layout/hProcess11"/>
    <dgm:cxn modelId="{FFB95563-65F5-4454-9E93-E4A74A2AB7D0}" type="presParOf" srcId="{3CEBF03A-E07A-4A9B-A8E5-92B664863A6E}" destId="{EB008BF0-D046-45C4-992B-EBE23995F9FF}" srcOrd="7" destOrd="0" presId="urn:microsoft.com/office/officeart/2005/8/layout/hProcess11"/>
    <dgm:cxn modelId="{CA1A3889-9D40-493C-AA2C-033E70464122}" type="presParOf" srcId="{3CEBF03A-E07A-4A9B-A8E5-92B664863A6E}" destId="{CCA8B773-CA70-486D-B720-2BABBF833DE1}" srcOrd="8" destOrd="0" presId="urn:microsoft.com/office/officeart/2005/8/layout/hProcess11"/>
    <dgm:cxn modelId="{9C098792-8526-4005-880E-38A04484935D}" type="presParOf" srcId="{CCA8B773-CA70-486D-B720-2BABBF833DE1}" destId="{C446DC79-ABE8-48AF-82C1-9FBDFC0EBE45}" srcOrd="0" destOrd="0" presId="urn:microsoft.com/office/officeart/2005/8/layout/hProcess11"/>
    <dgm:cxn modelId="{57D1F800-5850-43B3-97E2-07044AC24C7E}" type="presParOf" srcId="{CCA8B773-CA70-486D-B720-2BABBF833DE1}" destId="{C17D8730-59F7-4506-8064-D48D20DEF382}" srcOrd="1" destOrd="0" presId="urn:microsoft.com/office/officeart/2005/8/layout/hProcess11"/>
    <dgm:cxn modelId="{8FD17794-43CC-4432-BBA9-5E299B98D968}" type="presParOf" srcId="{CCA8B773-CA70-486D-B720-2BABBF833DE1}" destId="{E32D3D2C-AB92-44A2-B52D-D8D9C0701BF4}" srcOrd="2" destOrd="0" presId="urn:microsoft.com/office/officeart/2005/8/layout/hProcess11"/>
    <dgm:cxn modelId="{D96B5521-116D-4A56-9891-67D8C5AB3252}" type="presParOf" srcId="{3CEBF03A-E07A-4A9B-A8E5-92B664863A6E}" destId="{A4BB3EA3-B7BF-4A9A-9B9F-087F7FA3A57B}" srcOrd="9" destOrd="0" presId="urn:microsoft.com/office/officeart/2005/8/layout/hProcess11"/>
    <dgm:cxn modelId="{C8F8C67D-82CE-43E8-BAA8-56B9E1CCD51A}" type="presParOf" srcId="{3CEBF03A-E07A-4A9B-A8E5-92B664863A6E}" destId="{407187E6-B35D-4EDC-BAE5-731376B3A394}" srcOrd="10" destOrd="0" presId="urn:microsoft.com/office/officeart/2005/8/layout/hProcess11"/>
    <dgm:cxn modelId="{BFBD4096-F3A9-497D-B0F0-80E0A8F37947}" type="presParOf" srcId="{407187E6-B35D-4EDC-BAE5-731376B3A394}" destId="{48F7C0F4-DC51-4703-9EE6-417FAAA17AA7}" srcOrd="0" destOrd="0" presId="urn:microsoft.com/office/officeart/2005/8/layout/hProcess11"/>
    <dgm:cxn modelId="{FF44F89F-F705-41F4-8621-D586FFB9191F}" type="presParOf" srcId="{407187E6-B35D-4EDC-BAE5-731376B3A394}" destId="{06614FAB-6C52-495A-847C-A2FE169E69F8}" srcOrd="1" destOrd="0" presId="urn:microsoft.com/office/officeart/2005/8/layout/hProcess11"/>
    <dgm:cxn modelId="{ECBAF9FF-5D47-4717-80DA-5AA7A1772903}" type="presParOf" srcId="{407187E6-B35D-4EDC-BAE5-731376B3A394}" destId="{B60A13DB-F36C-41E2-8C92-2642CB0DDCCA}"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3DC01-4F80-4559-99DC-FB16E9F6F562}">
      <dsp:nvSpPr>
        <dsp:cNvPr id="0" name=""/>
        <dsp:cNvSpPr/>
      </dsp:nvSpPr>
      <dsp:spPr>
        <a:xfrm>
          <a:off x="0" y="1325879"/>
          <a:ext cx="8229600" cy="1767839"/>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52E977-B4CE-46E5-A5F7-69730B43E1B8}">
      <dsp:nvSpPr>
        <dsp:cNvPr id="0" name=""/>
        <dsp:cNvSpPr/>
      </dsp:nvSpPr>
      <dsp:spPr>
        <a:xfrm>
          <a:off x="2034" y="0"/>
          <a:ext cx="1184411" cy="176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lvl="0" algn="ctr" defTabSz="533400" rtl="0">
            <a:lnSpc>
              <a:spcPct val="90000"/>
            </a:lnSpc>
            <a:spcBef>
              <a:spcPct val="0"/>
            </a:spcBef>
            <a:spcAft>
              <a:spcPct val="35000"/>
            </a:spcAft>
          </a:pPr>
          <a:r>
            <a:rPr lang="en-US" sz="1200" kern="1200" dirty="0"/>
            <a:t>Inspection planning</a:t>
          </a:r>
        </a:p>
      </dsp:txBody>
      <dsp:txXfrm>
        <a:off x="2034" y="0"/>
        <a:ext cx="1184411" cy="1767839"/>
      </dsp:txXfrm>
    </dsp:sp>
    <dsp:sp modelId="{A0FE1106-4C56-44AA-A25D-D36AB47908EC}">
      <dsp:nvSpPr>
        <dsp:cNvPr id="0" name=""/>
        <dsp:cNvSpPr/>
      </dsp:nvSpPr>
      <dsp:spPr>
        <a:xfrm>
          <a:off x="373260" y="1988819"/>
          <a:ext cx="441959" cy="441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86A8AC-EC09-455B-BACA-7566E08608F6}">
      <dsp:nvSpPr>
        <dsp:cNvPr id="0" name=""/>
        <dsp:cNvSpPr/>
      </dsp:nvSpPr>
      <dsp:spPr>
        <a:xfrm>
          <a:off x="1245666" y="2651759"/>
          <a:ext cx="1184411" cy="176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rtl="0">
            <a:lnSpc>
              <a:spcPct val="90000"/>
            </a:lnSpc>
            <a:spcBef>
              <a:spcPct val="0"/>
            </a:spcBef>
            <a:spcAft>
              <a:spcPct val="35000"/>
            </a:spcAft>
          </a:pPr>
          <a:r>
            <a:rPr lang="en-US" sz="1200" kern="1200"/>
            <a:t>Communication with Target Agency</a:t>
          </a:r>
        </a:p>
      </dsp:txBody>
      <dsp:txXfrm>
        <a:off x="1245666" y="2651759"/>
        <a:ext cx="1184411" cy="1767839"/>
      </dsp:txXfrm>
    </dsp:sp>
    <dsp:sp modelId="{6555CE02-E832-4D61-84D8-D0F53FC0AB17}">
      <dsp:nvSpPr>
        <dsp:cNvPr id="0" name=""/>
        <dsp:cNvSpPr/>
      </dsp:nvSpPr>
      <dsp:spPr>
        <a:xfrm>
          <a:off x="1616892" y="1988819"/>
          <a:ext cx="441959" cy="441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F3D63D-ACBA-4839-8A54-04BFEEA2FEC6}">
      <dsp:nvSpPr>
        <dsp:cNvPr id="0" name=""/>
        <dsp:cNvSpPr/>
      </dsp:nvSpPr>
      <dsp:spPr>
        <a:xfrm>
          <a:off x="2489298" y="0"/>
          <a:ext cx="1184411" cy="176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lvl="0" algn="ctr" defTabSz="533400" rtl="0">
            <a:lnSpc>
              <a:spcPct val="90000"/>
            </a:lnSpc>
            <a:spcBef>
              <a:spcPct val="0"/>
            </a:spcBef>
            <a:spcAft>
              <a:spcPct val="35000"/>
            </a:spcAft>
          </a:pPr>
          <a:r>
            <a:rPr lang="en-US" sz="1200" kern="1200" dirty="0"/>
            <a:t>Review </a:t>
          </a:r>
          <a:r>
            <a:rPr lang="en-US" sz="1200" kern="1200"/>
            <a:t>background documents </a:t>
          </a:r>
          <a:r>
            <a:rPr lang="en-US" sz="1200" kern="1200" dirty="0"/>
            <a:t>from Target Agency</a:t>
          </a:r>
        </a:p>
      </dsp:txBody>
      <dsp:txXfrm>
        <a:off x="2489298" y="0"/>
        <a:ext cx="1184411" cy="1767839"/>
      </dsp:txXfrm>
    </dsp:sp>
    <dsp:sp modelId="{316DCABA-F454-4562-AB40-6AEDAAFA996C}">
      <dsp:nvSpPr>
        <dsp:cNvPr id="0" name=""/>
        <dsp:cNvSpPr/>
      </dsp:nvSpPr>
      <dsp:spPr>
        <a:xfrm>
          <a:off x="2860524" y="1988819"/>
          <a:ext cx="441959" cy="441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8905EC-89B7-4D29-871A-5A174CE6139A}">
      <dsp:nvSpPr>
        <dsp:cNvPr id="0" name=""/>
        <dsp:cNvSpPr/>
      </dsp:nvSpPr>
      <dsp:spPr>
        <a:xfrm>
          <a:off x="3732930" y="2651759"/>
          <a:ext cx="1184411" cy="176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rtl="0">
            <a:lnSpc>
              <a:spcPct val="90000"/>
            </a:lnSpc>
            <a:spcBef>
              <a:spcPct val="0"/>
            </a:spcBef>
            <a:spcAft>
              <a:spcPct val="35000"/>
            </a:spcAft>
          </a:pPr>
          <a:r>
            <a:rPr lang="en-US" sz="1200" kern="1200"/>
            <a:t>Conduct site visits and telcons</a:t>
          </a:r>
        </a:p>
      </dsp:txBody>
      <dsp:txXfrm>
        <a:off x="3732930" y="2651759"/>
        <a:ext cx="1184411" cy="1767839"/>
      </dsp:txXfrm>
    </dsp:sp>
    <dsp:sp modelId="{D8933D91-3800-4A9B-9FF8-48B3D6B572FE}">
      <dsp:nvSpPr>
        <dsp:cNvPr id="0" name=""/>
        <dsp:cNvSpPr/>
      </dsp:nvSpPr>
      <dsp:spPr>
        <a:xfrm>
          <a:off x="4104156" y="1988819"/>
          <a:ext cx="441959" cy="441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46DC79-ABE8-48AF-82C1-9FBDFC0EBE45}">
      <dsp:nvSpPr>
        <dsp:cNvPr id="0" name=""/>
        <dsp:cNvSpPr/>
      </dsp:nvSpPr>
      <dsp:spPr>
        <a:xfrm>
          <a:off x="4976562" y="0"/>
          <a:ext cx="1184411" cy="176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lvl="0" algn="ctr" defTabSz="533400" rtl="0">
            <a:lnSpc>
              <a:spcPct val="90000"/>
            </a:lnSpc>
            <a:spcBef>
              <a:spcPct val="0"/>
            </a:spcBef>
            <a:spcAft>
              <a:spcPct val="35000"/>
            </a:spcAft>
          </a:pPr>
          <a:r>
            <a:rPr lang="en-US" sz="1200" kern="1200"/>
            <a:t>Report</a:t>
          </a:r>
        </a:p>
      </dsp:txBody>
      <dsp:txXfrm>
        <a:off x="4976562" y="0"/>
        <a:ext cx="1184411" cy="1767839"/>
      </dsp:txXfrm>
    </dsp:sp>
    <dsp:sp modelId="{C17D8730-59F7-4506-8064-D48D20DEF382}">
      <dsp:nvSpPr>
        <dsp:cNvPr id="0" name=""/>
        <dsp:cNvSpPr/>
      </dsp:nvSpPr>
      <dsp:spPr>
        <a:xfrm>
          <a:off x="5347788" y="1988819"/>
          <a:ext cx="441959" cy="441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F7C0F4-DC51-4703-9EE6-417FAAA17AA7}">
      <dsp:nvSpPr>
        <dsp:cNvPr id="0" name=""/>
        <dsp:cNvSpPr/>
      </dsp:nvSpPr>
      <dsp:spPr>
        <a:xfrm>
          <a:off x="6220194" y="2651759"/>
          <a:ext cx="1184411" cy="176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rtl="0">
            <a:lnSpc>
              <a:spcPct val="90000"/>
            </a:lnSpc>
            <a:spcBef>
              <a:spcPct val="0"/>
            </a:spcBef>
            <a:spcAft>
              <a:spcPct val="35000"/>
            </a:spcAft>
          </a:pPr>
          <a:r>
            <a:rPr lang="en-US" sz="1200" kern="1200"/>
            <a:t>Plan of Corrective Action created, monitored, and completed</a:t>
          </a:r>
        </a:p>
      </dsp:txBody>
      <dsp:txXfrm>
        <a:off x="6220194" y="2651759"/>
        <a:ext cx="1184411" cy="1767839"/>
      </dsp:txXfrm>
    </dsp:sp>
    <dsp:sp modelId="{06614FAB-6C52-495A-847C-A2FE169E69F8}">
      <dsp:nvSpPr>
        <dsp:cNvPr id="0" name=""/>
        <dsp:cNvSpPr/>
      </dsp:nvSpPr>
      <dsp:spPr>
        <a:xfrm>
          <a:off x="6591420" y="1988819"/>
          <a:ext cx="441959" cy="441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6886194-D6DF-4D1B-B24B-58113F1AE15E}" type="datetimeFigureOut">
              <a:rPr lang="en-US" smtClean="0"/>
              <a:pPr/>
              <a:t>4/13/2018</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E6944D4A-E040-41C9-AE5D-858C624E67E7}" type="slidenum">
              <a:rPr lang="en-US" smtClean="0"/>
              <a:pPr/>
              <a:t>‹#›</a:t>
            </a:fld>
            <a:endParaRPr lang="en-US" dirty="0"/>
          </a:p>
        </p:txBody>
      </p:sp>
    </p:spTree>
    <p:extLst>
      <p:ext uri="{BB962C8B-B14F-4D97-AF65-F5344CB8AC3E}">
        <p14:creationId xmlns:p14="http://schemas.microsoft.com/office/powerpoint/2010/main" val="19542294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99D257C-DB9D-46ED-BB30-A4FED5B73E71}" type="datetimeFigureOut">
              <a:rPr lang="en-US" smtClean="0"/>
              <a:pPr/>
              <a:t>4/13/2018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E4CE643-AAFE-4490-82DD-B764274CF9AB}" type="slidenum">
              <a:rPr lang="en-US" smtClean="0"/>
              <a:pPr/>
              <a:t>‹#›</a:t>
            </a:fld>
            <a:endParaRPr lang="en-US" dirty="0"/>
          </a:p>
        </p:txBody>
      </p:sp>
    </p:spTree>
    <p:extLst>
      <p:ext uri="{BB962C8B-B14F-4D97-AF65-F5344CB8AC3E}">
        <p14:creationId xmlns:p14="http://schemas.microsoft.com/office/powerpoint/2010/main" val="2784320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0" name="Shape 90"/>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marL="0" marR="0" lvl="0" indent="0" algn="l" rtl="0">
              <a:lnSpc>
                <a:spcPct val="100000"/>
              </a:lnSpc>
              <a:spcBef>
                <a:spcPts val="0"/>
              </a:spcBef>
              <a:spcAft>
                <a:spcPts val="0"/>
              </a:spcAft>
              <a:buClr>
                <a:schemeClr val="dk1"/>
              </a:buClr>
              <a:buSzPct val="25000"/>
              <a:buFont typeface="Calibri"/>
              <a:buNone/>
            </a:pPr>
            <a:endParaRPr sz="2000" b="0" i="0" u="none" strike="noStrike" cap="none" dirty="0">
              <a:solidFill>
                <a:schemeClr val="dk1"/>
              </a:solidFill>
              <a:latin typeface="Calibri"/>
              <a:ea typeface="Calibri"/>
              <a:cs typeface="Calibri"/>
              <a:sym typeface="Calibri"/>
            </a:endParaRPr>
          </a:p>
        </p:txBody>
      </p:sp>
      <p:sp>
        <p:nvSpPr>
          <p:cNvPr id="91" name="Shape 91"/>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4492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701039" y="4415789"/>
            <a:ext cx="5608200" cy="4183500"/>
          </a:xfrm>
          <a:prstGeom prst="rect">
            <a:avLst/>
          </a:prstGeom>
        </p:spPr>
        <p:txBody>
          <a:bodyPr wrap="square" lIns="91425" tIns="91425" rIns="91425" bIns="91425" anchor="t" anchorCtr="0">
            <a:noAutofit/>
          </a:bodyPr>
          <a:lstStyle/>
          <a:p>
            <a:pPr lvl="0">
              <a:spcBef>
                <a:spcPts val="0"/>
              </a:spcBef>
              <a:buNone/>
            </a:pPr>
            <a:endParaRPr/>
          </a:p>
        </p:txBody>
      </p:sp>
      <p:sp>
        <p:nvSpPr>
          <p:cNvPr id="250" name="Shape 250"/>
          <p:cNvSpPr txBox="1">
            <a:spLocks noGrp="1"/>
          </p:cNvSpPr>
          <p:nvPr>
            <p:ph type="sldNum" idx="12"/>
          </p:nvPr>
        </p:nvSpPr>
        <p:spPr>
          <a:xfrm>
            <a:off x="3970937" y="8829967"/>
            <a:ext cx="3037800" cy="464700"/>
          </a:xfrm>
          <a:prstGeom prst="rect">
            <a:avLst/>
          </a:prstGeom>
        </p:spPr>
        <p:txBody>
          <a:bodyPr wrap="square" lIns="93175" tIns="46575" rIns="93175" bIns="46575" anchor="b" anchorCtr="0">
            <a:noAutofit/>
          </a:bodyPr>
          <a:lstStyle/>
          <a:p>
            <a:pPr lvl="0">
              <a:spcBef>
                <a:spcPts val="0"/>
              </a:spcBef>
              <a:buClr>
                <a:schemeClr val="dk1"/>
              </a:buClr>
              <a:buSzPct val="25000"/>
              <a:buFont typeface="Calibri"/>
              <a:buNone/>
            </a:pPr>
            <a:fld id="{00000000-1234-1234-1234-123412341234}" type="slidenum">
              <a:rPr lang="en-US"/>
              <a:t>12</a:t>
            </a:fld>
            <a:endParaRPr lang="en-US"/>
          </a:p>
        </p:txBody>
      </p:sp>
    </p:spTree>
    <p:extLst>
      <p:ext uri="{BB962C8B-B14F-4D97-AF65-F5344CB8AC3E}">
        <p14:creationId xmlns:p14="http://schemas.microsoft.com/office/powerpoint/2010/main" val="2121937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a:spLocks noGrp="1" noRot="1" noChangeAspect="1"/>
          </p:cNvSpPr>
          <p:nvPr>
            <p:ph type="sldImg" idx="2"/>
          </p:nvPr>
        </p:nvSpPr>
        <p:spPr>
          <a:xfrm>
            <a:off x="1141413"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9" name="Shape 299"/>
          <p:cNvSpPr txBox="1">
            <a:spLocks noGrp="1"/>
          </p:cNvSpPr>
          <p:nvPr>
            <p:ph type="body" idx="1"/>
          </p:nvPr>
        </p:nvSpPr>
        <p:spPr>
          <a:xfrm>
            <a:off x="685801" y="4343400"/>
            <a:ext cx="5486400" cy="4114800"/>
          </a:xfrm>
          <a:prstGeom prst="rect">
            <a:avLst/>
          </a:prstGeom>
          <a:noFill/>
          <a:ln>
            <a:noFill/>
          </a:ln>
        </p:spPr>
        <p:txBody>
          <a:bodyPr wrap="square" lIns="91525" tIns="91525" rIns="91525" bIns="91525" anchor="t" anchorCtr="0">
            <a:noAutofit/>
          </a:bodyPr>
          <a:lstStyle/>
          <a:p>
            <a:pPr marL="0" marR="0" lvl="0" indent="0" algn="l" rtl="0">
              <a:spcBef>
                <a:spcPts val="0"/>
              </a:spcBef>
              <a:buSzPct val="25000"/>
              <a:buNone/>
            </a:pPr>
            <a:r>
              <a:rPr lang="en-US" dirty="0"/>
              <a:t>The Federal Integrated Business Framework is a model that enables the Federal government to better coordinate and document common business needs across agencies and focus on outcomes, data, processes and performance. It is the essential first step towards standards that will drive economies of scale and leverage the government’s buying power. The FIBF includes five components:</a:t>
            </a:r>
          </a:p>
          <a:p>
            <a:pPr marL="0" marR="0" lvl="0" indent="0" algn="l" rtl="0">
              <a:spcBef>
                <a:spcPts val="0"/>
              </a:spcBef>
              <a:buSzPct val="25000"/>
              <a:buNone/>
            </a:pPr>
            <a:endParaRPr dirty="0"/>
          </a:p>
          <a:p>
            <a:pPr marL="228600" marR="0" lvl="0" indent="-228600" algn="l" rtl="0">
              <a:spcBef>
                <a:spcPts val="0"/>
              </a:spcBef>
              <a:buSzPct val="25000"/>
              <a:buAutoNum type="arabicPeriod"/>
            </a:pPr>
            <a:r>
              <a:rPr lang="en-US" dirty="0"/>
              <a:t>Federal Business Lifecycles, service areas, functions, and activities serve as the basis for a common understanding of what services agencies need and providers should offer.</a:t>
            </a:r>
            <a:br>
              <a:rPr lang="en-US" dirty="0"/>
            </a:br>
            <a:r>
              <a:rPr lang="en-US" dirty="0"/>
              <a:t> </a:t>
            </a:r>
            <a:br>
              <a:rPr lang="en-US" dirty="0"/>
            </a:br>
            <a:r>
              <a:rPr lang="en-US" dirty="0"/>
              <a:t>2. Business Capabilities are the outcome-based business needs mapped to Federal government authoritative references, forms, and data standards.</a:t>
            </a:r>
            <a:br>
              <a:rPr lang="en-US" dirty="0"/>
            </a:br>
            <a:r>
              <a:rPr lang="en-US" dirty="0"/>
              <a:t/>
            </a:r>
            <a:br>
              <a:rPr lang="en-US" dirty="0"/>
            </a:br>
            <a:r>
              <a:rPr lang="en-US" dirty="0"/>
              <a:t>3. Business Use Cases are a set of agency “stories” that document the key activities, inputs, outputs, and other LOB intersections to describe how the Federal government operates.</a:t>
            </a:r>
            <a:br>
              <a:rPr lang="en-US" dirty="0"/>
            </a:br>
            <a:r>
              <a:rPr lang="en-US" dirty="0"/>
              <a:t/>
            </a:r>
            <a:br>
              <a:rPr lang="en-US" dirty="0"/>
            </a:br>
            <a:r>
              <a:rPr lang="en-US" dirty="0"/>
              <a:t>4. Standard Data Elements identify the minimum data fields required to support the inputs and outputs noted in the use cases and capabilities</a:t>
            </a:r>
            <a:br>
              <a:rPr lang="en-US" dirty="0"/>
            </a:br>
            <a:r>
              <a:rPr lang="en-US" dirty="0"/>
              <a:t> </a:t>
            </a:r>
            <a:br>
              <a:rPr lang="en-US" dirty="0"/>
            </a:br>
            <a:r>
              <a:rPr lang="en-US" dirty="0"/>
              <a:t>5. Performance Metrics define how the government measures successful delivery of outcomes based on timeliness, efficiency, and accuracy targets</a:t>
            </a:r>
          </a:p>
          <a:p>
            <a:pPr marL="228600" marR="0" lvl="0" indent="-228600" algn="l" rtl="0">
              <a:spcBef>
                <a:spcPts val="0"/>
              </a:spcBef>
              <a:buSzPct val="25000"/>
              <a:buAutoNum type="arabicPeriod"/>
            </a:pPr>
            <a:endParaRPr lang="en-US" dirty="0"/>
          </a:p>
          <a:p>
            <a:pPr marL="0" marR="0" lvl="0" indent="0" algn="l" rtl="0">
              <a:spcBef>
                <a:spcPts val="0"/>
              </a:spcBef>
              <a:buSzPct val="25000"/>
              <a:buNone/>
            </a:pPr>
            <a:r>
              <a:rPr lang="en-US" dirty="0"/>
              <a:t>The FIBF is a framework that all current Shared Services Providers are working towards</a:t>
            </a:r>
          </a:p>
        </p:txBody>
      </p:sp>
      <p:sp>
        <p:nvSpPr>
          <p:cNvPr id="300" name="Shape 300"/>
          <p:cNvSpPr txBox="1">
            <a:spLocks noGrp="1"/>
          </p:cNvSpPr>
          <p:nvPr>
            <p:ph type="sldNum" idx="12"/>
          </p:nvPr>
        </p:nvSpPr>
        <p:spPr>
          <a:xfrm>
            <a:off x="3884612" y="8685213"/>
            <a:ext cx="2971800" cy="457200"/>
          </a:xfrm>
          <a:prstGeom prst="rect">
            <a:avLst/>
          </a:prstGeom>
          <a:noFill/>
          <a:ln>
            <a:noFill/>
          </a:ln>
        </p:spPr>
        <p:txBody>
          <a:bodyPr wrap="square" lIns="91525" tIns="45750" rIns="91525" bIns="45750" anchor="b" anchorCtr="0">
            <a:noAutofit/>
          </a:bodyPr>
          <a:lstStyle/>
          <a:p>
            <a:pPr marL="0" marR="0" lvl="0" indent="0" algn="l" rtl="0">
              <a:lnSpc>
                <a:spcPct val="100000"/>
              </a:lnSpc>
              <a:spcBef>
                <a:spcPts val="0"/>
              </a:spcBef>
              <a:spcAft>
                <a:spcPts val="0"/>
              </a:spcAft>
              <a:buClr>
                <a:schemeClr val="dk1"/>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13</a:t>
            </a:fld>
            <a:endParaRPr lang="en-US"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247745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txBox="1">
            <a:spLocks noGrp="1"/>
          </p:cNvSpPr>
          <p:nvPr>
            <p:ph type="body" idx="1"/>
          </p:nvPr>
        </p:nvSpPr>
        <p:spPr>
          <a:xfrm>
            <a:off x="701040" y="4415790"/>
            <a:ext cx="5608200" cy="4183500"/>
          </a:xfrm>
          <a:prstGeom prst="rect">
            <a:avLst/>
          </a:prstGeom>
          <a:noFill/>
          <a:ln>
            <a:noFill/>
          </a:ln>
        </p:spPr>
        <p:txBody>
          <a:bodyPr wrap="square" lIns="91425" tIns="91425" rIns="91425" bIns="91425" anchor="t" anchorCtr="0">
            <a:noAutofit/>
          </a:bodyPr>
          <a:lstStyle/>
          <a:p>
            <a:pPr marL="0" marR="0" lvl="0" indent="-76200" algn="l" rtl="0">
              <a:spcBef>
                <a:spcPts val="0"/>
              </a:spcBef>
              <a:buClr>
                <a:schemeClr val="dk1"/>
              </a:buClr>
              <a:buSzPct val="100000"/>
              <a:buFont typeface="Calibri"/>
              <a:buNone/>
            </a:pPr>
            <a:endParaRPr sz="1200" b="0" i="0" u="none" strike="noStrike" cap="none">
              <a:solidFill>
                <a:schemeClr val="dk1"/>
              </a:solidFill>
              <a:latin typeface="Calibri"/>
              <a:ea typeface="Calibri"/>
              <a:cs typeface="Calibri"/>
              <a:sym typeface="Calibri"/>
            </a:endParaRPr>
          </a:p>
        </p:txBody>
      </p:sp>
      <p:sp>
        <p:nvSpPr>
          <p:cNvPr id="225" name="Shape 225"/>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983779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9" name="Shape 289"/>
          <p:cNvSpPr txBox="1">
            <a:spLocks noGrp="1"/>
          </p:cNvSpPr>
          <p:nvPr>
            <p:ph type="body" idx="1"/>
          </p:nvPr>
        </p:nvSpPr>
        <p:spPr>
          <a:xfrm>
            <a:off x="701039" y="4415789"/>
            <a:ext cx="5608319" cy="4183379"/>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Clr>
                <a:schemeClr val="dk1"/>
              </a:buClr>
              <a:buSzPct val="25000"/>
              <a:buFont typeface="Calibri"/>
              <a:buNone/>
            </a:pPr>
            <a:endParaRPr sz="1200" b="0" i="0" u="none" strike="noStrike" cap="none" dirty="0">
              <a:solidFill>
                <a:schemeClr val="dk1"/>
              </a:solidFill>
              <a:latin typeface="Calibri"/>
              <a:ea typeface="Calibri"/>
              <a:cs typeface="Calibri"/>
              <a:sym typeface="Calibri"/>
            </a:endParaRPr>
          </a:p>
          <a:p>
            <a:pPr marL="171450" marR="0" lvl="0" indent="-171450" algn="l" rtl="0">
              <a:spcBef>
                <a:spcPts val="0"/>
              </a:spcBef>
              <a:spcAft>
                <a:spcPts val="0"/>
              </a:spcAft>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The Universal ERM Requirements identify high level business needs for managing electronic records. </a:t>
            </a:r>
          </a:p>
          <a:p>
            <a:pPr marL="171450" marR="0" lvl="0" indent="-171450" algn="l" rtl="0">
              <a:spcBef>
                <a:spcPts val="0"/>
              </a:spcBef>
              <a:spcAft>
                <a:spcPts val="0"/>
              </a:spcAft>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They are baseline ERM program requirements derived from existing NARA regulations, policy, and guidance. </a:t>
            </a:r>
            <a:br>
              <a:rPr lang="en-US" sz="1200" b="0" i="0" u="none" strike="noStrike" cap="none" dirty="0">
                <a:solidFill>
                  <a:schemeClr val="dk1"/>
                </a:solidFill>
                <a:latin typeface="Calibri"/>
                <a:ea typeface="Calibri"/>
                <a:cs typeface="Calibri"/>
                <a:sym typeface="Calibri"/>
              </a:rPr>
            </a:br>
            <a:r>
              <a:rPr lang="en-US" sz="1200" b="0" i="0" u="none" strike="noStrike" cap="none" dirty="0">
                <a:solidFill>
                  <a:schemeClr val="dk1"/>
                </a:solidFill>
                <a:latin typeface="Calibri"/>
                <a:ea typeface="Calibri"/>
                <a:cs typeface="Calibri"/>
                <a:sym typeface="Calibri"/>
              </a:rPr>
              <a:t>They are a starting point for agencies to use when developing system requirements. Records management staff should work with acquisitions and IT personnel to tailor any final system requirements. </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The document contains an abstract, list of lifecycle requirements, list of transfer format requirements, and a glossary. </a:t>
            </a:r>
          </a:p>
        </p:txBody>
      </p:sp>
      <p:sp>
        <p:nvSpPr>
          <p:cNvPr id="290" name="Shape 290"/>
          <p:cNvSpPr txBox="1">
            <a:spLocks noGrp="1"/>
          </p:cNvSpPr>
          <p:nvPr>
            <p:ph type="sldNum" idx="12"/>
          </p:nvPr>
        </p:nvSpPr>
        <p:spPr>
          <a:xfrm>
            <a:off x="3970937" y="8829967"/>
            <a:ext cx="3037839" cy="464819"/>
          </a:xfrm>
          <a:prstGeom prst="rect">
            <a:avLst/>
          </a:prstGeom>
          <a:noFill/>
          <a:ln>
            <a:noFill/>
          </a:ln>
        </p:spPr>
        <p:txBody>
          <a:bodyPr wrap="square" lIns="93175" tIns="46575" rIns="93175" bIns="46575"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5044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9" name="Shape 329"/>
          <p:cNvSpPr txBox="1">
            <a:spLocks noGrp="1"/>
          </p:cNvSpPr>
          <p:nvPr>
            <p:ph type="body" idx="1"/>
          </p:nvPr>
        </p:nvSpPr>
        <p:spPr>
          <a:xfrm>
            <a:off x="701039" y="4415789"/>
            <a:ext cx="5608200" cy="4183500"/>
          </a:xfrm>
          <a:prstGeom prst="rect">
            <a:avLst/>
          </a:prstGeom>
        </p:spPr>
        <p:txBody>
          <a:bodyPr wrap="square" lIns="91425" tIns="91425" rIns="91425" bIns="91425" anchor="t" anchorCtr="0">
            <a:noAutofit/>
          </a:bodyPr>
          <a:lstStyle/>
          <a:p>
            <a:pPr lvl="0">
              <a:spcBef>
                <a:spcPts val="0"/>
              </a:spcBef>
              <a:buNone/>
            </a:pPr>
            <a:endParaRPr/>
          </a:p>
        </p:txBody>
      </p:sp>
      <p:sp>
        <p:nvSpPr>
          <p:cNvPr id="330" name="Shape 330"/>
          <p:cNvSpPr txBox="1">
            <a:spLocks noGrp="1"/>
          </p:cNvSpPr>
          <p:nvPr>
            <p:ph type="sldNum" idx="12"/>
          </p:nvPr>
        </p:nvSpPr>
        <p:spPr>
          <a:xfrm>
            <a:off x="3970937" y="8829967"/>
            <a:ext cx="3037800" cy="464700"/>
          </a:xfrm>
          <a:prstGeom prst="rect">
            <a:avLst/>
          </a:prstGeom>
        </p:spPr>
        <p:txBody>
          <a:bodyPr wrap="square" lIns="93175" tIns="46575" rIns="93175" bIns="46575" anchor="b" anchorCtr="0">
            <a:noAutofit/>
          </a:bodyPr>
          <a:lstStyle/>
          <a:p>
            <a:pPr lvl="0">
              <a:spcBef>
                <a:spcPts val="0"/>
              </a:spcBef>
              <a:buClr>
                <a:schemeClr val="dk1"/>
              </a:buClr>
              <a:buSzPct val="25000"/>
              <a:buFont typeface="Calibri"/>
              <a:buNone/>
            </a:pPr>
            <a:fld id="{00000000-1234-1234-1234-123412341234}" type="slidenum">
              <a:rPr lang="en-US"/>
              <a:t>16</a:t>
            </a:fld>
            <a:endParaRPr lang="en-US"/>
          </a:p>
        </p:txBody>
      </p:sp>
    </p:spTree>
    <p:extLst>
      <p:ext uri="{BB962C8B-B14F-4D97-AF65-F5344CB8AC3E}">
        <p14:creationId xmlns:p14="http://schemas.microsoft.com/office/powerpoint/2010/main" val="700766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9" name="Shape 339"/>
          <p:cNvSpPr txBox="1">
            <a:spLocks noGrp="1"/>
          </p:cNvSpPr>
          <p:nvPr>
            <p:ph type="body" idx="1"/>
          </p:nvPr>
        </p:nvSpPr>
        <p:spPr>
          <a:xfrm>
            <a:off x="701039" y="4415789"/>
            <a:ext cx="5608319" cy="4183379"/>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0" name="Shape 340"/>
          <p:cNvSpPr txBox="1">
            <a:spLocks noGrp="1"/>
          </p:cNvSpPr>
          <p:nvPr>
            <p:ph type="sldNum" idx="12"/>
          </p:nvPr>
        </p:nvSpPr>
        <p:spPr>
          <a:xfrm>
            <a:off x="3970937" y="8829967"/>
            <a:ext cx="3037839" cy="464819"/>
          </a:xfrm>
          <a:prstGeom prst="rect">
            <a:avLst/>
          </a:prstGeom>
          <a:noFill/>
          <a:ln>
            <a:noFill/>
          </a:ln>
        </p:spPr>
        <p:txBody>
          <a:bodyPr wrap="square" lIns="93175" tIns="46575" rIns="93175" bIns="46575"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8865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baseline="0" dirty="0">
                <a:solidFill>
                  <a:schemeClr val="dk1"/>
                </a:solidFill>
                <a:effectLst/>
                <a:latin typeface="+mn-lt"/>
                <a:ea typeface="Calibri"/>
                <a:cs typeface="Calibri"/>
                <a:sym typeface="Calibri"/>
              </a:rPr>
              <a:t>Before I stop for questions, just wanted to close with my take on where this road is leading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baseline="0" dirty="0">
              <a:solidFill>
                <a:schemeClr val="dk1"/>
              </a:solidFill>
              <a:effectLst/>
              <a:latin typeface="+mn-l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baseline="0" dirty="0">
                <a:solidFill>
                  <a:schemeClr val="dk1"/>
                </a:solidFill>
                <a:effectLst/>
                <a:latin typeface="+mn-lt"/>
                <a:ea typeface="Calibri"/>
                <a:cs typeface="Calibri"/>
                <a:sym typeface="Calibri"/>
              </a:rPr>
              <a:t>Yes, it is leading us to digital government, but in order for us to stay on that road, we need to shift our thinking to an IG approach where RM is a critical component to its success.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baseline="0" dirty="0">
              <a:solidFill>
                <a:schemeClr val="dk1"/>
              </a:solidFill>
              <a:effectLst/>
              <a:latin typeface="+mn-l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baseline="0" dirty="0">
                <a:solidFill>
                  <a:schemeClr val="dk1"/>
                </a:solidFill>
                <a:effectLst/>
                <a:latin typeface="+mn-lt"/>
                <a:ea typeface="Calibri"/>
                <a:cs typeface="Calibri"/>
                <a:sym typeface="Calibri"/>
              </a:rPr>
              <a:t>Here is my information and some resources for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baseline="0" dirty="0">
              <a:solidFill>
                <a:schemeClr val="dk1"/>
              </a:solidFill>
              <a:effectLst/>
              <a:latin typeface="+mn-l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baseline="0" dirty="0">
                <a:solidFill>
                  <a:schemeClr val="dk1"/>
                </a:solidFill>
                <a:effectLst/>
                <a:latin typeface="+mn-lt"/>
                <a:ea typeface="Calibri"/>
                <a:cs typeface="Calibri"/>
                <a:sym typeface="Calibri"/>
              </a:rPr>
              <a:t>--QUESTIONS --</a:t>
            </a:r>
          </a:p>
        </p:txBody>
      </p:sp>
      <p:sp>
        <p:nvSpPr>
          <p:cNvPr id="4" name="Slide Number Placeholder 3"/>
          <p:cNvSpPr>
            <a:spLocks noGrp="1"/>
          </p:cNvSpPr>
          <p:nvPr>
            <p:ph type="sldNum" sz="quarter" idx="10"/>
          </p:nvPr>
        </p:nvSpPr>
        <p:spPr/>
        <p:txBody>
          <a:bodyPr/>
          <a:lstStyle/>
          <a:p>
            <a:fld id="{75041E52-99F0-4075-AAF2-FED2121E4EFE}" type="slidenum">
              <a:rPr lang="en-US" smtClean="0"/>
              <a:pPr/>
              <a:t>18</a:t>
            </a:fld>
            <a:endParaRPr lang="en-US"/>
          </a:p>
        </p:txBody>
      </p:sp>
    </p:spTree>
    <p:extLst>
      <p:ext uri="{BB962C8B-B14F-4D97-AF65-F5344CB8AC3E}">
        <p14:creationId xmlns:p14="http://schemas.microsoft.com/office/powerpoint/2010/main" val="662014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cap="none" dirty="0">
                <a:solidFill>
                  <a:schemeClr val="dk1"/>
                </a:solidFill>
                <a:effectLst/>
                <a:latin typeface="Calibri"/>
                <a:ea typeface="Calibri"/>
                <a:cs typeface="Calibri"/>
                <a:sym typeface="Calibri"/>
              </a:rPr>
              <a:t>At the agency level, the vision is about engagement and discovery – but also about living</a:t>
            </a:r>
            <a:r>
              <a:rPr lang="en-US" sz="1200" b="0" i="0" u="none" strike="noStrike" kern="1200" cap="none" baseline="0" dirty="0">
                <a:solidFill>
                  <a:schemeClr val="dk1"/>
                </a:solidFill>
                <a:effectLst/>
                <a:latin typeface="Calibri"/>
                <a:ea typeface="Calibri"/>
                <a:cs typeface="Calibri"/>
                <a:sym typeface="Calibri"/>
              </a:rPr>
              <a:t> in a digital world.</a:t>
            </a:r>
            <a:endParaRPr lang="en-US" sz="1200" b="0" i="0" u="none" strike="noStrike" kern="1200" cap="none" dirty="0">
              <a:solidFill>
                <a:schemeClr val="dk1"/>
              </a:solidFill>
              <a:effectLst/>
              <a:latin typeface="Calibri"/>
              <a:ea typeface="Calibri"/>
              <a:cs typeface="Calibri"/>
              <a:sym typeface="Calibri"/>
            </a:endParaRPr>
          </a:p>
          <a:p>
            <a:pPr rtl="0" fontAlgn="base"/>
            <a:endParaRPr lang="en-US" sz="1200" b="0" i="0" u="none" strike="noStrike" kern="1200" cap="none" dirty="0">
              <a:solidFill>
                <a:schemeClr val="dk1"/>
              </a:solidFill>
              <a:effectLst/>
              <a:latin typeface="Calibri"/>
              <a:ea typeface="Calibri"/>
              <a:cs typeface="Calibri"/>
              <a:sym typeface="Calibri"/>
            </a:endParaRPr>
          </a:p>
          <a:p>
            <a:pPr rtl="0" fontAlgn="base"/>
            <a:r>
              <a:rPr lang="en-US" sz="1200" b="0" i="0" u="none" strike="noStrike" kern="1200" cap="none" dirty="0">
                <a:solidFill>
                  <a:schemeClr val="dk1"/>
                </a:solidFill>
                <a:effectLst/>
                <a:latin typeface="Calibri"/>
                <a:ea typeface="Calibri"/>
                <a:cs typeface="Calibri"/>
                <a:sym typeface="Calibri"/>
              </a:rPr>
              <a:t>The vision of my Office is also connected to the digital world, but is</a:t>
            </a:r>
            <a:r>
              <a:rPr lang="en-US" sz="1200" b="0" i="0" u="none" strike="noStrike" kern="1200" cap="none" baseline="0" dirty="0">
                <a:solidFill>
                  <a:schemeClr val="dk1"/>
                </a:solidFill>
                <a:effectLst/>
                <a:latin typeface="Calibri"/>
                <a:ea typeface="Calibri"/>
                <a:cs typeface="Calibri"/>
                <a:sym typeface="Calibri"/>
              </a:rPr>
              <a:t> </a:t>
            </a:r>
            <a:r>
              <a:rPr lang="en-US" sz="1200" b="0" i="0" u="none" strike="noStrike" kern="1200" cap="none" dirty="0">
                <a:solidFill>
                  <a:schemeClr val="dk1"/>
                </a:solidFill>
                <a:effectLst/>
                <a:latin typeface="Calibri"/>
                <a:ea typeface="Calibri"/>
                <a:cs typeface="Calibri"/>
                <a:sym typeface="Calibri"/>
              </a:rPr>
              <a:t>even more specific</a:t>
            </a:r>
          </a:p>
          <a:p>
            <a:pPr rtl="0" fontAlgn="base"/>
            <a:endParaRPr lang="en-US" sz="1200" b="0" i="0" u="none" strike="noStrike" kern="1200" cap="none" dirty="0">
              <a:solidFill>
                <a:schemeClr val="dk1"/>
              </a:solidFill>
              <a:effectLst/>
              <a:latin typeface="Calibri"/>
              <a:ea typeface="Calibri"/>
              <a:cs typeface="Calibri"/>
              <a:sym typeface="Calibri"/>
            </a:endParaRPr>
          </a:p>
          <a:p>
            <a:pPr rtl="0" fontAlgn="base"/>
            <a:r>
              <a:rPr lang="en-US" sz="1200" b="0" i="0" u="none" strike="noStrike" kern="1200" cap="none" dirty="0">
                <a:solidFill>
                  <a:schemeClr val="dk1"/>
                </a:solidFill>
                <a:effectLst/>
                <a:latin typeface="Calibri"/>
                <a:ea typeface="Calibri"/>
                <a:cs typeface="Calibri"/>
                <a:sym typeface="Calibri"/>
              </a:rPr>
              <a:t>We are technology focused</a:t>
            </a:r>
          </a:p>
          <a:p>
            <a:pPr rtl="0" fontAlgn="base"/>
            <a:r>
              <a:rPr lang="en-US" sz="1200" b="0" i="0" u="none" strike="noStrike" kern="1200" cap="none" dirty="0">
                <a:solidFill>
                  <a:schemeClr val="dk1"/>
                </a:solidFill>
                <a:effectLst/>
                <a:latin typeface="Calibri"/>
                <a:ea typeface="Calibri"/>
                <a:cs typeface="Calibri"/>
                <a:sym typeface="Calibri"/>
              </a:rPr>
              <a:t>We see records as integral to each agency's mission</a:t>
            </a:r>
          </a:p>
          <a:p>
            <a:pPr rtl="0" fontAlgn="base"/>
            <a:r>
              <a:rPr lang="en-US" sz="1200" b="0" i="0" u="none" strike="noStrike" kern="1200" cap="none" dirty="0">
                <a:solidFill>
                  <a:schemeClr val="dk1"/>
                </a:solidFill>
                <a:effectLst/>
                <a:latin typeface="Calibri"/>
                <a:ea typeface="Calibri"/>
                <a:cs typeface="Calibri"/>
                <a:sym typeface="Calibri"/>
              </a:rPr>
              <a:t>We promote the effective governance of information assets</a:t>
            </a:r>
          </a:p>
          <a:p>
            <a:pPr rtl="0" fontAlgn="base"/>
            <a:r>
              <a:rPr lang="en-US" sz="1200" b="0" i="0" u="none" strike="noStrike" kern="1200" cap="none" dirty="0">
                <a:solidFill>
                  <a:schemeClr val="dk1"/>
                </a:solidFill>
                <a:effectLst/>
                <a:latin typeface="Calibri"/>
                <a:ea typeface="Calibri"/>
                <a:cs typeface="Calibri"/>
                <a:sym typeface="Calibri"/>
              </a:rPr>
              <a:t>We think records and information should be managed electronically with minimal end-user intervention, </a:t>
            </a:r>
          </a:p>
          <a:p>
            <a:pPr rtl="0" fontAlgn="base"/>
            <a:r>
              <a:rPr lang="en-US" sz="1200" b="0" i="0" u="none" strike="noStrike" kern="1200" cap="none" dirty="0">
                <a:solidFill>
                  <a:schemeClr val="dk1"/>
                </a:solidFill>
                <a:effectLst/>
                <a:latin typeface="Calibri"/>
                <a:ea typeface="Calibri"/>
                <a:cs typeface="Calibri"/>
                <a:sym typeface="Calibri"/>
              </a:rPr>
              <a:t>	where even 1 click is the kiss of death</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9428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lnSpcReduction="10000"/>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Clear GOALS --- Focus on Email</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The Presidential Memorandum – Managing</a:t>
            </a:r>
            <a:r>
              <a:rPr lang="en-US" baseline="0" dirty="0"/>
              <a:t> Government Records was</a:t>
            </a:r>
            <a:r>
              <a:rPr lang="en-US" dirty="0">
                <a:latin typeface="Calibri" pitchFamily="34" charset="0"/>
                <a:cs typeface="Times New Roman" pitchFamily="18" charset="0"/>
              </a:rPr>
              <a:t> issued November 28, 2011. This was a once</a:t>
            </a:r>
            <a:r>
              <a:rPr lang="en-US" baseline="0" dirty="0">
                <a:latin typeface="Calibri" pitchFamily="34" charset="0"/>
                <a:cs typeface="Times New Roman" pitchFamily="18" charset="0"/>
              </a:rPr>
              <a:t> in a generation emphasis from the President of the United States in modernizing records management. The Memorandum</a:t>
            </a:r>
            <a:r>
              <a:rPr lang="en-US" dirty="0"/>
              <a:t> acknowledged that</a:t>
            </a:r>
            <a:r>
              <a:rPr lang="en-US" baseline="0" dirty="0"/>
              <a:t> “records management is the b</a:t>
            </a:r>
            <a:r>
              <a:rPr lang="en-US" dirty="0"/>
              <a:t>ackbone of open government.” Part of the administrations</a:t>
            </a:r>
            <a:r>
              <a:rPr lang="en-US" baseline="0" dirty="0"/>
              <a:t> focus on creating a </a:t>
            </a:r>
            <a:r>
              <a:rPr lang="en-US" dirty="0"/>
              <a:t>more open government – and technology provides opportunities to do better than ever before</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NARA, along with the</a:t>
            </a:r>
            <a:r>
              <a:rPr lang="en-US" baseline="0" dirty="0"/>
              <a:t> Office of Management and Budget (part of the Executive Office of the President) issued the </a:t>
            </a:r>
            <a:r>
              <a:rPr lang="en-US" dirty="0"/>
              <a:t>Managing Government Records Directive on </a:t>
            </a:r>
            <a:r>
              <a:rPr lang="en-US" dirty="0">
                <a:latin typeface="Calibri" pitchFamily="34" charset="0"/>
                <a:cs typeface="Times New Roman" pitchFamily="18" charset="0"/>
              </a:rPr>
              <a:t>August 24, 2012</a:t>
            </a:r>
            <a:r>
              <a:rPr lang="en-US" dirty="0">
                <a:latin typeface="+mn-lt"/>
                <a:cs typeface="+mn-cs"/>
              </a:rPr>
              <a:t>.</a:t>
            </a:r>
            <a:r>
              <a:rPr lang="en-US" baseline="0" dirty="0">
                <a:latin typeface="+mn-lt"/>
                <a:cs typeface="+mn-cs"/>
              </a:rPr>
              <a:t> The Directive describes a mix</a:t>
            </a:r>
            <a:r>
              <a:rPr lang="en-US" baseline="0" dirty="0"/>
              <a:t> of strategic and technical tasks. Two primary targets are: </a:t>
            </a:r>
          </a:p>
          <a:p>
            <a:pPr marL="342900" marR="0" lvl="0" indent="-342900" algn="l" defTabSz="457200" rtl="0" eaLnBrk="1" fontAlgn="auto" latinLnBrk="0" hangingPunct="1">
              <a:lnSpc>
                <a:spcPct val="100000"/>
              </a:lnSpc>
              <a:spcBef>
                <a:spcPct val="20000"/>
              </a:spcBef>
              <a:spcAft>
                <a:spcPts val="0"/>
              </a:spcAft>
              <a:buClrTx/>
              <a:buSzTx/>
              <a:tabLst/>
              <a:defRPr/>
            </a:pPr>
            <a:r>
              <a:rPr kumimoji="0" lang="en-US" sz="1200" b="0" i="0" u="none" strike="noStrike" kern="1200" cap="none" spc="0" normalizeH="0" baseline="0" noProof="0" dirty="0">
                <a:ln>
                  <a:noFill/>
                </a:ln>
                <a:solidFill>
                  <a:schemeClr val="tx1"/>
                </a:solidFill>
                <a:effectLst/>
                <a:uLnTx/>
                <a:uFillTx/>
              </a:rPr>
              <a:t>	By </a:t>
            </a:r>
            <a:r>
              <a:rPr kumimoji="0" lang="en-US" sz="1200" b="1" i="0" u="none" strike="noStrike" kern="1200" cap="none" spc="0" normalizeH="0" baseline="0" noProof="0" dirty="0">
                <a:ln>
                  <a:noFill/>
                </a:ln>
                <a:solidFill>
                  <a:schemeClr val="tx1"/>
                </a:solidFill>
                <a:effectLst/>
                <a:uLnTx/>
                <a:uFillTx/>
              </a:rPr>
              <a:t>2016</a:t>
            </a:r>
            <a:r>
              <a:rPr kumimoji="0" lang="en-US" sz="1200" b="0" i="0" u="none" strike="noStrike" kern="1200" cap="none" spc="0" normalizeH="0" baseline="0" noProof="0" dirty="0">
                <a:ln>
                  <a:noFill/>
                </a:ln>
                <a:solidFill>
                  <a:schemeClr val="tx1"/>
                </a:solidFill>
                <a:effectLst/>
                <a:uLnTx/>
                <a:uFillTx/>
              </a:rPr>
              <a:t>, agencies manage permanent and temporary </a:t>
            </a:r>
            <a:r>
              <a:rPr kumimoji="0" lang="en-US" sz="1200" b="0" i="0" u="sng" strike="noStrike" kern="1200" cap="none" spc="0" normalizeH="0" baseline="0" noProof="0" dirty="0">
                <a:ln>
                  <a:noFill/>
                </a:ln>
                <a:solidFill>
                  <a:schemeClr val="tx1"/>
                </a:solidFill>
                <a:effectLst/>
                <a:uLnTx/>
                <a:uFillTx/>
              </a:rPr>
              <a:t>email</a:t>
            </a:r>
            <a:r>
              <a:rPr kumimoji="0" lang="en-US" sz="1200" b="0" i="0" u="none" strike="noStrike" kern="1200" cap="none" spc="0" normalizeH="0" baseline="0" noProof="0" dirty="0">
                <a:ln>
                  <a:noFill/>
                </a:ln>
                <a:solidFill>
                  <a:schemeClr val="tx1"/>
                </a:solidFill>
                <a:effectLst/>
                <a:uLnTx/>
                <a:uFillTx/>
              </a:rPr>
              <a:t> in accessible, electronic format</a:t>
            </a:r>
          </a:p>
          <a:p>
            <a:pPr marL="342900" marR="0" lvl="0" indent="-342900" algn="l" defTabSz="457200" rtl="0" eaLnBrk="1" fontAlgn="auto" latinLnBrk="0" hangingPunct="1">
              <a:lnSpc>
                <a:spcPct val="100000"/>
              </a:lnSpc>
              <a:spcBef>
                <a:spcPct val="20000"/>
              </a:spcBef>
              <a:spcAft>
                <a:spcPts val="0"/>
              </a:spcAft>
              <a:buClrTx/>
              <a:buSzTx/>
              <a:tabLst/>
              <a:defRPr/>
            </a:pPr>
            <a:r>
              <a:rPr kumimoji="0" lang="en-US" sz="1200" b="0" i="0" u="none" strike="noStrike" kern="1200" cap="none" spc="0" normalizeH="0" baseline="0" noProof="0" dirty="0">
                <a:ln>
                  <a:noFill/>
                </a:ln>
                <a:solidFill>
                  <a:schemeClr val="tx1"/>
                </a:solidFill>
                <a:effectLst/>
                <a:uLnTx/>
                <a:uFillTx/>
              </a:rPr>
              <a:t>	By</a:t>
            </a:r>
            <a:r>
              <a:rPr kumimoji="0" lang="en-US" sz="1200" b="1" i="0" u="none" strike="noStrike" kern="1200" cap="none" spc="0" normalizeH="0" baseline="0" noProof="0" dirty="0">
                <a:ln>
                  <a:noFill/>
                </a:ln>
                <a:solidFill>
                  <a:schemeClr val="tx1"/>
                </a:solidFill>
                <a:effectLst/>
                <a:uLnTx/>
                <a:uFillTx/>
              </a:rPr>
              <a:t> 2019, </a:t>
            </a:r>
            <a:r>
              <a:rPr kumimoji="0" lang="en-US" sz="1200" b="0" i="0" u="none" strike="noStrike" kern="1200" cap="none" spc="0" normalizeH="0" baseline="0" noProof="0" dirty="0">
                <a:ln>
                  <a:noFill/>
                </a:ln>
                <a:solidFill>
                  <a:schemeClr val="tx1"/>
                </a:solidFill>
                <a:effectLst/>
                <a:uLnTx/>
                <a:uFillTx/>
              </a:rPr>
              <a:t>agencies manage all </a:t>
            </a:r>
            <a:r>
              <a:rPr kumimoji="0" lang="en-US" sz="1200" b="0" i="0" u="sng" strike="noStrike" kern="1200" cap="none" spc="0" normalizeH="0" baseline="0" noProof="0" dirty="0">
                <a:ln>
                  <a:noFill/>
                </a:ln>
                <a:solidFill>
                  <a:schemeClr val="tx1"/>
                </a:solidFill>
                <a:effectLst/>
                <a:uLnTx/>
                <a:uFillTx/>
              </a:rPr>
              <a:t>permanent electronic records </a:t>
            </a:r>
            <a:r>
              <a:rPr kumimoji="0" lang="en-US" sz="1200" b="0" i="0" u="none" strike="noStrike" kern="1200" cap="none" spc="0" normalizeH="0" baseline="0" noProof="0" dirty="0">
                <a:ln>
                  <a:noFill/>
                </a:ln>
                <a:solidFill>
                  <a:schemeClr val="tx1"/>
                </a:solidFill>
                <a:effectLst/>
                <a:uLnTx/>
                <a:uFillTx/>
              </a:rPr>
              <a:t>in electronic formats</a:t>
            </a:r>
          </a:p>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1200" b="0" i="0" u="none" strike="noStrike" kern="1200" cap="none" spc="0" normalizeH="0" baseline="0" noProof="0" dirty="0">
              <a:ln>
                <a:noFill/>
              </a:ln>
              <a:solidFill>
                <a:schemeClr val="tx1"/>
              </a:solidFill>
              <a:effectLst/>
              <a:uLnTx/>
              <a:uFillTx/>
            </a:endParaRPr>
          </a:p>
          <a:p>
            <a:pPr marL="342900" marR="0" lvl="0" indent="-342900" algn="l" defTabSz="457200" rtl="0" eaLnBrk="1" fontAlgn="auto" latinLnBrk="0" hangingPunct="1">
              <a:lnSpc>
                <a:spcPct val="100000"/>
              </a:lnSpc>
              <a:spcBef>
                <a:spcPct val="20000"/>
              </a:spcBef>
              <a:spcAft>
                <a:spcPts val="0"/>
              </a:spcAft>
              <a:buClrTx/>
              <a:buSzTx/>
              <a:tabLst/>
              <a:defRPr/>
            </a:pPr>
            <a:r>
              <a:rPr kumimoji="0" lang="en-US" sz="1200" b="0" i="0" u="none" strike="noStrike" kern="1200" cap="none" spc="0" normalizeH="0" baseline="0" noProof="0" dirty="0">
                <a:ln>
                  <a:noFill/>
                </a:ln>
                <a:solidFill>
                  <a:schemeClr val="tx1"/>
                </a:solidFill>
                <a:effectLst/>
                <a:uLnTx/>
                <a:uFillTx/>
              </a:rPr>
              <a:t>One of the key additions of both the Memorandum and Directive was the creating the Senior Agency Official for Records Management community. The SAORM is a high-level official at each agency that has oversight of the records management budget and personnel that can advocate directly to each agency head.</a:t>
            </a:r>
          </a:p>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1200" b="0" i="0" u="none" strike="noStrike" kern="1200" cap="none" spc="0" normalizeH="0" baseline="0" noProof="0" dirty="0">
              <a:ln>
                <a:noFill/>
              </a:ln>
              <a:solidFill>
                <a:schemeClr val="tx1"/>
              </a:solidFill>
              <a:effectLst/>
              <a:uLnTx/>
              <a:uFillTx/>
            </a:endParaRPr>
          </a:p>
          <a:p>
            <a:pPr marL="342900" marR="0" lvl="0" indent="-342900" algn="l" defTabSz="457200" rtl="0" eaLnBrk="1" fontAlgn="auto" latinLnBrk="0" hangingPunct="1">
              <a:lnSpc>
                <a:spcPct val="100000"/>
              </a:lnSpc>
              <a:spcBef>
                <a:spcPct val="20000"/>
              </a:spcBef>
              <a:spcAft>
                <a:spcPts val="0"/>
              </a:spcAft>
              <a:buClrTx/>
              <a:buSzTx/>
              <a:tabLst/>
              <a:defRPr/>
            </a:pPr>
            <a:r>
              <a:rPr kumimoji="0" lang="en-US" sz="1200" b="0" i="0" u="none" strike="noStrike" kern="1200" cap="none" spc="0" normalizeH="0" baseline="0" noProof="0" dirty="0">
                <a:ln>
                  <a:noFill/>
                </a:ln>
                <a:solidFill>
                  <a:schemeClr val="tx1"/>
                </a:solidFill>
                <a:effectLst/>
                <a:uLnTx/>
                <a:uFillTx/>
              </a:rPr>
              <a:t>Both of these documents have been major forces in driving progress in records management.</a:t>
            </a:r>
          </a:p>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1200" b="0" i="0" u="none" strike="noStrike" kern="1200" cap="none" spc="0" normalizeH="0" baseline="0" noProof="0" dirty="0">
              <a:ln>
                <a:noFill/>
              </a:ln>
              <a:solidFill>
                <a:schemeClr val="tx1"/>
              </a:solidFill>
              <a:effectLst/>
              <a:uLnTx/>
              <a:uFillTx/>
            </a:endParaRPr>
          </a:p>
          <a:p>
            <a:endParaRPr lang="en-US" dirty="0"/>
          </a:p>
        </p:txBody>
      </p:sp>
      <p:sp>
        <p:nvSpPr>
          <p:cNvPr id="4" name="Slide Number Placeholder 3"/>
          <p:cNvSpPr>
            <a:spLocks noGrp="1"/>
          </p:cNvSpPr>
          <p:nvPr>
            <p:ph type="sldNum" sz="quarter" idx="10"/>
          </p:nvPr>
        </p:nvSpPr>
        <p:spPr/>
        <p:txBody>
          <a:bodyPr/>
          <a:lstStyle/>
          <a:p>
            <a:fld id="{4E4CE643-AAFE-4490-82DD-B764274CF9AB}" type="slidenum">
              <a:rPr lang="en-US" smtClean="0"/>
              <a:pPr/>
              <a:t>3</a:t>
            </a:fld>
            <a:endParaRPr lang="en-US" dirty="0"/>
          </a:p>
        </p:txBody>
      </p:sp>
    </p:spTree>
    <p:extLst>
      <p:ext uri="{BB962C8B-B14F-4D97-AF65-F5344CB8AC3E}">
        <p14:creationId xmlns:p14="http://schemas.microsoft.com/office/powerpoint/2010/main" val="2021863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5" name="Shape 8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This is the Charles Dickens slide – if you think of these targets as ghosts of the past, present and future. In many ways they are haunting us all!</a:t>
            </a:r>
          </a:p>
          <a:p>
            <a:pPr marL="0" marR="0" lvl="0" indent="0" algn="l" rtl="0">
              <a:spcBef>
                <a:spcPts val="0"/>
              </a:spcBef>
              <a:buClr>
                <a:schemeClr val="dk1"/>
              </a:buClr>
              <a:buSzPct val="25000"/>
              <a:buFont typeface="Calibri"/>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At the time these goals were communicated, they all seemed jarring in their aspirations – which is no less true than what we are hearing now about the new goal for 2022.</a:t>
            </a:r>
          </a:p>
          <a:p>
            <a:pPr marL="0" marR="0" lvl="0" indent="0" algn="l" rtl="0">
              <a:spcBef>
                <a:spcPts val="0"/>
              </a:spcBef>
              <a:buClr>
                <a:schemeClr val="dk1"/>
              </a:buClr>
              <a:buSzPct val="25000"/>
              <a:buFont typeface="Calibri"/>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To my mind this new goal for 2022 is not </a:t>
            </a:r>
            <a:r>
              <a:rPr lang="en-US" sz="1200" b="0" i="1" u="none" strike="noStrike" cap="none" baseline="0" dirty="0">
                <a:solidFill>
                  <a:schemeClr val="dk1"/>
                </a:solidFill>
                <a:latin typeface="Calibri"/>
                <a:ea typeface="Calibri"/>
                <a:cs typeface="Calibri"/>
                <a:sym typeface="Calibri"/>
              </a:rPr>
              <a:t>revolutionary</a:t>
            </a:r>
            <a:r>
              <a:rPr lang="en-US" sz="1200" b="0" i="0" u="none" strike="noStrike" cap="none" baseline="0" dirty="0">
                <a:solidFill>
                  <a:schemeClr val="dk1"/>
                </a:solidFill>
                <a:latin typeface="Calibri"/>
                <a:ea typeface="Calibri"/>
                <a:cs typeface="Calibri"/>
                <a:sym typeface="Calibri"/>
              </a:rPr>
              <a:t>, but </a:t>
            </a:r>
            <a:r>
              <a:rPr lang="en-US" sz="1200" b="0" i="1" u="none" strike="noStrike" cap="none" baseline="0" dirty="0">
                <a:solidFill>
                  <a:schemeClr val="dk1"/>
                </a:solidFill>
                <a:latin typeface="Calibri"/>
                <a:ea typeface="Calibri"/>
                <a:cs typeface="Calibri"/>
                <a:sym typeface="Calibri"/>
              </a:rPr>
              <a:t>evolutionary</a:t>
            </a:r>
            <a:r>
              <a:rPr lang="en-US" sz="1200" b="0" i="0" u="none" strike="noStrike" cap="none" baseline="0" dirty="0">
                <a:solidFill>
                  <a:schemeClr val="dk1"/>
                </a:solidFill>
                <a:latin typeface="Calibri"/>
                <a:ea typeface="Calibri"/>
                <a:cs typeface="Calibri"/>
                <a:sym typeface="Calibri"/>
              </a:rPr>
              <a:t>. All three of these goals are complementary, mutually supporting, and lie on the same path that we embarked on back in 2011 when we recognized we needed to modernize recordkeeping across the Government</a:t>
            </a:r>
            <a:endParaRPr lang="en-US" sz="1200" b="0" i="0" u="none" strike="noStrike" cap="none" dirty="0">
              <a:solidFill>
                <a:schemeClr val="dk1"/>
              </a:solidFill>
              <a:latin typeface="Calibri"/>
              <a:ea typeface="Calibri"/>
              <a:cs typeface="Calibri"/>
              <a:sym typeface="Calibri"/>
            </a:endParaRPr>
          </a:p>
        </p:txBody>
      </p:sp>
      <p:sp>
        <p:nvSpPr>
          <p:cNvPr id="86" name="Shape 8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0883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look a little closer -- Why is NARA’s new strategic plan important to reaching this goal?</a:t>
            </a:r>
          </a:p>
          <a:p>
            <a:endParaRPr lang="en-US" dirty="0"/>
          </a:p>
          <a:p>
            <a:pPr marL="171450" indent="-171450">
              <a:buFont typeface="Arial" panose="020B0604020202020204" pitchFamily="34" charset="0"/>
              <a:buChar char="•"/>
            </a:pPr>
            <a:r>
              <a:rPr lang="en-US" dirty="0"/>
              <a:t>Goes beyond email and born-digital permanent records</a:t>
            </a:r>
          </a:p>
          <a:p>
            <a:pPr marL="171450" indent="-171450">
              <a:buFont typeface="Arial" panose="020B0604020202020204" pitchFamily="34" charset="0"/>
              <a:buChar char="•"/>
            </a:pPr>
            <a:r>
              <a:rPr lang="en-US" dirty="0"/>
              <a:t>Requires us to rethink how we work</a:t>
            </a:r>
            <a:r>
              <a:rPr lang="en-US" baseline="0" dirty="0"/>
              <a:t> and what we focus on</a:t>
            </a:r>
            <a:endParaRPr lang="en-US" dirty="0"/>
          </a:p>
        </p:txBody>
      </p:sp>
      <p:sp>
        <p:nvSpPr>
          <p:cNvPr id="4" name="Slide Number Placeholder 3"/>
          <p:cNvSpPr>
            <a:spLocks noGrp="1"/>
          </p:cNvSpPr>
          <p:nvPr>
            <p:ph type="sldNum" sz="quarter" idx="10"/>
          </p:nvPr>
        </p:nvSpPr>
        <p:spPr/>
        <p:txBody>
          <a:bodyPr/>
          <a:lstStyle/>
          <a:p>
            <a:fld id="{4E4CE643-AAFE-4490-82DD-B764274CF9AB}" type="slidenum">
              <a:rPr lang="en-US" smtClean="0"/>
              <a:pPr/>
              <a:t>5</a:t>
            </a:fld>
            <a:endParaRPr lang="en-US" dirty="0"/>
          </a:p>
        </p:txBody>
      </p:sp>
    </p:spTree>
    <p:extLst>
      <p:ext uri="{BB962C8B-B14F-4D97-AF65-F5344CB8AC3E}">
        <p14:creationId xmlns:p14="http://schemas.microsoft.com/office/powerpoint/2010/main" val="3382796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Challenges….generally, people process and technology – more on that later</a:t>
            </a:r>
          </a:p>
          <a:p>
            <a:endParaRPr lang="en-US" dirty="0"/>
          </a:p>
          <a:p>
            <a:r>
              <a:rPr lang="en-US" dirty="0"/>
              <a:t>A number of real issues here </a:t>
            </a:r>
            <a:r>
              <a:rPr lang="en-US" baseline="0" dirty="0"/>
              <a:t> -- and this list is by no means exhaustive – to consider</a:t>
            </a:r>
            <a:endParaRPr lang="en-US" dirty="0"/>
          </a:p>
        </p:txBody>
      </p:sp>
      <p:sp>
        <p:nvSpPr>
          <p:cNvPr id="4" name="Slide Number Placeholder 3"/>
          <p:cNvSpPr>
            <a:spLocks noGrp="1"/>
          </p:cNvSpPr>
          <p:nvPr>
            <p:ph type="sldNum" sz="quarter" idx="10"/>
          </p:nvPr>
        </p:nvSpPr>
        <p:spPr/>
        <p:txBody>
          <a:bodyPr/>
          <a:lstStyle/>
          <a:p>
            <a:fld id="{4E4CE643-AAFE-4490-82DD-B764274CF9AB}" type="slidenum">
              <a:rPr lang="en-US" smtClean="0"/>
              <a:pPr/>
              <a:t>6</a:t>
            </a:fld>
            <a:endParaRPr lang="en-US" dirty="0"/>
          </a:p>
        </p:txBody>
      </p:sp>
    </p:spTree>
    <p:extLst>
      <p:ext uri="{BB962C8B-B14F-4D97-AF65-F5344CB8AC3E}">
        <p14:creationId xmlns:p14="http://schemas.microsoft.com/office/powerpoint/2010/main" val="400076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More broadly, here is where I would like to talk about </a:t>
            </a:r>
            <a:r>
              <a:rPr lang="en-US" u="sng" dirty="0"/>
              <a:t>approaches and strategies </a:t>
            </a:r>
            <a:r>
              <a:rPr lang="en-US" dirty="0"/>
              <a:t>we should all be embracing if we are going to be successful transitioning to fully-electronic Government</a:t>
            </a:r>
          </a:p>
          <a:p>
            <a:endParaRPr lang="en-US" dirty="0"/>
          </a:p>
          <a:p>
            <a:r>
              <a:rPr lang="en-US" dirty="0"/>
              <a:t>First, from the same IMJ issue back in December, there was a short announcement</a:t>
            </a:r>
            <a:r>
              <a:rPr lang="en-US" baseline="0" dirty="0"/>
              <a:t> that in the Australian State of Victoria, Sven </a:t>
            </a:r>
            <a:r>
              <a:rPr lang="en-US" dirty="0" err="1"/>
              <a:t>Bluemmel</a:t>
            </a:r>
            <a:r>
              <a:rPr lang="en-US" dirty="0"/>
              <a:t>,</a:t>
            </a:r>
            <a:r>
              <a:rPr lang="en-US" baseline="0" dirty="0"/>
              <a:t> was appointed the first Information Commissioner. He said:</a:t>
            </a:r>
          </a:p>
          <a:p>
            <a:endParaRPr lang="en-US" baseline="0" dirty="0"/>
          </a:p>
          <a:p>
            <a:r>
              <a:rPr lang="en-US" i="1" baseline="0" dirty="0"/>
              <a:t>The creation of the new Commissioner is an excellent opportunity to bring together FOIA, privacy, and data protection under a single regulator.</a:t>
            </a:r>
          </a:p>
          <a:p>
            <a:endParaRPr lang="en-US" baseline="0" dirty="0"/>
          </a:p>
          <a:p>
            <a:r>
              <a:rPr lang="en-US" baseline="0" dirty="0"/>
              <a:t>A couple comments on this –</a:t>
            </a:r>
          </a:p>
          <a:p>
            <a:endParaRPr lang="en-US" baseline="0" dirty="0"/>
          </a:p>
          <a:p>
            <a:r>
              <a:rPr lang="en-US" baseline="0" dirty="0"/>
              <a:t>First, no mention of records, right? I believe this is more reflective of viewing records and information management at a higher level, where RM is a component of the larger information ecosystem. That said, I do not want to minimize the importance of records – they still have an important role for accountability and evidence.</a:t>
            </a:r>
          </a:p>
          <a:p>
            <a:endParaRPr lang="en-US" baseline="0" dirty="0"/>
          </a:p>
          <a:p>
            <a:r>
              <a:rPr lang="en-US" baseline="0" dirty="0"/>
              <a:t>Second, what I believe is relevant is that we work in organizations where there are interrelated and connected information disciplines that must be coordinated, whether centralized or not. This is where IG, and having a governance framework is critical.</a:t>
            </a:r>
          </a:p>
          <a:p>
            <a:endParaRPr lang="en-US" baseline="0" dirty="0"/>
          </a:p>
          <a:p>
            <a:r>
              <a:rPr lang="en-US" baseline="0" dirty="0"/>
              <a:t>Q – How many of you have read Peter </a:t>
            </a:r>
            <a:r>
              <a:rPr lang="en-US" baseline="0" dirty="0" err="1"/>
              <a:t>Senge</a:t>
            </a:r>
            <a:r>
              <a:rPr lang="en-US" baseline="0" dirty="0"/>
              <a:t>, Fifth Discipline?</a:t>
            </a:r>
          </a:p>
          <a:p>
            <a:endParaRPr lang="en-US" baseline="0" dirty="0"/>
          </a:p>
          <a:p>
            <a:r>
              <a:rPr lang="en-US" baseline="0" dirty="0"/>
              <a:t>The message is relevant – we live in a connected world and cannot work in isolation if we are going to succeed. We have to change our mental models, recognize that we work within a system, and focus on partnering and coalition building</a:t>
            </a:r>
          </a:p>
          <a:p>
            <a:endParaRPr lang="en-US" baseline="0" dirty="0"/>
          </a:p>
          <a:p>
            <a:r>
              <a:rPr lang="en-US" baseline="0" dirty="0"/>
              <a:t>Engagement is critical – senior leadership, other offices, private sector, and of course NARA, should all be on our radar</a:t>
            </a:r>
          </a:p>
          <a:p>
            <a:endParaRPr lang="en-US" baseline="0" dirty="0"/>
          </a:p>
          <a:p>
            <a:r>
              <a:rPr lang="en-US" baseline="0" dirty="0"/>
              <a:t>An effective IG framework views drivers and impacts from a people process and technology perspective – I talked about the people side of things, however, we need to also incorporate technology trends and process, how we work.</a:t>
            </a:r>
          </a:p>
        </p:txBody>
      </p:sp>
      <p:sp>
        <p:nvSpPr>
          <p:cNvPr id="4" name="Slide Number Placeholder 3"/>
          <p:cNvSpPr>
            <a:spLocks noGrp="1"/>
          </p:cNvSpPr>
          <p:nvPr>
            <p:ph type="sldNum" sz="quarter" idx="10"/>
          </p:nvPr>
        </p:nvSpPr>
        <p:spPr/>
        <p:txBody>
          <a:bodyPr/>
          <a:lstStyle/>
          <a:p>
            <a:fld id="{4E4CE643-AAFE-4490-82DD-B764274CF9AB}" type="slidenum">
              <a:rPr lang="en-US" smtClean="0"/>
              <a:pPr/>
              <a:t>7</a:t>
            </a:fld>
            <a:endParaRPr lang="en-US" dirty="0"/>
          </a:p>
        </p:txBody>
      </p:sp>
    </p:spTree>
    <p:extLst>
      <p:ext uri="{BB962C8B-B14F-4D97-AF65-F5344CB8AC3E}">
        <p14:creationId xmlns:p14="http://schemas.microsoft.com/office/powerpoint/2010/main" val="2792553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4CE643-AAFE-4490-82DD-B764274CF9AB}" type="slidenum">
              <a:rPr lang="en-US" smtClean="0"/>
              <a:pPr/>
              <a:t>8</a:t>
            </a:fld>
            <a:endParaRPr lang="en-US" dirty="0"/>
          </a:p>
        </p:txBody>
      </p:sp>
    </p:spTree>
    <p:extLst>
      <p:ext uri="{BB962C8B-B14F-4D97-AF65-F5344CB8AC3E}">
        <p14:creationId xmlns:p14="http://schemas.microsoft.com/office/powerpoint/2010/main" val="4209677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txBox="1">
            <a:spLocks noGrp="1"/>
          </p:cNvSpPr>
          <p:nvPr>
            <p:ph type="body" idx="1"/>
          </p:nvPr>
        </p:nvSpPr>
        <p:spPr>
          <a:xfrm>
            <a:off x="701039" y="4415789"/>
            <a:ext cx="5608319" cy="4183379"/>
          </a:xfrm>
          <a:prstGeom prst="rect">
            <a:avLst/>
          </a:prstGeom>
        </p:spPr>
        <p:txBody>
          <a:bodyPr lIns="91425" tIns="91425" rIns="91425" bIns="91425" anchor="t" anchorCtr="0">
            <a:noAutofit/>
          </a:bodyPr>
          <a:lstStyle/>
          <a:p>
            <a:pPr lvl="0">
              <a:spcBef>
                <a:spcPts val="0"/>
              </a:spcBef>
              <a:buNone/>
            </a:pPr>
            <a:endParaRPr/>
          </a:p>
        </p:txBody>
      </p:sp>
      <p:sp>
        <p:nvSpPr>
          <p:cNvPr id="135" name="Shape 135"/>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30329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RO.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685800" y="2130425"/>
            <a:ext cx="7772400" cy="1470025"/>
          </a:xfrm>
        </p:spPr>
        <p:txBody>
          <a:bodyPr/>
          <a:lstStyle>
            <a:lvl1pPr>
              <a:defRPr>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228600" y="6356350"/>
            <a:ext cx="914400" cy="365125"/>
          </a:xfrm>
        </p:spPr>
        <p:txBody>
          <a:bodyPr/>
          <a:lstStyle>
            <a:lvl1pPr>
              <a:defRPr>
                <a:latin typeface="Century" pitchFamily="18" charset="0"/>
              </a:defRPr>
            </a:lvl1pPr>
          </a:lstStyle>
          <a:p>
            <a:fld id="{CD35276A-FDD0-4F2A-941D-67768DC6B3C6}"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781800" y="6356350"/>
            <a:ext cx="2133600" cy="365125"/>
          </a:xfrm>
        </p:spPr>
        <p:txBody>
          <a:bodyPr/>
          <a:lstStyle>
            <a:lvl1pPr>
              <a:defRPr>
                <a:latin typeface="Century" pitchFamily="18" charset="0"/>
              </a:defRPr>
            </a:lvl1p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0"/>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0"/>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4D1EB-CF51-454C-A5EA-54F443BEA65B}"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8" name="Picture 7" descr="CRO2.jpg"/>
          <p:cNvPicPr>
            <a:picLocks noChangeAspect="1"/>
          </p:cNvPicPr>
          <p:nvPr userDrawn="1"/>
        </p:nvPicPr>
        <p:blipFill>
          <a:blip r:embed="rId2" cstate="print"/>
          <a:stretch>
            <a:fillRect/>
          </a:stretch>
        </p:blipFill>
        <p:spPr>
          <a:xfrm>
            <a:off x="0" y="0"/>
            <a:ext cx="9144000" cy="6858000"/>
          </a:xfrm>
          <a:prstGeom prst="rect">
            <a:avLst/>
          </a:prstGeom>
        </p:spPr>
      </p:pic>
      <p:sp>
        <p:nvSpPr>
          <p:cNvPr id="6" name="Slide Number Placeholder 5"/>
          <p:cNvSpPr>
            <a:spLocks noGrp="1"/>
          </p:cNvSpPr>
          <p:nvPr>
            <p:ph type="sldNum" sz="quarter" idx="12"/>
          </p:nvPr>
        </p:nvSpPr>
        <p:spPr>
          <a:xfrm>
            <a:off x="6858000" y="6400799"/>
            <a:ext cx="2133600" cy="457201"/>
          </a:xfrm>
        </p:spPr>
        <p:txBody>
          <a:bodyPr/>
          <a:lstStyle>
            <a:lvl1pPr>
              <a:defRPr>
                <a:solidFill>
                  <a:srgbClr val="CFCFCF"/>
                </a:solidFill>
                <a:latin typeface="Times New Roman" pitchFamily="18" charset="0"/>
                <a:cs typeface="Times New Roman" pitchFamily="18" charset="0"/>
              </a:defRPr>
            </a:lvl1pPr>
          </a:lstStyle>
          <a:p>
            <a:fld id="{8A4234AC-9E69-D740-B630-7C07A0CA0CA1}" type="slidenum">
              <a:rPr lang="en-US" smtClean="0"/>
              <a:pPr/>
              <a:t>‹#›</a:t>
            </a:fld>
            <a:endParaRPr lang="en-US" dirty="0"/>
          </a:p>
        </p:txBody>
      </p:sp>
      <p:cxnSp>
        <p:nvCxnSpPr>
          <p:cNvPr id="9" name="Straight Connector 8"/>
          <p:cNvCxnSpPr/>
          <p:nvPr userDrawn="1"/>
        </p:nvCxnSpPr>
        <p:spPr>
          <a:xfrm>
            <a:off x="0" y="838200"/>
            <a:ext cx="9144000" cy="0"/>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3159" y="685800"/>
            <a:ext cx="6000750" cy="2971801"/>
          </a:xfrm>
        </p:spPr>
        <p:txBody>
          <a:bodyPr anchor="b">
            <a:normAutofit/>
          </a:bodyPr>
          <a:lstStyle>
            <a:lvl1pPr algn="l">
              <a:defRPr sz="3600">
                <a:effectLst/>
              </a:defRPr>
            </a:lvl1pPr>
          </a:lstStyle>
          <a:p>
            <a:r>
              <a:rPr lang="en-US"/>
              <a:t>Click to edit Master title style</a:t>
            </a:r>
            <a:endParaRPr lang="en-US" dirty="0"/>
          </a:p>
        </p:txBody>
      </p:sp>
      <p:sp>
        <p:nvSpPr>
          <p:cNvPr id="3" name="Subtitle 2"/>
          <p:cNvSpPr>
            <a:spLocks noGrp="1"/>
          </p:cNvSpPr>
          <p:nvPr>
            <p:ph type="subTitle" idx="1"/>
          </p:nvPr>
        </p:nvSpPr>
        <p:spPr>
          <a:xfrm>
            <a:off x="513159" y="3843868"/>
            <a:ext cx="4800600" cy="1947333"/>
          </a:xfrm>
        </p:spPr>
        <p:txBody>
          <a:bodyPr anchor="t">
            <a:normAutofit/>
          </a:bodyPr>
          <a:lstStyle>
            <a:lvl1pPr marL="0" indent="0" algn="l">
              <a:buNone/>
              <a:defRPr sz="1575">
                <a:solidFill>
                  <a:schemeClr val="bg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42C9CB-7B3B-4004-ADF7-88D61DE76A7A}"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4581128" y="91546"/>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5426869"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501878" y="32279"/>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884070" y="609602"/>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7025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905CEF-474A-4E38-99AF-E3F30C342AF1}"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283309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3159" y="2006600"/>
            <a:ext cx="6400801" cy="2281600"/>
          </a:xfrm>
        </p:spPr>
        <p:txBody>
          <a:bodyPr anchor="b">
            <a:normAutofit/>
          </a:bodyPr>
          <a:lstStyle>
            <a:lvl1pPr algn="l">
              <a:defRPr sz="2700" b="0" cap="all"/>
            </a:lvl1pPr>
          </a:lstStyle>
          <a:p>
            <a:r>
              <a:rPr lang="en-US"/>
              <a:t>Click to edit Master title style</a:t>
            </a:r>
            <a:endParaRPr lang="en-US" dirty="0"/>
          </a:p>
        </p:txBody>
      </p:sp>
      <p:sp>
        <p:nvSpPr>
          <p:cNvPr id="3" name="Text Placeholder 2"/>
          <p:cNvSpPr>
            <a:spLocks noGrp="1"/>
          </p:cNvSpPr>
          <p:nvPr>
            <p:ph type="body" idx="1"/>
          </p:nvPr>
        </p:nvSpPr>
        <p:spPr>
          <a:xfrm>
            <a:off x="513160" y="4495800"/>
            <a:ext cx="6400800" cy="149860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CDB71F-2909-49F2-B769-14F2EB3B4CCB}"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73463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3159" y="685801"/>
            <a:ext cx="3703241"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356100" y="685801"/>
            <a:ext cx="370085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432C72-4CB9-426F-9A2D-F59FFE8D14CA}" type="datetime1">
              <a:rPr lang="en-US" smtClean="0"/>
              <a:t>4/13/2018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53810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29061" y="685800"/>
            <a:ext cx="3487340" cy="576262"/>
          </a:xfrm>
        </p:spPr>
        <p:txBody>
          <a:bodyPr anchor="b">
            <a:no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13159" y="1270529"/>
            <a:ext cx="3703241"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59299" y="685800"/>
            <a:ext cx="3498851" cy="576262"/>
          </a:xfrm>
        </p:spPr>
        <p:txBody>
          <a:bodyPr anchor="b">
            <a:no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354909" y="1262062"/>
            <a:ext cx="3696891"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B623B8-1D7F-4FD6-8C8E-DC8412D594FF}" type="datetime1">
              <a:rPr lang="en-US" smtClean="0"/>
              <a:t>4/13/2018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2931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2765BD-5472-46C2-BAC7-7BD79BE557F7}" type="datetime1">
              <a:rPr lang="en-US" smtClean="0"/>
              <a:t>4/13/2018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56346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E2187A-5FA1-45BA-8E67-8245A4EEE418}" type="datetime1">
              <a:rPr lang="en-US" smtClean="0"/>
              <a:t>4/13/2018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36270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13759" y="685800"/>
            <a:ext cx="2743200" cy="1371600"/>
          </a:xfrm>
        </p:spPr>
        <p:txBody>
          <a:bodyPr anchor="b">
            <a:normAutofit/>
          </a:bodyPr>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513159" y="685800"/>
            <a:ext cx="44577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13759" y="2209800"/>
            <a:ext cx="2743200" cy="2091267"/>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681A96B-A52C-444C-83B4-5C1FAC4D6F38}" type="datetime1">
              <a:rPr lang="en-US" smtClean="0"/>
              <a:t>4/13/2018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73981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CRO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457200" y="838200"/>
            <a:ext cx="8229600" cy="1143000"/>
          </a:xfrm>
        </p:spPr>
        <p:txBody>
          <a:bodyPr/>
          <a:lstStyle>
            <a:lvl1pPr>
              <a:defRPr>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457200" y="1981200"/>
            <a:ext cx="8229600" cy="4419599"/>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6858000" y="6400799"/>
            <a:ext cx="2133600" cy="457201"/>
          </a:xfrm>
        </p:spPr>
        <p:txBody>
          <a:bodyPr/>
          <a:lstStyle>
            <a:lvl1pPr>
              <a:defRPr>
                <a:solidFill>
                  <a:srgbClr val="CFCFCF"/>
                </a:solidFill>
                <a:latin typeface="Times New Roman" pitchFamily="18" charset="0"/>
                <a:cs typeface="Times New Roman" pitchFamily="18" charset="0"/>
              </a:defRPr>
            </a:lvl1pPr>
          </a:lstStyle>
          <a:p>
            <a:fld id="{B6F15528-21DE-4FAA-801E-634DDDAF4B2B}" type="slidenum">
              <a:rPr lang="en-US" smtClean="0"/>
              <a:pPr/>
              <a:t>‹#›</a:t>
            </a:fld>
            <a:endParaRPr lang="en-US" dirty="0"/>
          </a:p>
        </p:txBody>
      </p:sp>
      <p:cxnSp>
        <p:nvCxnSpPr>
          <p:cNvPr id="7" name="Straight Connector 6"/>
          <p:cNvCxnSpPr/>
          <p:nvPr/>
        </p:nvCxnSpPr>
        <p:spPr>
          <a:xfrm>
            <a:off x="0" y="838200"/>
            <a:ext cx="9144000" cy="0"/>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42109" y="1447800"/>
            <a:ext cx="4514850" cy="1143000"/>
          </a:xfrm>
        </p:spPr>
        <p:txBody>
          <a:bodyPr anchor="b">
            <a:normAutofit/>
          </a:bodyPr>
          <a:lstStyle>
            <a:lvl1pPr algn="l">
              <a:defRPr sz="21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1759" y="914400"/>
            <a:ext cx="2460731"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3542109" y="2777067"/>
            <a:ext cx="4516041" cy="2048933"/>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7657186-0C29-4B6E-87E0-151D6CB9458C}" type="datetime1">
              <a:rPr lang="en-US" smtClean="0"/>
              <a:t>4/13/2018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242049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514350" y="533400"/>
            <a:ext cx="8114109"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16" name="Text Placeholder 9"/>
          <p:cNvSpPr>
            <a:spLocks noGrp="1"/>
          </p:cNvSpPr>
          <p:nvPr>
            <p:ph type="body" sz="quarter" idx="14"/>
          </p:nvPr>
        </p:nvSpPr>
        <p:spPr>
          <a:xfrm>
            <a:off x="685801" y="3843867"/>
            <a:ext cx="6228158" cy="457200"/>
          </a:xfrm>
        </p:spPr>
        <p:txBody>
          <a:bodyPr anchor="t">
            <a:normAutofit/>
          </a:bodyPr>
          <a:lstStyle>
            <a:lvl1pPr marL="0" indent="0">
              <a:buFontTx/>
              <a:buNone/>
              <a:defRPr sz="12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D6B8004E-F673-49D5-A678-996F6F22C8B2}" type="datetime1">
              <a:rPr lang="en-US" smtClean="0"/>
              <a:t>4/13/2018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532175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13160" y="685800"/>
            <a:ext cx="7543800" cy="2743200"/>
          </a:xfrm>
        </p:spPr>
        <p:txBody>
          <a:bodyPr anchor="ctr">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513159" y="4114800"/>
            <a:ext cx="6401991" cy="1879600"/>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14D940-7631-4A26-8BA7-88B65EFE8904}"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78197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59" y="685800"/>
            <a:ext cx="6858001" cy="2743200"/>
          </a:xfrm>
        </p:spPr>
        <p:txBody>
          <a:bodyPr anchor="ctr">
            <a:normAutofit/>
          </a:bodyPr>
          <a:lstStyle>
            <a:lvl1pPr algn="l">
              <a:defRPr sz="24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84659" y="3429000"/>
            <a:ext cx="6400800"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13160" y="4301068"/>
            <a:ext cx="6400800" cy="1684865"/>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D31D58-A92A-4C31-AAA4-C2B8563AAF20}"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398859" y="812222"/>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714059" y="2768601"/>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spTree>
    <p:extLst>
      <p:ext uri="{BB962C8B-B14F-4D97-AF65-F5344CB8AC3E}">
        <p14:creationId xmlns:p14="http://schemas.microsoft.com/office/powerpoint/2010/main" val="42313730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13159" y="3429000"/>
            <a:ext cx="6400800" cy="1697400"/>
          </a:xfrm>
        </p:spPr>
        <p:txBody>
          <a:bodyPr anchor="b">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513158" y="5132981"/>
            <a:ext cx="6401993" cy="860400"/>
          </a:xfrm>
        </p:spPr>
        <p:txBody>
          <a:bodyPr anchor="t">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66D691-1A98-49C0-B24E-5B74A2FBF7F3}"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064775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060" y="685800"/>
            <a:ext cx="6858000" cy="2743200"/>
          </a:xfrm>
        </p:spPr>
        <p:txBody>
          <a:bodyPr anchor="ctr">
            <a:normAutofit/>
          </a:bodyPr>
          <a:lstStyle>
            <a:lvl1pPr algn="l">
              <a:defRPr sz="24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13159" y="3928534"/>
            <a:ext cx="6400801" cy="1049866"/>
          </a:xfrm>
        </p:spPr>
        <p:txBody>
          <a:bodyPr vert="horz" lIns="91440" tIns="45720" rIns="91440" bIns="45720" rtlCol="0" anchor="b">
            <a:normAutofit/>
          </a:bodyPr>
          <a:lstStyle>
            <a:lvl1pPr>
              <a:buNone/>
              <a:defRPr lang="en-US" sz="18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13159" y="4978400"/>
            <a:ext cx="6400801" cy="101600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FBE326-D375-4046-A47C-921448821EE9}"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398859" y="812222"/>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2" name="TextBox 11"/>
          <p:cNvSpPr txBox="1"/>
          <p:nvPr/>
        </p:nvSpPr>
        <p:spPr>
          <a:xfrm>
            <a:off x="7714059" y="2768601"/>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spTree>
    <p:extLst>
      <p:ext uri="{BB962C8B-B14F-4D97-AF65-F5344CB8AC3E}">
        <p14:creationId xmlns:p14="http://schemas.microsoft.com/office/powerpoint/2010/main" val="8684987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3160" y="685800"/>
            <a:ext cx="75438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13159" y="3928534"/>
            <a:ext cx="6400800" cy="838200"/>
          </a:xfrm>
        </p:spPr>
        <p:txBody>
          <a:bodyPr vert="horz" lIns="91440" tIns="45720" rIns="91440" bIns="45720" rtlCol="0" anchor="b">
            <a:normAutofit/>
          </a:bodyPr>
          <a:lstStyle>
            <a:lvl1pPr>
              <a:buNone/>
              <a:defRPr lang="en-US" sz="18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13159" y="4766733"/>
            <a:ext cx="6400801" cy="1227667"/>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5C56ACA-C07E-4AC2-8DAE-23EBE12F695E}"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14278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48D99E-ABC0-408D-A5C0-D451B4EF481B}"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97540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3909" y="685800"/>
            <a:ext cx="154305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4350" y="685800"/>
            <a:ext cx="58674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66C83E-0121-49CA-8EF4-789E0203BF12}"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43224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828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828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8F69A9D-B8F9-47C1-938C-E596ADA773A0}" type="datetime1">
              <a:rPr lang="en-US" smtClean="0"/>
              <a:t>4/13/2018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462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3733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4623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3733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A31196-631E-4576-B153-7E830CF999D9}" type="datetime1">
              <a:rPr lang="en-US" smtClean="0"/>
              <a:t>4/13/2018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3C7C83-71DF-45A8-B2FD-CA6B0D6C1DF9}" type="datetime1">
              <a:rPr lang="en-US" smtClean="0"/>
              <a:t>4/13/2018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6A4ECD-5CAE-41BA-96E0-7B7DFD39EC87}" type="datetime1">
              <a:rPr lang="en-US" smtClean="0"/>
              <a:t>4/13/2018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3008313" cy="9906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914400"/>
            <a:ext cx="5111750" cy="5211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905000"/>
            <a:ext cx="3008313" cy="4221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BC275D-C4DA-47F8-929D-2705D9381CB8}" type="datetime1">
              <a:rPr lang="en-US" smtClean="0"/>
              <a:t>4/13/2018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914399"/>
            <a:ext cx="5486400" cy="3813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7464BC-7BE3-4ABB-BAFA-822E837E87D1}" type="datetime1">
              <a:rPr lang="en-US" smtClean="0"/>
              <a:t>4/13/2018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A46EE-1A82-4CFD-9C43-B483C4381D97}" type="datetime1">
              <a:rPr lang="en-US" smtClean="0"/>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RO2.jp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838200"/>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981200"/>
            <a:ext cx="8229600" cy="42211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BE9C8A-25F4-413E-9FFC-7060032C5638}" type="datetime1">
              <a:rPr lang="en-US" smtClean="0"/>
              <a:t>4/13/2018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905227" y="2963334"/>
            <a:ext cx="2236394"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13159" y="4487333"/>
            <a:ext cx="64008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3159" y="685801"/>
            <a:ext cx="64008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28309" y="6172201"/>
            <a:ext cx="1200150" cy="365125"/>
          </a:xfrm>
          <a:prstGeom prst="rect">
            <a:avLst/>
          </a:prstGeom>
        </p:spPr>
        <p:txBody>
          <a:bodyPr vert="horz" lIns="91440" tIns="45720" rIns="91440" bIns="45720" rtlCol="0" anchor="t"/>
          <a:lstStyle>
            <a:lvl1pPr algn="r">
              <a:defRPr sz="750" b="0" i="0">
                <a:solidFill>
                  <a:schemeClr val="bg2">
                    <a:lumMod val="50000"/>
                  </a:schemeClr>
                </a:solidFill>
                <a:effectLst/>
                <a:latin typeface="+mn-lt"/>
              </a:defRPr>
            </a:lvl1pPr>
          </a:lstStyle>
          <a:p>
            <a:fld id="{4622A148-350B-47F0-A37D-F5B7D5739C02}" type="datetime1">
              <a:rPr lang="en-US" smtClean="0"/>
              <a:t>4/13/2018</a:t>
            </a:fld>
            <a:endParaRPr lang="en-US" dirty="0"/>
          </a:p>
        </p:txBody>
      </p:sp>
      <p:sp>
        <p:nvSpPr>
          <p:cNvPr id="5" name="Footer Placeholder 4"/>
          <p:cNvSpPr>
            <a:spLocks noGrp="1"/>
          </p:cNvSpPr>
          <p:nvPr>
            <p:ph type="ftr" sz="quarter" idx="3"/>
          </p:nvPr>
        </p:nvSpPr>
        <p:spPr>
          <a:xfrm>
            <a:off x="513159" y="6172201"/>
            <a:ext cx="5657850" cy="365125"/>
          </a:xfrm>
          <a:prstGeom prst="rect">
            <a:avLst/>
          </a:prstGeom>
        </p:spPr>
        <p:txBody>
          <a:bodyPr vert="horz" lIns="91440" tIns="45720" rIns="91440" bIns="45720" rtlCol="0" anchor="t"/>
          <a:lstStyle>
            <a:lvl1pPr algn="l">
              <a:defRPr sz="75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7772400" y="5578476"/>
            <a:ext cx="856684" cy="669925"/>
          </a:xfrm>
          <a:prstGeom prst="rect">
            <a:avLst/>
          </a:prstGeom>
        </p:spPr>
        <p:txBody>
          <a:bodyPr vert="horz" lIns="91440" tIns="45720" rIns="91440" bIns="45720" rtlCol="0" anchor="b"/>
          <a:lstStyle>
            <a:lvl1pPr algn="r">
              <a:defRPr sz="2400" b="0" i="0">
                <a:solidFill>
                  <a:schemeClr val="bg2">
                    <a:lumMod val="50000"/>
                  </a:schemeClr>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72290785"/>
      </p:ext>
    </p:extLst>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Lst>
  <p:hf hdr="0" ftr="0" dt="0"/>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500" kern="1200" cap="none">
          <a:solidFill>
            <a:schemeClr val="bg2">
              <a:lumMod val="7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350" kern="1200" cap="none">
          <a:solidFill>
            <a:schemeClr val="bg2">
              <a:lumMod val="7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200" kern="1200" cap="none">
          <a:solidFill>
            <a:schemeClr val="bg2">
              <a:lumMod val="7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gsa.gov/acquisition/purchasing-programs/gsa-schedules/list-of-gsa-schedules/schedule-36imaging-document-solution/records-management-solution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hyperlink" Target="mailto:lisa.haralampus@nara.gov"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hyperlink" Target="http://blogs.archives.gov/records-express/" TargetMode="External"/><Relationship Id="rId5" Type="http://schemas.openxmlformats.org/officeDocument/2006/relationships/hyperlink" Target="mailto:Matthew.Hebert@usdoj.gov" TargetMode="External"/><Relationship Id="rId4" Type="http://schemas.openxmlformats.org/officeDocument/2006/relationships/hyperlink" Target="mailto:donald.rosen@nara.gov"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hyperlink" Target="https://www.whitehouse.gov/the-press-office/2011/11/28/presidential-memorandum-managing-government-records" TargetMode="Externa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archives.gov/about/plans-reports/strategic-plan/draft-strategic-plan" TargetMode="External"/><Relationship Id="rId4" Type="http://schemas.openxmlformats.org/officeDocument/2006/relationships/hyperlink" Target="https://www.archives.gov/records-mgmt/prmd.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archives.gov/records-mgmt/resources/inspections.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tmp"/></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ctrTitle"/>
          </p:nvPr>
        </p:nvSpPr>
        <p:spPr>
          <a:xfrm>
            <a:off x="594361" y="2423875"/>
            <a:ext cx="7955278" cy="2609492"/>
          </a:xfrm>
          <a:prstGeom prst="rect">
            <a:avLst/>
          </a:prstGeom>
          <a:noFill/>
          <a:ln>
            <a:noFill/>
          </a:ln>
        </p:spPr>
        <p:txBody>
          <a:bodyPr lIns="91425" tIns="45700" rIns="91425" bIns="45700" anchor="ctr" anchorCtr="0">
            <a:noAutofit/>
          </a:bodyPr>
          <a:lstStyle/>
          <a:p>
            <a:pPr lvl="0">
              <a:spcBef>
                <a:spcPts val="2400"/>
              </a:spcBef>
              <a:buSzPct val="25000"/>
            </a:pPr>
            <a:r>
              <a:rPr lang="en-US" sz="3200" b="1" dirty="0"/>
              <a:t/>
            </a:r>
            <a:br>
              <a:rPr lang="en-US" sz="3200" b="1" dirty="0"/>
            </a:br>
            <a:r>
              <a:rPr lang="en-US" sz="3200" b="1" dirty="0"/>
              <a:t/>
            </a:r>
            <a:br>
              <a:rPr lang="en-US" sz="3200" b="1" dirty="0"/>
            </a:br>
            <a:r>
              <a:rPr lang="en-US" sz="3200" b="1" dirty="0"/>
              <a:t/>
            </a:r>
            <a:br>
              <a:rPr lang="en-US" sz="3200" b="1" dirty="0"/>
            </a:br>
            <a:r>
              <a:rPr lang="en-US" sz="3200" b="1" dirty="0"/>
              <a:t/>
            </a:r>
            <a:br>
              <a:rPr lang="en-US" sz="3200" b="1" dirty="0"/>
            </a:br>
            <a:r>
              <a:rPr lang="en-US" sz="3200" b="1" dirty="0"/>
              <a:t>Meeting the NARA Digital Mandate</a:t>
            </a:r>
            <a:br>
              <a:rPr lang="en-US" sz="3200" b="1" dirty="0"/>
            </a:br>
            <a:r>
              <a:rPr lang="en-US" sz="3200" b="1" dirty="0"/>
              <a:t>Panel Discussion</a:t>
            </a:r>
            <a:br>
              <a:rPr lang="en-US" sz="3200" b="1" dirty="0"/>
            </a:br>
            <a:r>
              <a:rPr lang="en-US" sz="2800" b="1" dirty="0"/>
              <a:t>April 18, 2018</a:t>
            </a:r>
            <a:r>
              <a:rPr lang="en-US" sz="3200" b="1" dirty="0"/>
              <a:t/>
            </a:r>
            <a:br>
              <a:rPr lang="en-US" sz="3200" b="1" dirty="0"/>
            </a:br>
            <a:r>
              <a:rPr lang="en-US" sz="3200" b="1" dirty="0"/>
              <a:t/>
            </a:r>
            <a:br>
              <a:rPr lang="en-US" sz="3200" b="1" dirty="0"/>
            </a:br>
            <a:r>
              <a:rPr lang="en-US" sz="2400" b="1" dirty="0"/>
              <a:t>Lisa </a:t>
            </a:r>
            <a:r>
              <a:rPr lang="en-US" sz="2400" b="1" dirty="0" err="1"/>
              <a:t>Haralampus</a:t>
            </a:r>
            <a:r>
              <a:rPr lang="en-US" sz="2400" b="1" dirty="0"/>
              <a:t/>
            </a:r>
            <a:br>
              <a:rPr lang="en-US" sz="2400" b="1" dirty="0"/>
            </a:br>
            <a:r>
              <a:rPr lang="en-US" sz="2400" dirty="0"/>
              <a:t>Director, Records Management Policy and Outreach</a:t>
            </a:r>
            <a:r>
              <a:rPr lang="en-US" sz="2400" b="1" dirty="0"/>
              <a:t/>
            </a:r>
            <a:br>
              <a:rPr lang="en-US" sz="2400" b="1" dirty="0"/>
            </a:br>
            <a:r>
              <a:rPr lang="en-US" sz="2400" b="1" dirty="0"/>
              <a:t>Don Rosen</a:t>
            </a:r>
            <a:br>
              <a:rPr lang="en-US" sz="2400" b="1" dirty="0"/>
            </a:br>
            <a:r>
              <a:rPr lang="en-US" sz="2400" dirty="0"/>
              <a:t>Director, Records Management Reporting and Oversight</a:t>
            </a:r>
            <a:r>
              <a:rPr lang="en-US" sz="2400" b="1" dirty="0"/>
              <a:t/>
            </a:r>
            <a:br>
              <a:rPr lang="en-US" sz="2400" b="1" dirty="0"/>
            </a:br>
            <a:r>
              <a:rPr lang="en-US" sz="2400" b="1" dirty="0"/>
              <a:t>Matthew Hebert</a:t>
            </a:r>
            <a:br>
              <a:rPr lang="en-US" sz="2400" b="1" dirty="0"/>
            </a:br>
            <a:r>
              <a:rPr lang="en-US" sz="2400" dirty="0"/>
              <a:t>Senior Records and Information Management Specialist, DOJ</a:t>
            </a:r>
            <a:r>
              <a:rPr lang="en-US" sz="3200" b="1" dirty="0"/>
              <a:t/>
            </a:r>
            <a:br>
              <a:rPr lang="en-US" sz="3200" b="1" dirty="0"/>
            </a:br>
            <a:r>
              <a:rPr lang="en-US" sz="3200" b="1" dirty="0"/>
              <a:t/>
            </a:r>
            <a:br>
              <a:rPr lang="en-US" sz="3200" b="1" dirty="0"/>
            </a:br>
            <a:endParaRPr lang="en-US" sz="2400" b="1" dirty="0"/>
          </a:p>
        </p:txBody>
      </p:sp>
      <p:sp>
        <p:nvSpPr>
          <p:cNvPr id="2" name="Slide Number Placeholder 1">
            <a:extLst>
              <a:ext uri="{FF2B5EF4-FFF2-40B4-BE49-F238E27FC236}">
                <a16:creationId xmlns:a16="http://schemas.microsoft.com/office/drawing/2014/main" id="{15D9556D-6490-40DE-8A4F-866F9093245B}"/>
              </a:ext>
            </a:extLst>
          </p:cNvPr>
          <p:cNvSpPr>
            <a:spLocks noGrp="1"/>
          </p:cNvSpPr>
          <p:nvPr>
            <p:ph type="sldNum" sz="quarter" idx="12"/>
          </p:nvPr>
        </p:nvSpPr>
        <p:spPr/>
        <p:txBody>
          <a:bodyPr/>
          <a:lstStyle/>
          <a:p>
            <a:fld id="{B6F15528-21DE-4FAA-801E-634DDDAF4B2B}" type="slidenum">
              <a:rPr lang="en-US" smtClean="0"/>
              <a:pPr/>
              <a:t>1</a:t>
            </a:fld>
            <a:endParaRPr lang="en-US" dirty="0"/>
          </a:p>
        </p:txBody>
      </p:sp>
    </p:spTree>
    <p:extLst>
      <p:ext uri="{BB962C8B-B14F-4D97-AF65-F5344CB8AC3E}">
        <p14:creationId xmlns:p14="http://schemas.microsoft.com/office/powerpoint/2010/main" val="3832972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Unauthorized Disposition</a:t>
            </a:r>
          </a:p>
        </p:txBody>
      </p:sp>
      <p:sp>
        <p:nvSpPr>
          <p:cNvPr id="3" name="Content Placeholder 2"/>
          <p:cNvSpPr>
            <a:spLocks noGrp="1"/>
          </p:cNvSpPr>
          <p:nvPr>
            <p:ph idx="1"/>
          </p:nvPr>
        </p:nvSpPr>
        <p:spPr/>
        <p:txBody>
          <a:bodyPr>
            <a:normAutofit fontScale="70000" lnSpcReduction="20000"/>
          </a:bodyPr>
          <a:lstStyle/>
          <a:p>
            <a:r>
              <a:rPr lang="en-US" sz="2700" dirty="0"/>
              <a:t>What is unauthorized disposition?</a:t>
            </a:r>
          </a:p>
          <a:p>
            <a:pPr lvl="1"/>
            <a:r>
              <a:rPr lang="en-US" sz="2700" dirty="0"/>
              <a:t>Unlawful or accidental removal, defacing, alteration, or destruction of records</a:t>
            </a:r>
            <a:br>
              <a:rPr lang="en-US" sz="2700" dirty="0"/>
            </a:br>
            <a:endParaRPr lang="en-US" sz="2700" dirty="0"/>
          </a:p>
          <a:p>
            <a:r>
              <a:rPr lang="en-US" sz="2700" dirty="0"/>
              <a:t>Why are we required to report this to NARA</a:t>
            </a:r>
          </a:p>
          <a:p>
            <a:pPr lvl="1"/>
            <a:r>
              <a:rPr lang="en-US" sz="2700" dirty="0"/>
              <a:t>CFR:  Title 36, Chapter XII, Subchapter B, Part 1230</a:t>
            </a:r>
            <a:br>
              <a:rPr lang="en-US" sz="2700" dirty="0"/>
            </a:br>
            <a:endParaRPr lang="en-US" sz="2700" dirty="0"/>
          </a:p>
          <a:p>
            <a:r>
              <a:rPr lang="en-US" sz="2700" dirty="0"/>
              <a:t>How to Notify NARA of Allegations</a:t>
            </a:r>
          </a:p>
          <a:p>
            <a:pPr lvl="1"/>
            <a:r>
              <a:rPr lang="en-US" sz="2700" dirty="0"/>
              <a:t>Verbally and in writing</a:t>
            </a:r>
            <a:br>
              <a:rPr lang="en-US" sz="2700" dirty="0"/>
            </a:br>
            <a:endParaRPr lang="en-US" sz="2700" dirty="0"/>
          </a:p>
          <a:p>
            <a:r>
              <a:rPr lang="en-US" sz="2700" dirty="0"/>
              <a:t>Where should correspondence be sent?</a:t>
            </a:r>
          </a:p>
          <a:p>
            <a:pPr marL="457200" indent="0">
              <a:buFont typeface="Arial"/>
              <a:buNone/>
            </a:pPr>
            <a:r>
              <a:rPr lang="en-US" sz="2700" dirty="0"/>
              <a:t>Office of the Chief Records Officer</a:t>
            </a:r>
          </a:p>
          <a:p>
            <a:pPr marL="457200" indent="0">
              <a:buFont typeface="Arial"/>
              <a:buNone/>
            </a:pPr>
            <a:r>
              <a:rPr lang="en-US" sz="2700" dirty="0"/>
              <a:t>National Archives and Records Administration</a:t>
            </a:r>
            <a:br>
              <a:rPr lang="en-US" sz="2700" dirty="0"/>
            </a:br>
            <a:r>
              <a:rPr lang="en-US" sz="2700" dirty="0"/>
              <a:t>8601 Adelphi Road, Suite 2100</a:t>
            </a:r>
          </a:p>
          <a:p>
            <a:pPr marL="457200" indent="0">
              <a:buFont typeface="Arial"/>
              <a:buNone/>
            </a:pPr>
            <a:r>
              <a:rPr lang="en-US" sz="2700" dirty="0"/>
              <a:t>College Park, Maryland 20740</a:t>
            </a:r>
            <a:r>
              <a:rPr lang="en-US" sz="2600" dirty="0">
                <a:solidFill>
                  <a:srgbClr val="000000"/>
                </a:solidFill>
                <a:latin typeface="Domine"/>
              </a:rPr>
              <a:t/>
            </a:r>
            <a:br>
              <a:rPr lang="en-US" sz="2600" dirty="0">
                <a:solidFill>
                  <a:srgbClr val="000000"/>
                </a:solidFill>
                <a:latin typeface="Domine"/>
              </a:rPr>
            </a:br>
            <a:endParaRPr lang="en-US" dirty="0"/>
          </a:p>
        </p:txBody>
      </p:sp>
      <p:sp>
        <p:nvSpPr>
          <p:cNvPr id="4" name="Slide Number Placeholder 3">
            <a:extLst>
              <a:ext uri="{FF2B5EF4-FFF2-40B4-BE49-F238E27FC236}">
                <a16:creationId xmlns:a16="http://schemas.microsoft.com/office/drawing/2014/main" id="{4DC98787-55CD-4D1D-8CF0-D7F24A3CD14F}"/>
              </a:ext>
            </a:extLst>
          </p:cNvPr>
          <p:cNvSpPr>
            <a:spLocks noGrp="1"/>
          </p:cNvSpPr>
          <p:nvPr>
            <p:ph type="sldNum" sz="quarter" idx="12"/>
          </p:nvPr>
        </p:nvSpPr>
        <p:spPr/>
        <p:txBody>
          <a:bodyPr/>
          <a:lstStyle/>
          <a:p>
            <a:fld id="{B6F15528-21DE-4FAA-801E-634DDDAF4B2B}" type="slidenum">
              <a:rPr lang="en-US" smtClean="0"/>
              <a:pPr/>
              <a:t>10</a:t>
            </a:fld>
            <a:endParaRPr lang="en-US" dirty="0"/>
          </a:p>
        </p:txBody>
      </p:sp>
    </p:spTree>
    <p:extLst>
      <p:ext uri="{BB962C8B-B14F-4D97-AF65-F5344CB8AC3E}">
        <p14:creationId xmlns:p14="http://schemas.microsoft.com/office/powerpoint/2010/main" val="543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1238535" y="1028160"/>
            <a:ext cx="6858000" cy="638886"/>
          </a:xfrm>
          <a:prstGeom prst="rect">
            <a:avLst/>
          </a:prstGeom>
          <a:noFill/>
          <a:ln>
            <a:noFill/>
          </a:ln>
        </p:spPr>
        <p:txBody>
          <a:bodyPr vert="horz" lIns="68569" tIns="34275" rIns="68569" bIns="34275" rtlCol="0" anchor="ctr" anchorCtr="0">
            <a:noAutofit/>
          </a:bodyPr>
          <a:lstStyle/>
          <a:p>
            <a:pPr algn="ctr">
              <a:spcBef>
                <a:spcPts val="0"/>
              </a:spcBef>
              <a:buClr>
                <a:schemeClr val="dk1"/>
              </a:buClr>
              <a:buSzPct val="25000"/>
            </a:pPr>
            <a:r>
              <a:rPr lang="en-US" sz="3600" b="1">
                <a:solidFill>
                  <a:schemeClr val="dk1"/>
                </a:solidFill>
                <a:latin typeface="Calibri" panose="020F0502020204030204" pitchFamily="34" charset="0"/>
                <a:sym typeface="Calibri"/>
              </a:rPr>
              <a:t>Agency Reporting</a:t>
            </a:r>
            <a:endParaRPr lang="en-US" sz="3600" b="1" dirty="0">
              <a:latin typeface="Calibri" panose="020F050202020403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910" y="3365631"/>
            <a:ext cx="989250" cy="12747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3910" y="4956492"/>
            <a:ext cx="942936" cy="1215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97" y="1878943"/>
            <a:ext cx="989250" cy="12747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ight Arrow 1"/>
          <p:cNvSpPr/>
          <p:nvPr/>
        </p:nvSpPr>
        <p:spPr>
          <a:xfrm>
            <a:off x="2199190" y="2233914"/>
            <a:ext cx="960699" cy="41668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a:off x="2108522" y="3705828"/>
            <a:ext cx="960699" cy="41668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a:off x="2108521" y="5355701"/>
            <a:ext cx="960699" cy="41668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3622832" y="1911939"/>
            <a:ext cx="4710896" cy="1200329"/>
          </a:xfrm>
          <a:prstGeom prst="rect">
            <a:avLst/>
          </a:prstGeom>
          <a:noFill/>
        </p:spPr>
        <p:txBody>
          <a:bodyPr wrap="square" rtlCol="0">
            <a:spAutoFit/>
          </a:bodyPr>
          <a:lstStyle/>
          <a:p>
            <a:r>
              <a:rPr lang="en-US" dirty="0"/>
              <a:t>Agency records officers provide an evaluation of their individual agency’s compliance with Federal records management statutes, regulations and program functions. </a:t>
            </a:r>
          </a:p>
        </p:txBody>
      </p:sp>
      <p:sp>
        <p:nvSpPr>
          <p:cNvPr id="13" name="TextBox 12"/>
          <p:cNvSpPr txBox="1"/>
          <p:nvPr/>
        </p:nvSpPr>
        <p:spPr>
          <a:xfrm>
            <a:off x="3622788" y="3542082"/>
            <a:ext cx="4039564" cy="923330"/>
          </a:xfrm>
          <a:prstGeom prst="rect">
            <a:avLst/>
          </a:prstGeom>
          <a:noFill/>
        </p:spPr>
        <p:txBody>
          <a:bodyPr wrap="square" rtlCol="0">
            <a:spAutoFit/>
          </a:bodyPr>
          <a:lstStyle/>
          <a:p>
            <a:r>
              <a:rPr lang="en-US" dirty="0"/>
              <a:t>Agency records officers assessed their individual agency’s email management using a maturity model template. </a:t>
            </a:r>
          </a:p>
        </p:txBody>
      </p:sp>
      <p:sp>
        <p:nvSpPr>
          <p:cNvPr id="14" name="TextBox 13"/>
          <p:cNvSpPr txBox="1"/>
          <p:nvPr/>
        </p:nvSpPr>
        <p:spPr>
          <a:xfrm>
            <a:off x="3622788" y="5172225"/>
            <a:ext cx="4409998" cy="923330"/>
          </a:xfrm>
          <a:prstGeom prst="rect">
            <a:avLst/>
          </a:prstGeom>
          <a:noFill/>
        </p:spPr>
        <p:txBody>
          <a:bodyPr wrap="square" rtlCol="0">
            <a:spAutoFit/>
          </a:bodyPr>
          <a:lstStyle/>
          <a:p>
            <a:r>
              <a:rPr lang="en-US" dirty="0"/>
              <a:t>Responses from high-level officials about progress towards MGRD targets and requirements and other strategic topics. </a:t>
            </a:r>
          </a:p>
        </p:txBody>
      </p:sp>
      <p:sp>
        <p:nvSpPr>
          <p:cNvPr id="7" name="Slide Number Placeholder 6">
            <a:extLst>
              <a:ext uri="{FF2B5EF4-FFF2-40B4-BE49-F238E27FC236}">
                <a16:creationId xmlns:a16="http://schemas.microsoft.com/office/drawing/2014/main" id="{C44B2C71-0EDF-46BD-9805-26104BABB36A}"/>
              </a:ext>
            </a:extLst>
          </p:cNvPr>
          <p:cNvSpPr>
            <a:spLocks noGrp="1"/>
          </p:cNvSpPr>
          <p:nvPr>
            <p:ph type="sldNum" sz="quarter" idx="12"/>
          </p:nvPr>
        </p:nvSpPr>
        <p:spPr/>
        <p:txBody>
          <a:bodyPr/>
          <a:lstStyle/>
          <a:p>
            <a:fld id="{B6F15528-21DE-4FAA-801E-634DDDAF4B2B}" type="slidenum">
              <a:rPr lang="en-US" smtClean="0"/>
              <a:pPr/>
              <a:t>11</a:t>
            </a:fld>
            <a:endParaRPr lang="en-US" dirty="0"/>
          </a:p>
        </p:txBody>
      </p:sp>
    </p:spTree>
    <p:extLst>
      <p:ext uri="{BB962C8B-B14F-4D97-AF65-F5344CB8AC3E}">
        <p14:creationId xmlns:p14="http://schemas.microsoft.com/office/powerpoint/2010/main" val="2201905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Shape 252"/>
          <p:cNvSpPr txBox="1">
            <a:spLocks noGrp="1"/>
          </p:cNvSpPr>
          <p:nvPr>
            <p:ph type="title"/>
          </p:nvPr>
        </p:nvSpPr>
        <p:spPr>
          <a:xfrm>
            <a:off x="457200" y="914400"/>
            <a:ext cx="8229600" cy="1143000"/>
          </a:xfrm>
          <a:prstGeom prst="rect">
            <a:avLst/>
          </a:prstGeom>
        </p:spPr>
        <p:txBody>
          <a:bodyPr vert="horz" wrap="square" lIns="68569" tIns="68569" rIns="68569" bIns="68569" rtlCol="0" anchor="ctr" anchorCtr="0">
            <a:noAutofit/>
          </a:bodyPr>
          <a:lstStyle/>
          <a:p>
            <a:r>
              <a:rPr lang="en-US" b="1" dirty="0"/>
              <a:t>Federal Electronic Records Modernization Initiative (FERMI)</a:t>
            </a:r>
          </a:p>
        </p:txBody>
      </p:sp>
      <p:sp>
        <p:nvSpPr>
          <p:cNvPr id="253" name="Shape 253"/>
          <p:cNvSpPr txBox="1">
            <a:spLocks noGrp="1"/>
          </p:cNvSpPr>
          <p:nvPr>
            <p:ph type="body" idx="1"/>
          </p:nvPr>
        </p:nvSpPr>
        <p:spPr>
          <a:prstGeom prst="rect">
            <a:avLst/>
          </a:prstGeom>
        </p:spPr>
        <p:txBody>
          <a:bodyPr vert="horz" wrap="square" lIns="68569" tIns="68569" rIns="68569" bIns="68569" rtlCol="0" anchor="t" anchorCtr="0">
            <a:noAutofit/>
          </a:bodyPr>
          <a:lstStyle/>
          <a:p>
            <a:pPr indent="-285750">
              <a:spcBef>
                <a:spcPts val="0"/>
              </a:spcBef>
            </a:pPr>
            <a:r>
              <a:rPr lang="en-US" dirty="0"/>
              <a:t> </a:t>
            </a:r>
          </a:p>
          <a:p>
            <a:pPr indent="-323850">
              <a:spcBef>
                <a:spcPts val="0"/>
              </a:spcBef>
            </a:pPr>
            <a:endParaRPr lang="en-US" dirty="0"/>
          </a:p>
        </p:txBody>
      </p:sp>
      <p:sp>
        <p:nvSpPr>
          <p:cNvPr id="2" name="Content Placeholder 1">
            <a:extLst>
              <a:ext uri="{FF2B5EF4-FFF2-40B4-BE49-F238E27FC236}">
                <a16:creationId xmlns:a16="http://schemas.microsoft.com/office/drawing/2014/main" id="{70860E0A-3643-45E4-BFB5-CBEC458F2697}"/>
              </a:ext>
            </a:extLst>
          </p:cNvPr>
          <p:cNvSpPr>
            <a:spLocks noGrp="1"/>
          </p:cNvSpPr>
          <p:nvPr>
            <p:ph sz="half" idx="2"/>
          </p:nvPr>
        </p:nvSpPr>
        <p:spPr>
          <a:xfrm>
            <a:off x="838200" y="2789238"/>
            <a:ext cx="4267200" cy="3371294"/>
          </a:xfrm>
        </p:spPr>
        <p:txBody>
          <a:bodyPr>
            <a:noAutofit/>
          </a:bodyPr>
          <a:lstStyle/>
          <a:p>
            <a:pPr marL="0" indent="0">
              <a:buNone/>
            </a:pPr>
            <a:r>
              <a:rPr lang="en-US" sz="2800" dirty="0"/>
              <a:t>To help agencies obtain electronic records management (ERM) solutions and services fitting their needs through an improved procurement process</a:t>
            </a:r>
            <a:br>
              <a:rPr lang="en-US" sz="2800" dirty="0"/>
            </a:br>
            <a:endParaRPr lang="en-US" sz="2800" dirty="0"/>
          </a:p>
        </p:txBody>
      </p:sp>
      <p:sp>
        <p:nvSpPr>
          <p:cNvPr id="4" name="Content Placeholder 3">
            <a:extLst>
              <a:ext uri="{FF2B5EF4-FFF2-40B4-BE49-F238E27FC236}">
                <a16:creationId xmlns:a16="http://schemas.microsoft.com/office/drawing/2014/main" id="{8F549F86-1261-42FE-AF88-99596195F878}"/>
              </a:ext>
            </a:extLst>
          </p:cNvPr>
          <p:cNvSpPr>
            <a:spLocks noGrp="1"/>
          </p:cNvSpPr>
          <p:nvPr>
            <p:ph sz="quarter" idx="4"/>
          </p:nvPr>
        </p:nvSpPr>
        <p:spPr>
          <a:xfrm>
            <a:off x="5334000" y="2743200"/>
            <a:ext cx="3581400" cy="3230562"/>
          </a:xfrm>
        </p:spPr>
        <p:txBody>
          <a:bodyPr>
            <a:noAutofit/>
          </a:bodyPr>
          <a:lstStyle/>
          <a:p>
            <a:pPr marL="0" indent="0">
              <a:buNone/>
            </a:pPr>
            <a:r>
              <a:rPr lang="en-US" sz="2800" dirty="0"/>
              <a:t>To proactively address changing trends in ERM by setting policy for new solutions and services.</a:t>
            </a:r>
            <a:br>
              <a:rPr lang="en-US" sz="2800" dirty="0"/>
            </a:br>
            <a:endParaRPr lang="en-US" sz="2800" dirty="0"/>
          </a:p>
        </p:txBody>
      </p:sp>
      <p:sp>
        <p:nvSpPr>
          <p:cNvPr id="5" name="Shape 237"/>
          <p:cNvSpPr txBox="1">
            <a:spLocks noGrp="1"/>
          </p:cNvSpPr>
          <p:nvPr>
            <p:ph type="sldNum" sz="quarter" idx="12"/>
          </p:nvPr>
        </p:nvSpPr>
        <p:spPr>
          <a:xfrm>
            <a:off x="7010400" y="6476999"/>
            <a:ext cx="2133600" cy="365125"/>
          </a:xfrm>
          <a:prstGeom prst="rect">
            <a:avLst/>
          </a:prstGeom>
          <a:noFill/>
          <a:ln>
            <a:noFill/>
          </a:ln>
        </p:spPr>
        <p:txBody>
          <a:bodyPr vert="horz" wrap="square" lIns="68569" tIns="34275" rIns="68569" bIns="34275" rtlCol="0" anchor="ctr" anchorCtr="0">
            <a:noAutofit/>
          </a:bodyPr>
          <a:lstStyle/>
          <a:p>
            <a:pPr algn="r">
              <a:buClr>
                <a:srgbClr val="CFCFCF"/>
              </a:buClr>
              <a:buSzPct val="25000"/>
            </a:pPr>
            <a:fld id="{424EC304-FDA4-4B91-BFDC-32D3904BD7B6}" type="slidenum">
              <a:rPr lang="en-US" sz="900" smtClean="0">
                <a:latin typeface="Times New Roman"/>
                <a:ea typeface="Times New Roman"/>
                <a:cs typeface="Times New Roman"/>
                <a:sym typeface="Times New Roman"/>
              </a:rPr>
              <a:t>12</a:t>
            </a:fld>
            <a:endParaRPr lang="en-US" sz="900" dirty="0">
              <a:latin typeface="Times New Roman"/>
              <a:ea typeface="Times New Roman"/>
              <a:cs typeface="Times New Roman"/>
              <a:sym typeface="Times New Roman"/>
            </a:endParaRPr>
          </a:p>
        </p:txBody>
      </p:sp>
      <p:pic>
        <p:nvPicPr>
          <p:cNvPr id="7" name="Graphic 6" descr="Star">
            <a:extLst>
              <a:ext uri="{FF2B5EF4-FFF2-40B4-BE49-F238E27FC236}">
                <a16:creationId xmlns:a16="http://schemas.microsoft.com/office/drawing/2014/main" id="{8DC9065F-CEE7-428C-826C-E83969952BA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81000" y="2514600"/>
            <a:ext cx="639762" cy="667632"/>
          </a:xfrm>
          <a:prstGeom prst="rect">
            <a:avLst/>
          </a:prstGeom>
        </p:spPr>
      </p:pic>
      <p:pic>
        <p:nvPicPr>
          <p:cNvPr id="10" name="Graphic 9" descr="Star">
            <a:extLst>
              <a:ext uri="{FF2B5EF4-FFF2-40B4-BE49-F238E27FC236}">
                <a16:creationId xmlns:a16="http://schemas.microsoft.com/office/drawing/2014/main" id="{CEA2A653-923F-42A2-A111-DD5E89F078A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876800" y="2514600"/>
            <a:ext cx="639762" cy="639762"/>
          </a:xfrm>
          <a:prstGeom prst="rect">
            <a:avLst/>
          </a:prstGeom>
        </p:spPr>
      </p:pic>
      <p:sp>
        <p:nvSpPr>
          <p:cNvPr id="8" name="TextBox 7">
            <a:extLst>
              <a:ext uri="{FF2B5EF4-FFF2-40B4-BE49-F238E27FC236}">
                <a16:creationId xmlns:a16="http://schemas.microsoft.com/office/drawing/2014/main" id="{C6D7367A-04E9-43A0-9625-4436D40202F7}"/>
              </a:ext>
            </a:extLst>
          </p:cNvPr>
          <p:cNvSpPr txBox="1"/>
          <p:nvPr/>
        </p:nvSpPr>
        <p:spPr>
          <a:xfrm>
            <a:off x="1066800" y="5955268"/>
            <a:ext cx="7239000" cy="369332"/>
          </a:xfrm>
          <a:prstGeom prst="rect">
            <a:avLst/>
          </a:prstGeom>
          <a:noFill/>
        </p:spPr>
        <p:txBody>
          <a:bodyPr wrap="square" rtlCol="0">
            <a:spAutoFit/>
          </a:bodyPr>
          <a:lstStyle/>
          <a:p>
            <a:pPr algn="ctr"/>
            <a:r>
              <a:rPr lang="en-US" dirty="0"/>
              <a:t>HELP FEDERAL AGENCIES WITH THE HOW!</a:t>
            </a:r>
          </a:p>
        </p:txBody>
      </p:sp>
    </p:spTree>
    <p:extLst>
      <p:ext uri="{BB962C8B-B14F-4D97-AF65-F5344CB8AC3E}">
        <p14:creationId xmlns:p14="http://schemas.microsoft.com/office/powerpoint/2010/main" val="1730977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Shape 302"/>
          <p:cNvSpPr txBox="1">
            <a:spLocks noGrp="1"/>
          </p:cNvSpPr>
          <p:nvPr>
            <p:ph type="title"/>
          </p:nvPr>
        </p:nvSpPr>
        <p:spPr>
          <a:xfrm>
            <a:off x="0" y="1066800"/>
            <a:ext cx="8763000" cy="857250"/>
          </a:xfrm>
          <a:prstGeom prst="rect">
            <a:avLst/>
          </a:prstGeom>
          <a:noFill/>
          <a:ln>
            <a:noFill/>
          </a:ln>
        </p:spPr>
        <p:txBody>
          <a:bodyPr vert="horz" wrap="square" lIns="68569" tIns="68569" rIns="68569" bIns="68569" rtlCol="0" anchor="ctr" anchorCtr="0">
            <a:noAutofit/>
          </a:bodyPr>
          <a:lstStyle/>
          <a:p>
            <a:pPr>
              <a:buSzPct val="25000"/>
            </a:pPr>
            <a:r>
              <a:rPr lang="en-US" b="1" dirty="0"/>
              <a:t>Federal Integrated Business Framework (FIBF)</a:t>
            </a:r>
          </a:p>
        </p:txBody>
      </p:sp>
      <p:pic>
        <p:nvPicPr>
          <p:cNvPr id="304" name="Shape 304"/>
          <p:cNvPicPr preferRelativeResize="0"/>
          <p:nvPr/>
        </p:nvPicPr>
        <p:blipFill rotWithShape="1">
          <a:blip r:embed="rId3">
            <a:alphaModFix/>
          </a:blip>
          <a:srcRect/>
          <a:stretch/>
        </p:blipFill>
        <p:spPr>
          <a:xfrm>
            <a:off x="685800" y="2514601"/>
            <a:ext cx="3657600" cy="3657599"/>
          </a:xfrm>
          <a:prstGeom prst="rect">
            <a:avLst/>
          </a:prstGeom>
          <a:noFill/>
          <a:ln>
            <a:noFill/>
          </a:ln>
        </p:spPr>
      </p:pic>
      <p:pic>
        <p:nvPicPr>
          <p:cNvPr id="2" name="Picture 1">
            <a:extLst>
              <a:ext uri="{FF2B5EF4-FFF2-40B4-BE49-F238E27FC236}">
                <a16:creationId xmlns:a16="http://schemas.microsoft.com/office/drawing/2014/main" id="{0E5A2419-FB5C-4846-80C1-A63539391DA5}"/>
              </a:ext>
            </a:extLst>
          </p:cNvPr>
          <p:cNvPicPr>
            <a:picLocks noChangeAspect="1"/>
          </p:cNvPicPr>
          <p:nvPr/>
        </p:nvPicPr>
        <p:blipFill>
          <a:blip r:embed="rId4"/>
          <a:stretch>
            <a:fillRect/>
          </a:stretch>
        </p:blipFill>
        <p:spPr>
          <a:xfrm>
            <a:off x="4953000" y="2438400"/>
            <a:ext cx="3749165" cy="3733800"/>
          </a:xfrm>
          <a:prstGeom prst="rect">
            <a:avLst/>
          </a:prstGeom>
        </p:spPr>
      </p:pic>
      <p:sp>
        <p:nvSpPr>
          <p:cNvPr id="3" name="Slide Number Placeholder 2">
            <a:extLst>
              <a:ext uri="{FF2B5EF4-FFF2-40B4-BE49-F238E27FC236}">
                <a16:creationId xmlns:a16="http://schemas.microsoft.com/office/drawing/2014/main" id="{308D136A-C4DA-4F92-80A0-E496DC244EB0}"/>
              </a:ext>
            </a:extLst>
          </p:cNvPr>
          <p:cNvSpPr>
            <a:spLocks noGrp="1"/>
          </p:cNvSpPr>
          <p:nvPr>
            <p:ph type="sldNum" sz="quarter" idx="12"/>
          </p:nvPr>
        </p:nvSpPr>
        <p:spPr/>
        <p:txBody>
          <a:bodyPr/>
          <a:lstStyle/>
          <a:p>
            <a:fld id="{B6F15528-21DE-4FAA-801E-634DDDAF4B2B}" type="slidenum">
              <a:rPr lang="en-US" smtClean="0"/>
              <a:pPr/>
              <a:t>13</a:t>
            </a:fld>
            <a:endParaRPr lang="en-US" dirty="0"/>
          </a:p>
        </p:txBody>
      </p:sp>
    </p:spTree>
    <p:extLst>
      <p:ext uri="{BB962C8B-B14F-4D97-AF65-F5344CB8AC3E}">
        <p14:creationId xmlns:p14="http://schemas.microsoft.com/office/powerpoint/2010/main" val="2676497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76200" y="838200"/>
            <a:ext cx="8936832" cy="762000"/>
          </a:xfrm>
          <a:prstGeom prst="rect">
            <a:avLst/>
          </a:prstGeom>
          <a:noFill/>
          <a:ln>
            <a:noFill/>
          </a:ln>
        </p:spPr>
        <p:txBody>
          <a:bodyPr vert="horz" wrap="square" lIns="68569" tIns="68569" rIns="68569" bIns="68569" rtlCol="0" anchor="ctr" anchorCtr="0">
            <a:noAutofit/>
          </a:bodyPr>
          <a:lstStyle/>
          <a:p>
            <a:pPr indent="-52388">
              <a:buSzPct val="25000"/>
            </a:pPr>
            <a:r>
              <a:rPr lang="en-US" b="1" dirty="0"/>
              <a:t>FERMI Products</a:t>
            </a:r>
          </a:p>
        </p:txBody>
      </p:sp>
      <p:pic>
        <p:nvPicPr>
          <p:cNvPr id="231" name="Shape 231"/>
          <p:cNvPicPr preferRelativeResize="0"/>
          <p:nvPr/>
        </p:nvPicPr>
        <p:blipFill rotWithShape="1">
          <a:blip r:embed="rId3">
            <a:alphaModFix/>
          </a:blip>
          <a:srcRect l="20773" r="22220"/>
          <a:stretch/>
        </p:blipFill>
        <p:spPr>
          <a:xfrm>
            <a:off x="1981200" y="1752600"/>
            <a:ext cx="4898233" cy="4419600"/>
          </a:xfrm>
          <a:prstGeom prst="rect">
            <a:avLst/>
          </a:prstGeom>
          <a:noFill/>
          <a:ln>
            <a:noFill/>
          </a:ln>
        </p:spPr>
      </p:pic>
      <p:sp>
        <p:nvSpPr>
          <p:cNvPr id="2" name="Slide Number Placeholder 1">
            <a:extLst>
              <a:ext uri="{FF2B5EF4-FFF2-40B4-BE49-F238E27FC236}">
                <a16:creationId xmlns:a16="http://schemas.microsoft.com/office/drawing/2014/main" id="{7BEBC14D-502D-4903-A538-1F8142CB0F7C}"/>
              </a:ext>
            </a:extLst>
          </p:cNvPr>
          <p:cNvSpPr>
            <a:spLocks noGrp="1"/>
          </p:cNvSpPr>
          <p:nvPr>
            <p:ph type="sldNum" sz="quarter" idx="12"/>
          </p:nvPr>
        </p:nvSpPr>
        <p:spPr/>
        <p:txBody>
          <a:bodyPr/>
          <a:lstStyle/>
          <a:p>
            <a:fld id="{B6F15528-21DE-4FAA-801E-634DDDAF4B2B}" type="slidenum">
              <a:rPr lang="en-US" smtClean="0"/>
              <a:pPr/>
              <a:t>14</a:t>
            </a:fld>
            <a:endParaRPr lang="en-US" dirty="0"/>
          </a:p>
        </p:txBody>
      </p:sp>
    </p:spTree>
    <p:extLst>
      <p:ext uri="{BB962C8B-B14F-4D97-AF65-F5344CB8AC3E}">
        <p14:creationId xmlns:p14="http://schemas.microsoft.com/office/powerpoint/2010/main" val="735051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457200" y="838200"/>
            <a:ext cx="8229600" cy="990600"/>
          </a:xfrm>
          <a:prstGeom prst="rect">
            <a:avLst/>
          </a:prstGeom>
          <a:noFill/>
          <a:ln>
            <a:noFill/>
          </a:ln>
        </p:spPr>
        <p:txBody>
          <a:bodyPr vert="horz" wrap="square" lIns="68569" tIns="68569" rIns="68569" bIns="68569" rtlCol="0" anchor="ctr" anchorCtr="0">
            <a:noAutofit/>
          </a:bodyPr>
          <a:lstStyle/>
          <a:p>
            <a:pPr>
              <a:buSzPct val="25000"/>
            </a:pPr>
            <a:r>
              <a:rPr lang="en-US" b="1" dirty="0"/>
              <a:t>Universal ERM Requirements</a:t>
            </a:r>
          </a:p>
        </p:txBody>
      </p:sp>
      <p:sp>
        <p:nvSpPr>
          <p:cNvPr id="293" name="Shape 293"/>
          <p:cNvSpPr txBox="1">
            <a:spLocks noGrp="1"/>
          </p:cNvSpPr>
          <p:nvPr>
            <p:ph type="body" idx="1"/>
          </p:nvPr>
        </p:nvSpPr>
        <p:spPr>
          <a:xfrm>
            <a:off x="1143000" y="5895520"/>
            <a:ext cx="6624225" cy="392850"/>
          </a:xfrm>
          <a:prstGeom prst="rect">
            <a:avLst/>
          </a:prstGeom>
          <a:noFill/>
          <a:ln>
            <a:noFill/>
          </a:ln>
        </p:spPr>
        <p:txBody>
          <a:bodyPr vert="horz" wrap="square" lIns="68569" tIns="68569" rIns="68569" bIns="68569" rtlCol="0" anchor="t" anchorCtr="0">
            <a:noAutofit/>
          </a:bodyPr>
          <a:lstStyle/>
          <a:p>
            <a:pPr marL="0" indent="0">
              <a:spcBef>
                <a:spcPts val="0"/>
              </a:spcBef>
              <a:buSzPct val="25000"/>
              <a:buNone/>
            </a:pPr>
            <a:r>
              <a:rPr lang="en-US" sz="1650" dirty="0"/>
              <a:t>https://www.archives.gov/records-mgmt/policy/universalermrequirements</a:t>
            </a:r>
          </a:p>
        </p:txBody>
      </p:sp>
      <p:sp>
        <p:nvSpPr>
          <p:cNvPr id="294" name="Shape 294"/>
          <p:cNvSpPr txBox="1">
            <a:spLocks noGrp="1"/>
          </p:cNvSpPr>
          <p:nvPr>
            <p:ph type="sldNum" idx="12"/>
          </p:nvPr>
        </p:nvSpPr>
        <p:spPr>
          <a:prstGeom prst="rect">
            <a:avLst/>
          </a:prstGeom>
          <a:noFill/>
          <a:ln>
            <a:noFill/>
          </a:ln>
        </p:spPr>
        <p:txBody>
          <a:bodyPr vert="horz" wrap="square" lIns="68569" tIns="34275" rIns="68569" bIns="34275" rtlCol="0" anchor="ctr" anchorCtr="0">
            <a:noAutofit/>
          </a:bodyPr>
          <a:lstStyle/>
          <a:p>
            <a:pPr algn="r">
              <a:buClr>
                <a:srgbClr val="CFCFCF"/>
              </a:buClr>
              <a:buSzPct val="25000"/>
            </a:pPr>
            <a:fld id="{DD6FB645-52CE-46D1-9B2F-7720E7566C9B}" type="slidenum">
              <a:rPr lang="en-US" sz="900" smtClean="0">
                <a:latin typeface="Times New Roman"/>
                <a:ea typeface="Times New Roman"/>
                <a:cs typeface="Times New Roman"/>
                <a:sym typeface="Times New Roman"/>
              </a:rPr>
              <a:t>15</a:t>
            </a:fld>
            <a:endParaRPr lang="en-US" sz="900" dirty="0">
              <a:latin typeface="Times New Roman"/>
              <a:ea typeface="Times New Roman"/>
              <a:cs typeface="Times New Roman"/>
              <a:sym typeface="Times New Roman"/>
            </a:endParaRPr>
          </a:p>
        </p:txBody>
      </p:sp>
      <p:pic>
        <p:nvPicPr>
          <p:cNvPr id="295" name="Shape 295"/>
          <p:cNvPicPr preferRelativeResize="0"/>
          <p:nvPr/>
        </p:nvPicPr>
        <p:blipFill rotWithShape="1">
          <a:blip r:embed="rId3">
            <a:alphaModFix/>
          </a:blip>
          <a:srcRect/>
          <a:stretch/>
        </p:blipFill>
        <p:spPr>
          <a:xfrm>
            <a:off x="1371600" y="1828800"/>
            <a:ext cx="6400800" cy="39542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90510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Shape 332"/>
          <p:cNvSpPr txBox="1">
            <a:spLocks noGrp="1"/>
          </p:cNvSpPr>
          <p:nvPr>
            <p:ph type="title"/>
          </p:nvPr>
        </p:nvSpPr>
        <p:spPr>
          <a:prstGeom prst="rect">
            <a:avLst/>
          </a:prstGeom>
        </p:spPr>
        <p:txBody>
          <a:bodyPr vert="horz" wrap="square" lIns="68569" tIns="68569" rIns="68569" bIns="68569" rtlCol="0" anchor="ctr" anchorCtr="0">
            <a:noAutofit/>
          </a:bodyPr>
          <a:lstStyle/>
          <a:p>
            <a:r>
              <a:rPr lang="en-US" b="1" dirty="0"/>
              <a:t>Electronic Messages Use Cases</a:t>
            </a:r>
          </a:p>
        </p:txBody>
      </p:sp>
      <p:pic>
        <p:nvPicPr>
          <p:cNvPr id="2" name="Picture 1">
            <a:extLst>
              <a:ext uri="{FF2B5EF4-FFF2-40B4-BE49-F238E27FC236}">
                <a16:creationId xmlns:a16="http://schemas.microsoft.com/office/drawing/2014/main" id="{78EBD40D-AFDF-4330-B080-06B7E74C3560}"/>
              </a:ext>
            </a:extLst>
          </p:cNvPr>
          <p:cNvPicPr>
            <a:picLocks noChangeAspect="1"/>
          </p:cNvPicPr>
          <p:nvPr/>
        </p:nvPicPr>
        <p:blipFill rotWithShape="1">
          <a:blip r:embed="rId3"/>
          <a:srcRect l="2297" t="-626" r="1111" b="6709"/>
          <a:stretch/>
        </p:blipFill>
        <p:spPr>
          <a:xfrm>
            <a:off x="1447800" y="1905001"/>
            <a:ext cx="6477000" cy="4267200"/>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980744E4-E3CF-4336-AA14-6DD491B9C567}"/>
              </a:ext>
            </a:extLst>
          </p:cNvPr>
          <p:cNvSpPr>
            <a:spLocks noGrp="1"/>
          </p:cNvSpPr>
          <p:nvPr>
            <p:ph type="sldNum" sz="quarter" idx="12"/>
          </p:nvPr>
        </p:nvSpPr>
        <p:spPr/>
        <p:txBody>
          <a:bodyPr/>
          <a:lstStyle/>
          <a:p>
            <a:fld id="{B6F15528-21DE-4FAA-801E-634DDDAF4B2B}" type="slidenum">
              <a:rPr lang="en-US" smtClean="0"/>
              <a:pPr/>
              <a:t>16</a:t>
            </a:fld>
            <a:endParaRPr lang="en-US" dirty="0"/>
          </a:p>
        </p:txBody>
      </p:sp>
    </p:spTree>
    <p:extLst>
      <p:ext uri="{BB962C8B-B14F-4D97-AF65-F5344CB8AC3E}">
        <p14:creationId xmlns:p14="http://schemas.microsoft.com/office/powerpoint/2010/main" val="2621139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prstGeom prst="rect">
            <a:avLst/>
          </a:prstGeom>
          <a:noFill/>
          <a:ln>
            <a:noFill/>
          </a:ln>
        </p:spPr>
        <p:txBody>
          <a:bodyPr vert="horz" wrap="square" lIns="68569" tIns="68569" rIns="68569" bIns="68569" rtlCol="0" anchor="ctr" anchorCtr="0">
            <a:noAutofit/>
          </a:bodyPr>
          <a:lstStyle/>
          <a:p>
            <a:pPr>
              <a:buSzPct val="25000"/>
            </a:pPr>
            <a:r>
              <a:rPr lang="en-US" b="1" dirty="0"/>
              <a:t>GSA Schedule 36 Updates</a:t>
            </a:r>
          </a:p>
        </p:txBody>
      </p:sp>
      <p:sp>
        <p:nvSpPr>
          <p:cNvPr id="344" name="Shape 344"/>
          <p:cNvSpPr txBox="1">
            <a:spLocks noGrp="1"/>
          </p:cNvSpPr>
          <p:nvPr>
            <p:ph type="sldNum" idx="12"/>
          </p:nvPr>
        </p:nvSpPr>
        <p:spPr>
          <a:prstGeom prst="rect">
            <a:avLst/>
          </a:prstGeom>
          <a:noFill/>
          <a:ln>
            <a:noFill/>
          </a:ln>
        </p:spPr>
        <p:txBody>
          <a:bodyPr vert="horz" wrap="square" lIns="68569" tIns="34275" rIns="68569" bIns="34275" rtlCol="0" anchor="ctr" anchorCtr="0">
            <a:noAutofit/>
          </a:bodyPr>
          <a:lstStyle/>
          <a:p>
            <a:pPr algn="r">
              <a:buClr>
                <a:srgbClr val="CFCFCF"/>
              </a:buClr>
              <a:buSzPct val="25000"/>
            </a:pPr>
            <a:fld id="{8D47B7C2-578D-42BF-BCC5-1F041F0CFA66}" type="slidenum">
              <a:rPr lang="en-US" sz="900" smtClean="0">
                <a:latin typeface="Times New Roman"/>
                <a:ea typeface="Times New Roman"/>
                <a:cs typeface="Times New Roman"/>
                <a:sym typeface="Times New Roman"/>
              </a:rPr>
              <a:t>17</a:t>
            </a:fld>
            <a:endParaRPr lang="en-US" sz="900" dirty="0">
              <a:latin typeface="Times New Roman"/>
              <a:ea typeface="Times New Roman"/>
              <a:cs typeface="Times New Roman"/>
              <a:sym typeface="Times New Roman"/>
            </a:endParaRPr>
          </a:p>
        </p:txBody>
      </p:sp>
      <p:pic>
        <p:nvPicPr>
          <p:cNvPr id="6" name="Picture 5">
            <a:hlinkClick r:id="rId3"/>
            <a:extLst>
              <a:ext uri="{FF2B5EF4-FFF2-40B4-BE49-F238E27FC236}">
                <a16:creationId xmlns:a16="http://schemas.microsoft.com/office/drawing/2014/main" id="{23E5FF19-7607-4D39-80E6-8E7DEA07C216}"/>
              </a:ext>
            </a:extLst>
          </p:cNvPr>
          <p:cNvPicPr>
            <a:picLocks noChangeAspect="1"/>
          </p:cNvPicPr>
          <p:nvPr/>
        </p:nvPicPr>
        <p:blipFill>
          <a:blip r:embed="rId4"/>
          <a:stretch>
            <a:fillRect/>
          </a:stretch>
        </p:blipFill>
        <p:spPr>
          <a:xfrm>
            <a:off x="2514600" y="1981200"/>
            <a:ext cx="4191000" cy="4191000"/>
          </a:xfrm>
          <a:prstGeom prst="rect">
            <a:avLst/>
          </a:prstGeom>
        </p:spPr>
      </p:pic>
    </p:spTree>
    <p:extLst>
      <p:ext uri="{BB962C8B-B14F-4D97-AF65-F5344CB8AC3E}">
        <p14:creationId xmlns:p14="http://schemas.microsoft.com/office/powerpoint/2010/main" val="1802708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4234AC-9E69-D740-B630-7C07A0CA0CA1}" type="slidenum">
              <a:rPr lang="en-US" smtClean="0"/>
              <a:pPr/>
              <a:t>18</a:t>
            </a:fld>
            <a:endParaRPr lang="en-US" dirty="0"/>
          </a:p>
        </p:txBody>
      </p:sp>
      <p:sp>
        <p:nvSpPr>
          <p:cNvPr id="3" name="Title 1"/>
          <p:cNvSpPr txBox="1">
            <a:spLocks/>
          </p:cNvSpPr>
          <p:nvPr/>
        </p:nvSpPr>
        <p:spPr>
          <a:xfrm>
            <a:off x="457200" y="1066800"/>
            <a:ext cx="8229600" cy="914400"/>
          </a:xfrm>
          <a:prstGeom prst="rect">
            <a:avLst/>
          </a:prstGeom>
        </p:spPr>
        <p:txBody>
          <a:bodyP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Calibri" pitchFamily="34" charset="0"/>
                <a:ea typeface="+mj-ea"/>
                <a:cs typeface="+mj-cs"/>
              </a:rPr>
              <a:t>More Information</a:t>
            </a:r>
          </a:p>
        </p:txBody>
      </p:sp>
      <p:sp>
        <p:nvSpPr>
          <p:cNvPr id="4" name="Content Placeholder 3"/>
          <p:cNvSpPr txBox="1">
            <a:spLocks/>
          </p:cNvSpPr>
          <p:nvPr/>
        </p:nvSpPr>
        <p:spPr>
          <a:xfrm>
            <a:off x="266700" y="1828800"/>
            <a:ext cx="8610600" cy="4419600"/>
          </a:xfrm>
          <a:prstGeom prst="rect">
            <a:avLst/>
          </a:prstGeom>
        </p:spPr>
        <p:txBody>
          <a:bodyPr>
            <a:normAutofit fontScale="92500" lnSpcReduction="20000"/>
          </a:bodyPr>
          <a:lstStyle/>
          <a:p>
            <a:pPr marL="342900" lvl="0" indent="-342900" algn="ctr" defTabSz="457200">
              <a:spcBef>
                <a:spcPct val="20000"/>
              </a:spcBef>
              <a:defRPr/>
            </a:pPr>
            <a:endParaRPr lang="en-US" sz="3200" dirty="0">
              <a:latin typeface="Calibri" pitchFamily="34" charset="0"/>
            </a:endParaRPr>
          </a:p>
          <a:p>
            <a:pPr marL="342900" lvl="0" indent="-342900" algn="ctr" defTabSz="457200">
              <a:spcBef>
                <a:spcPct val="20000"/>
              </a:spcBef>
              <a:defRPr/>
            </a:pPr>
            <a:r>
              <a:rPr lang="en-US" sz="3600" b="1" dirty="0">
                <a:latin typeface="Calibri" pitchFamily="34" charset="0"/>
              </a:rPr>
              <a:t>Lisa Haralampus</a:t>
            </a:r>
          </a:p>
          <a:p>
            <a:pPr marL="342900" lvl="0" indent="-342900" algn="ctr" defTabSz="457200">
              <a:spcBef>
                <a:spcPct val="20000"/>
              </a:spcBef>
              <a:defRPr/>
            </a:pPr>
            <a:r>
              <a:rPr lang="en-US" sz="3200" dirty="0">
                <a:latin typeface="Calibri" pitchFamily="34" charset="0"/>
                <a:hlinkClick r:id="rId3"/>
              </a:rPr>
              <a:t>lisa.haralampus@nara.gov</a:t>
            </a:r>
            <a:endParaRPr lang="en-US" sz="3200" dirty="0">
              <a:latin typeface="Calibri" pitchFamily="34" charset="0"/>
            </a:endParaRPr>
          </a:p>
          <a:p>
            <a:pPr marL="342900" lvl="0" indent="-342900" algn="ctr" defTabSz="457200">
              <a:spcBef>
                <a:spcPct val="20000"/>
              </a:spcBef>
              <a:defRPr/>
            </a:pPr>
            <a:r>
              <a:rPr lang="en-US" sz="3200" b="1" dirty="0">
                <a:latin typeface="Calibri" pitchFamily="34" charset="0"/>
              </a:rPr>
              <a:t>Don Rosen</a:t>
            </a:r>
          </a:p>
          <a:p>
            <a:pPr marL="342900" lvl="0" indent="-342900" algn="ctr" defTabSz="457200">
              <a:spcBef>
                <a:spcPct val="20000"/>
              </a:spcBef>
              <a:defRPr/>
            </a:pPr>
            <a:r>
              <a:rPr lang="en-US" sz="3200" dirty="0">
                <a:latin typeface="Calibri" pitchFamily="34" charset="0"/>
                <a:hlinkClick r:id="rId4"/>
              </a:rPr>
              <a:t>donald.rosen@nara.gov</a:t>
            </a:r>
            <a:r>
              <a:rPr lang="en-US" sz="3200" dirty="0">
                <a:latin typeface="Calibri" pitchFamily="34" charset="0"/>
              </a:rPr>
              <a:t> </a:t>
            </a:r>
          </a:p>
          <a:p>
            <a:pPr marL="342900" lvl="0" indent="-342900" algn="ctr" defTabSz="457200">
              <a:spcBef>
                <a:spcPct val="20000"/>
              </a:spcBef>
              <a:defRPr/>
            </a:pPr>
            <a:r>
              <a:rPr lang="en-US" sz="3200" b="1" dirty="0">
                <a:latin typeface="Calibri" pitchFamily="34" charset="0"/>
              </a:rPr>
              <a:t>Matthew Hebert</a:t>
            </a:r>
          </a:p>
          <a:p>
            <a:pPr marL="342900" lvl="0" indent="-342900" algn="ctr" defTabSz="457200">
              <a:spcBef>
                <a:spcPct val="20000"/>
              </a:spcBef>
              <a:defRPr/>
            </a:pPr>
            <a:r>
              <a:rPr lang="en-US" sz="3200" dirty="0">
                <a:latin typeface="Calibri" pitchFamily="34" charset="0"/>
                <a:hlinkClick r:id="rId5"/>
              </a:rPr>
              <a:t>Matthew.Hebert@usdoj.gov</a:t>
            </a:r>
            <a:r>
              <a:rPr lang="en-US" sz="3200" dirty="0">
                <a:latin typeface="Calibri" pitchFamily="34" charset="0"/>
              </a:rPr>
              <a:t> </a:t>
            </a:r>
          </a:p>
          <a:p>
            <a:pPr lvl="0" algn="ctr" defTabSz="457200">
              <a:spcBef>
                <a:spcPct val="20000"/>
              </a:spcBef>
              <a:defRPr/>
            </a:pPr>
            <a:r>
              <a:rPr lang="en-US" sz="3200" b="1" dirty="0">
                <a:latin typeface="Calibri" pitchFamily="34" charset="0"/>
              </a:rPr>
              <a:t>Records Express blog</a:t>
            </a:r>
          </a:p>
          <a:p>
            <a:pPr lvl="0" algn="ctr" defTabSz="457200">
              <a:spcBef>
                <a:spcPct val="20000"/>
              </a:spcBef>
              <a:spcAft>
                <a:spcPts val="1200"/>
              </a:spcAft>
              <a:defRPr/>
            </a:pPr>
            <a:r>
              <a:rPr lang="en-US" sz="3200" dirty="0">
                <a:latin typeface="Calibri" pitchFamily="34" charset="0"/>
                <a:hlinkClick r:id="rId6"/>
              </a:rPr>
              <a:t>http://blogs.archives.gov/records-express/</a:t>
            </a:r>
            <a:endParaRPr lang="en-US" sz="3200" dirty="0">
              <a:latin typeface="Calibri" pitchFamily="34" charset="0"/>
            </a:endParaRPr>
          </a:p>
          <a:p>
            <a:pPr marL="342900" marR="0" lvl="0" indent="-342900" algn="ctr" defTabSz="457200" rtl="0" eaLnBrk="1" fontAlgn="auto" latinLnBrk="0" hangingPunct="1">
              <a:lnSpc>
                <a:spcPct val="100000"/>
              </a:lnSpc>
              <a:spcBef>
                <a:spcPct val="20000"/>
              </a:spcBef>
              <a:spcAft>
                <a:spcPts val="0"/>
              </a:spcAft>
              <a:buClrTx/>
              <a:buSzTx/>
              <a:buFont typeface="Arial"/>
              <a:buNone/>
              <a:tabLst/>
              <a:defRPr/>
            </a:pPr>
            <a:endParaRPr lang="en-US" sz="2800" noProof="0" dirty="0">
              <a:latin typeface="Calibri" pitchFamily="34" charset="0"/>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600" b="0" i="0" u="none" strike="noStrike" kern="1200" cap="none" spc="0" normalizeH="0" baseline="0" noProof="0" dirty="0">
              <a:ln>
                <a:noFill/>
              </a:ln>
              <a:solidFill>
                <a:schemeClr val="tx1"/>
              </a:solidFill>
              <a:effectLst/>
              <a:uLnTx/>
              <a:uFillTx/>
              <a:latin typeface="Century" pitchFamily="18" charset="0"/>
            </a:endParaRPr>
          </a:p>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3000" b="0" i="0" u="none" strike="noStrike" kern="1200" cap="none" spc="0" normalizeH="0" baseline="0" noProof="0" dirty="0">
              <a:ln>
                <a:noFill/>
              </a:ln>
              <a:solidFill>
                <a:schemeClr val="tx1"/>
              </a:solidFill>
              <a:effectLst/>
              <a:uLnTx/>
              <a:uFillTx/>
              <a:latin typeface="Century" pitchFamily="18" charset="0"/>
            </a:endParaRPr>
          </a:p>
        </p:txBody>
      </p:sp>
    </p:spTree>
    <p:extLst>
      <p:ext uri="{BB962C8B-B14F-4D97-AF65-F5344CB8AC3E}">
        <p14:creationId xmlns:p14="http://schemas.microsoft.com/office/powerpoint/2010/main" val="484970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endParaRPr lang="en-US" dirty="0"/>
          </a:p>
        </p:txBody>
      </p:sp>
      <p:sp>
        <p:nvSpPr>
          <p:cNvPr id="10" name="Text Placeholder 9"/>
          <p:cNvSpPr>
            <a:spLocks noGrp="1"/>
          </p:cNvSpPr>
          <p:nvPr>
            <p:ph type="body" idx="1"/>
          </p:nvPr>
        </p:nvSpPr>
        <p:spPr>
          <a:xfrm>
            <a:off x="870548" y="4331946"/>
            <a:ext cx="6400800" cy="1123950"/>
          </a:xfrm>
        </p:spPr>
        <p:txBody>
          <a:bodyPr>
            <a:normAutofit lnSpcReduction="10000"/>
          </a:bodyPr>
          <a:lstStyle/>
          <a:p>
            <a:r>
              <a:rPr lang="en-US" sz="2400" b="1" cap="all" dirty="0">
                <a:ln w="3175" cmpd="sng">
                  <a:noFill/>
                </a:ln>
                <a:solidFill>
                  <a:prstClr val="white"/>
                </a:solidFill>
                <a:ea typeface="+mj-ea"/>
                <a:cs typeface="+mj-cs"/>
              </a:rPr>
              <a:t>POC: Wendy Couch, president                        202-482-4559                           Wcouc@doc.gov</a:t>
            </a:r>
          </a:p>
        </p:txBody>
      </p:sp>
      <p:pic>
        <p:nvPicPr>
          <p:cNvPr id="12" name="Picture 11"/>
          <p:cNvPicPr>
            <a:picLocks noChangeAspect="1"/>
          </p:cNvPicPr>
          <p:nvPr/>
        </p:nvPicPr>
        <p:blipFill>
          <a:blip r:embed="rId2"/>
          <a:stretch>
            <a:fillRect/>
          </a:stretch>
        </p:blipFill>
        <p:spPr>
          <a:xfrm>
            <a:off x="870549" y="1221401"/>
            <a:ext cx="4484866" cy="2494959"/>
          </a:xfrm>
          <a:prstGeom prst="rect">
            <a:avLst/>
          </a:prstGeom>
        </p:spPr>
      </p:pic>
      <p:sp>
        <p:nvSpPr>
          <p:cNvPr id="3" name="Slide Number Placeholder 2">
            <a:extLst>
              <a:ext uri="{FF2B5EF4-FFF2-40B4-BE49-F238E27FC236}">
                <a16:creationId xmlns:a16="http://schemas.microsoft.com/office/drawing/2014/main" id="{0E0C997C-C604-4D7D-BCF8-F17D2EB05708}"/>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2064159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8200"/>
            <a:ext cx="9144000" cy="1143000"/>
          </a:xfrm>
        </p:spPr>
        <p:txBody>
          <a:bodyPr/>
          <a:lstStyle/>
          <a:p>
            <a:r>
              <a:rPr lang="en-US" sz="3600" b="1" dirty="0"/>
              <a:t>NARA’s Vision (or Challenge) Statement </a:t>
            </a:r>
          </a:p>
        </p:txBody>
      </p:sp>
      <p:sp>
        <p:nvSpPr>
          <p:cNvPr id="7" name="TextBox 6"/>
          <p:cNvSpPr txBox="1"/>
          <p:nvPr/>
        </p:nvSpPr>
        <p:spPr>
          <a:xfrm>
            <a:off x="293703" y="1886991"/>
            <a:ext cx="8556594" cy="1754326"/>
          </a:xfrm>
          <a:prstGeom prst="rect">
            <a:avLst/>
          </a:prstGeom>
          <a:noFill/>
        </p:spPr>
        <p:txBody>
          <a:bodyPr wrap="square" rtlCol="0">
            <a:spAutoFit/>
          </a:bodyPr>
          <a:lstStyle/>
          <a:p>
            <a:r>
              <a:rPr lang="en-US" sz="1800" i="1" dirty="0"/>
              <a:t>Our Vision is to transform the American public's relationship with their government, with archives as a relevant and vital resource. This vision harnesses the opportunities to collaborate with other Federal agencies, the private sector, and the public to offer information—including records, data, and context—when, where, and how it is needed. We will lead the archival and information professions to ensure archives thrive in a digital world.</a:t>
            </a:r>
            <a:endParaRPr lang="en-US" sz="1800" dirty="0">
              <a:solidFill>
                <a:schemeClr val="tx1"/>
              </a:solidFill>
            </a:endParaRPr>
          </a:p>
        </p:txBody>
      </p:sp>
      <p:sp>
        <p:nvSpPr>
          <p:cNvPr id="8" name="TextBox 7"/>
          <p:cNvSpPr txBox="1"/>
          <p:nvPr/>
        </p:nvSpPr>
        <p:spPr>
          <a:xfrm>
            <a:off x="399497" y="3996418"/>
            <a:ext cx="3975576" cy="2139047"/>
          </a:xfrm>
          <a:prstGeom prst="rect">
            <a:avLst/>
          </a:prstGeom>
          <a:noFill/>
        </p:spPr>
        <p:txBody>
          <a:bodyPr wrap="none" rtlCol="0">
            <a:spAutoFit/>
          </a:bodyPr>
          <a:lstStyle/>
          <a:p>
            <a:pPr marL="168275" indent="-168275">
              <a:buFont typeface="Arial" panose="020B0604020202020204" pitchFamily="34" charset="0"/>
              <a:buChar char="•"/>
            </a:pPr>
            <a:r>
              <a:rPr lang="en-US" sz="1800" dirty="0">
                <a:solidFill>
                  <a:schemeClr val="tx1"/>
                </a:solidFill>
              </a:rPr>
              <a:t>Office of Chief Records Officer</a:t>
            </a:r>
          </a:p>
          <a:p>
            <a:pPr marL="514350" indent="-285750">
              <a:spcBef>
                <a:spcPts val="600"/>
              </a:spcBef>
              <a:buFont typeface="Symbol" panose="05050102010706020507" pitchFamily="18" charset="2"/>
              <a:buChar char=""/>
            </a:pPr>
            <a:r>
              <a:rPr lang="en-US" dirty="0">
                <a:solidFill>
                  <a:schemeClr val="tx1"/>
                </a:solidFill>
              </a:rPr>
              <a:t>More Specific, More Tech Focused</a:t>
            </a:r>
          </a:p>
          <a:p>
            <a:pPr marL="514350" indent="-285750">
              <a:spcBef>
                <a:spcPts val="600"/>
              </a:spcBef>
              <a:buFont typeface="Symbol" panose="05050102010706020507" pitchFamily="18" charset="2"/>
              <a:buChar char=""/>
            </a:pPr>
            <a:r>
              <a:rPr lang="en-US" dirty="0">
                <a:solidFill>
                  <a:schemeClr val="tx1"/>
                </a:solidFill>
              </a:rPr>
              <a:t>Records Integral to Agency Mission</a:t>
            </a:r>
          </a:p>
          <a:p>
            <a:pPr marL="514350" indent="-285750">
              <a:spcBef>
                <a:spcPts val="600"/>
              </a:spcBef>
              <a:buFont typeface="Symbol" panose="05050102010706020507" pitchFamily="18" charset="2"/>
              <a:buChar char=""/>
            </a:pPr>
            <a:r>
              <a:rPr lang="en-US" dirty="0">
                <a:solidFill>
                  <a:schemeClr val="tx1"/>
                </a:solidFill>
              </a:rPr>
              <a:t>Effective Governance of Assets</a:t>
            </a:r>
          </a:p>
          <a:p>
            <a:pPr marL="514350" indent="-285750">
              <a:spcBef>
                <a:spcPts val="600"/>
              </a:spcBef>
              <a:buFont typeface="Symbol" panose="05050102010706020507" pitchFamily="18" charset="2"/>
              <a:buChar char=""/>
            </a:pPr>
            <a:r>
              <a:rPr lang="en-US" dirty="0">
                <a:solidFill>
                  <a:schemeClr val="tx1"/>
                </a:solidFill>
              </a:rPr>
              <a:t>Manage Electronically</a:t>
            </a:r>
          </a:p>
          <a:p>
            <a:pPr marL="514350" indent="-285750">
              <a:spcBef>
                <a:spcPts val="600"/>
              </a:spcBef>
              <a:buFont typeface="Symbol" panose="05050102010706020507" pitchFamily="18" charset="2"/>
              <a:buChar char=""/>
            </a:pPr>
            <a:r>
              <a:rPr lang="en-US" dirty="0">
                <a:solidFill>
                  <a:schemeClr val="tx1"/>
                </a:solidFill>
              </a:rPr>
              <a:t>Transparent to User</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6073" y="3497802"/>
            <a:ext cx="4250116" cy="2832702"/>
          </a:xfrm>
          <a:prstGeom prst="rect">
            <a:avLst/>
          </a:prstGeom>
        </p:spPr>
      </p:pic>
      <p:sp>
        <p:nvSpPr>
          <p:cNvPr id="3" name="Slide Number Placeholder 2">
            <a:extLst>
              <a:ext uri="{FF2B5EF4-FFF2-40B4-BE49-F238E27FC236}">
                <a16:creationId xmlns:a16="http://schemas.microsoft.com/office/drawing/2014/main" id="{14DB7D5A-385E-47A4-A632-02FC470E1E61}"/>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1013863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97459" y="2306123"/>
            <a:ext cx="7543800" cy="2557125"/>
          </a:xfrm>
        </p:spPr>
        <p:txBody>
          <a:bodyPr>
            <a:normAutofit fontScale="90000"/>
          </a:bodyPr>
          <a:lstStyle/>
          <a:p>
            <a:r>
              <a:rPr lang="en-US" b="1" dirty="0"/>
              <a:t>Council of Inspectors General on Integrity and Efficiency (CIGIE) </a:t>
            </a:r>
            <a:br>
              <a:rPr lang="en-US" b="1" dirty="0"/>
            </a:br>
            <a:r>
              <a:rPr lang="en-US" b="1" dirty="0"/>
              <a:t>Records Administrators group </a:t>
            </a:r>
            <a:br>
              <a:rPr lang="en-US" b="1" dirty="0"/>
            </a:br>
            <a:r>
              <a:rPr lang="en-US" b="1" dirty="0"/>
              <a:t/>
            </a:r>
            <a:br>
              <a:rPr lang="en-US" b="1" dirty="0"/>
            </a:br>
            <a:r>
              <a:rPr lang="en-US" b="1" dirty="0"/>
              <a:t>POC: Matt Hebert, Co-Chair                                                     202-305-1921</a:t>
            </a:r>
            <a:br>
              <a:rPr lang="en-US" b="1" dirty="0"/>
            </a:br>
            <a:r>
              <a:rPr lang="en-US" b="1" dirty="0"/>
              <a:t>Matthew.Hebert@usdoj.gov</a:t>
            </a:r>
          </a:p>
        </p:txBody>
      </p:sp>
      <p:pic>
        <p:nvPicPr>
          <p:cNvPr id="7" name="Picture 6"/>
          <p:cNvPicPr>
            <a:picLocks noChangeAspect="1"/>
          </p:cNvPicPr>
          <p:nvPr/>
        </p:nvPicPr>
        <p:blipFill>
          <a:blip r:embed="rId2"/>
          <a:stretch>
            <a:fillRect/>
          </a:stretch>
        </p:blipFill>
        <p:spPr>
          <a:xfrm>
            <a:off x="621504" y="1375221"/>
            <a:ext cx="7495710" cy="699082"/>
          </a:xfrm>
          <a:prstGeom prst="rect">
            <a:avLst/>
          </a:prstGeom>
        </p:spPr>
      </p:pic>
      <p:sp>
        <p:nvSpPr>
          <p:cNvPr id="2" name="Slide Number Placeholder 1">
            <a:extLst>
              <a:ext uri="{FF2B5EF4-FFF2-40B4-BE49-F238E27FC236}">
                <a16:creationId xmlns:a16="http://schemas.microsoft.com/office/drawing/2014/main" id="{BC7D48B8-C056-460F-B674-201016AD31FE}"/>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300892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3157" y="2377656"/>
            <a:ext cx="2655044" cy="467874"/>
          </a:xfrm>
          <a:prstGeom prst="rect">
            <a:avLst/>
          </a:prstGeom>
        </p:spPr>
      </p:pic>
      <p:pic>
        <p:nvPicPr>
          <p:cNvPr id="5" name="Picture 4"/>
          <p:cNvPicPr>
            <a:picLocks noChangeAspect="1"/>
          </p:cNvPicPr>
          <p:nvPr/>
        </p:nvPicPr>
        <p:blipFill>
          <a:blip r:embed="rId3"/>
          <a:stretch>
            <a:fillRect/>
          </a:stretch>
        </p:blipFill>
        <p:spPr>
          <a:xfrm>
            <a:off x="513157" y="2841297"/>
            <a:ext cx="6982346" cy="1599692"/>
          </a:xfrm>
          <a:prstGeom prst="rect">
            <a:avLst/>
          </a:prstGeom>
        </p:spPr>
      </p:pic>
      <p:sp>
        <p:nvSpPr>
          <p:cNvPr id="2" name="Title 1"/>
          <p:cNvSpPr>
            <a:spLocks noGrp="1"/>
          </p:cNvSpPr>
          <p:nvPr>
            <p:ph type="title"/>
          </p:nvPr>
        </p:nvSpPr>
        <p:spPr>
          <a:xfrm>
            <a:off x="513160" y="1371600"/>
            <a:ext cx="7706781" cy="2479988"/>
          </a:xfrm>
        </p:spPr>
        <p:txBody>
          <a:bodyPr>
            <a:normAutofit fontScale="90000"/>
          </a:bodyPr>
          <a:lstStyle/>
          <a:p>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endParaRPr lang="en-US" dirty="0"/>
          </a:p>
        </p:txBody>
      </p:sp>
      <p:sp>
        <p:nvSpPr>
          <p:cNvPr id="3" name="Text Placeholder 2"/>
          <p:cNvSpPr>
            <a:spLocks noGrp="1"/>
          </p:cNvSpPr>
          <p:nvPr>
            <p:ph type="body" idx="1"/>
          </p:nvPr>
        </p:nvSpPr>
        <p:spPr>
          <a:xfrm>
            <a:off x="513158" y="1044026"/>
            <a:ext cx="6401991" cy="1409700"/>
          </a:xfrm>
        </p:spPr>
        <p:txBody>
          <a:bodyPr>
            <a:normAutofit/>
          </a:bodyPr>
          <a:lstStyle/>
          <a:p>
            <a:r>
              <a:rPr lang="en-US" sz="2400" b="1" cap="all" dirty="0">
                <a:ln w="3175" cmpd="sng">
                  <a:noFill/>
                </a:ln>
                <a:solidFill>
                  <a:prstClr val="white"/>
                </a:solidFill>
                <a:ea typeface="+mj-ea"/>
                <a:cs typeface="+mj-cs"/>
              </a:rPr>
              <a:t>Joint FRON/CRAG Meeting                  April 17, 2018</a:t>
            </a:r>
          </a:p>
        </p:txBody>
      </p:sp>
      <p:pic>
        <p:nvPicPr>
          <p:cNvPr id="7" name="Picture 6"/>
          <p:cNvPicPr>
            <a:picLocks noChangeAspect="1"/>
          </p:cNvPicPr>
          <p:nvPr/>
        </p:nvPicPr>
        <p:blipFill>
          <a:blip r:embed="rId4"/>
          <a:stretch>
            <a:fillRect/>
          </a:stretch>
        </p:blipFill>
        <p:spPr>
          <a:xfrm>
            <a:off x="513158" y="4440989"/>
            <a:ext cx="6982347" cy="946368"/>
          </a:xfrm>
          <a:prstGeom prst="rect">
            <a:avLst/>
          </a:prstGeom>
        </p:spPr>
      </p:pic>
      <p:sp>
        <p:nvSpPr>
          <p:cNvPr id="6" name="Slide Number Placeholder 5">
            <a:extLst>
              <a:ext uri="{FF2B5EF4-FFF2-40B4-BE49-F238E27FC236}">
                <a16:creationId xmlns:a16="http://schemas.microsoft.com/office/drawing/2014/main" id="{279E664F-0818-40F7-8366-C2F27BFD2FB8}"/>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2945661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3159" y="2405130"/>
            <a:ext cx="8059865" cy="2325442"/>
          </a:xfrm>
          <a:prstGeom prst="rect">
            <a:avLst/>
          </a:prstGeom>
        </p:spPr>
      </p:pic>
      <p:sp>
        <p:nvSpPr>
          <p:cNvPr id="3" name="Text Placeholder 2"/>
          <p:cNvSpPr>
            <a:spLocks noGrp="1"/>
          </p:cNvSpPr>
          <p:nvPr>
            <p:ph type="body" idx="1"/>
          </p:nvPr>
        </p:nvSpPr>
        <p:spPr>
          <a:xfrm>
            <a:off x="513159" y="1258106"/>
            <a:ext cx="6401991" cy="1409700"/>
          </a:xfrm>
        </p:spPr>
        <p:txBody>
          <a:bodyPr/>
          <a:lstStyle/>
          <a:p>
            <a:pPr lvl="0">
              <a:buClr>
                <a:prstClr val="white"/>
              </a:buClr>
            </a:pPr>
            <a:r>
              <a:rPr lang="en-US" sz="2400" b="1" cap="all" dirty="0">
                <a:ln w="3175" cmpd="sng">
                  <a:noFill/>
                </a:ln>
                <a:solidFill>
                  <a:prstClr val="white"/>
                </a:solidFill>
              </a:rPr>
              <a:t>Knowledge Café – Format </a:t>
            </a:r>
          </a:p>
          <a:p>
            <a:endParaRPr lang="en-US" dirty="0"/>
          </a:p>
        </p:txBody>
      </p:sp>
      <p:sp>
        <p:nvSpPr>
          <p:cNvPr id="2" name="Slide Number Placeholder 1">
            <a:extLst>
              <a:ext uri="{FF2B5EF4-FFF2-40B4-BE49-F238E27FC236}">
                <a16:creationId xmlns:a16="http://schemas.microsoft.com/office/drawing/2014/main" id="{E9BD925B-DB25-4B00-BC2B-2312F424161B}"/>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3727269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526" y="441907"/>
            <a:ext cx="7803374" cy="1711200"/>
          </a:xfrm>
        </p:spPr>
        <p:txBody>
          <a:bodyPr/>
          <a:lstStyle/>
          <a:p>
            <a:r>
              <a:rPr lang="en-US" b="1" dirty="0">
                <a:solidFill>
                  <a:prstClr val="white"/>
                </a:solidFill>
              </a:rPr>
              <a:t>Knowledge Café – Speaker/Facilitator </a:t>
            </a:r>
            <a:br>
              <a:rPr lang="en-US" b="1" dirty="0">
                <a:solidFill>
                  <a:prstClr val="white"/>
                </a:solidFill>
              </a:rPr>
            </a:br>
            <a:endParaRPr lang="en-US" dirty="0"/>
          </a:p>
        </p:txBody>
      </p:sp>
      <p:pic>
        <p:nvPicPr>
          <p:cNvPr id="5" name="Picture 4"/>
          <p:cNvPicPr>
            <a:picLocks noChangeAspect="1"/>
          </p:cNvPicPr>
          <p:nvPr/>
        </p:nvPicPr>
        <p:blipFill>
          <a:blip r:embed="rId2"/>
          <a:stretch>
            <a:fillRect/>
          </a:stretch>
        </p:blipFill>
        <p:spPr>
          <a:xfrm>
            <a:off x="1870521" y="1884994"/>
            <a:ext cx="4236244" cy="2778919"/>
          </a:xfrm>
          <a:prstGeom prst="rect">
            <a:avLst/>
          </a:prstGeom>
        </p:spPr>
      </p:pic>
      <p:sp>
        <p:nvSpPr>
          <p:cNvPr id="6" name="TextBox 5"/>
          <p:cNvSpPr txBox="1"/>
          <p:nvPr/>
        </p:nvSpPr>
        <p:spPr>
          <a:xfrm>
            <a:off x="289775" y="4846481"/>
            <a:ext cx="8345510" cy="738664"/>
          </a:xfrm>
          <a:prstGeom prst="rect">
            <a:avLst/>
          </a:prstGeom>
          <a:noFill/>
        </p:spPr>
        <p:txBody>
          <a:bodyPr wrap="square" rtlCol="0">
            <a:spAutoFit/>
          </a:bodyPr>
          <a:lstStyle/>
          <a:p>
            <a:pPr defTabSz="342900"/>
            <a:r>
              <a:rPr lang="en-US" sz="2100" b="1" dirty="0">
                <a:solidFill>
                  <a:prstClr val="white"/>
                </a:solidFill>
                <a:latin typeface="Century Gothic" panose="020B0502020202020204"/>
              </a:rPr>
              <a:t>Host: Monthly DC Area Meetups</a:t>
            </a:r>
          </a:p>
          <a:p>
            <a:pPr defTabSz="342900"/>
            <a:r>
              <a:rPr lang="en-US" sz="2100" b="1" dirty="0">
                <a:solidFill>
                  <a:prstClr val="white"/>
                </a:solidFill>
                <a:latin typeface="Century Gothic" panose="020B0502020202020204"/>
              </a:rPr>
              <a:t>https://www.meetup.com/Knowledge-Cafe/</a:t>
            </a:r>
          </a:p>
        </p:txBody>
      </p:sp>
      <p:sp>
        <p:nvSpPr>
          <p:cNvPr id="3" name="Slide Number Placeholder 2">
            <a:extLst>
              <a:ext uri="{FF2B5EF4-FFF2-40B4-BE49-F238E27FC236}">
                <a16:creationId xmlns:a16="http://schemas.microsoft.com/office/drawing/2014/main" id="{DBF0D414-EA33-4A5A-80C4-24E2172F3D59}"/>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4812571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7" y="1217054"/>
            <a:ext cx="7543800" cy="2057400"/>
          </a:xfrm>
        </p:spPr>
        <p:txBody>
          <a:bodyPr/>
          <a:lstStyle/>
          <a:p>
            <a:r>
              <a:rPr lang="en-US" b="1" dirty="0">
                <a:solidFill>
                  <a:prstClr val="white"/>
                </a:solidFill>
              </a:rPr>
              <a:t> </a:t>
            </a:r>
            <a:br>
              <a:rPr lang="en-US" b="1" dirty="0">
                <a:solidFill>
                  <a:prstClr val="white"/>
                </a:solidFill>
              </a:rPr>
            </a:br>
            <a:endParaRPr lang="en-US" dirty="0"/>
          </a:p>
        </p:txBody>
      </p:sp>
      <p:sp>
        <p:nvSpPr>
          <p:cNvPr id="3" name="Text Placeholder 2"/>
          <p:cNvSpPr>
            <a:spLocks noGrp="1"/>
          </p:cNvSpPr>
          <p:nvPr>
            <p:ph type="body" idx="1"/>
          </p:nvPr>
        </p:nvSpPr>
        <p:spPr>
          <a:xfrm>
            <a:off x="309093" y="929476"/>
            <a:ext cx="7651274" cy="1409700"/>
          </a:xfrm>
        </p:spPr>
        <p:txBody>
          <a:bodyPr/>
          <a:lstStyle/>
          <a:p>
            <a:r>
              <a:rPr lang="en-US" sz="2400" b="1" cap="all" dirty="0">
                <a:ln w="3175" cmpd="sng">
                  <a:noFill/>
                </a:ln>
                <a:solidFill>
                  <a:prstClr val="white"/>
                </a:solidFill>
                <a:ea typeface="+mj-ea"/>
                <a:cs typeface="+mj-cs"/>
              </a:rPr>
              <a:t>Knowledge Café – Zoom Virtual Meeting</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334" t="-1622" r="-452" b="3586"/>
          <a:stretch/>
        </p:blipFill>
        <p:spPr>
          <a:xfrm>
            <a:off x="1461559" y="2064644"/>
            <a:ext cx="5453816" cy="3168203"/>
          </a:xfrm>
          <a:prstGeom prst="rect">
            <a:avLst/>
          </a:prstGeom>
        </p:spPr>
      </p:pic>
      <p:sp>
        <p:nvSpPr>
          <p:cNvPr id="5" name="Slide Number Placeholder 4">
            <a:extLst>
              <a:ext uri="{FF2B5EF4-FFF2-40B4-BE49-F238E27FC236}">
                <a16:creationId xmlns:a16="http://schemas.microsoft.com/office/drawing/2014/main" id="{6FFED588-AAAB-4C18-B7C8-0829F006E413}"/>
              </a:ext>
            </a:extLst>
          </p:cNvPr>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2176639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5545" y="1823786"/>
            <a:ext cx="7597352" cy="3621026"/>
          </a:xfrm>
          <a:prstGeom prst="rect">
            <a:avLst/>
          </a:prstGeom>
        </p:spPr>
      </p:pic>
      <p:sp>
        <p:nvSpPr>
          <p:cNvPr id="3" name="Text Placeholder 2"/>
          <p:cNvSpPr>
            <a:spLocks noGrp="1"/>
          </p:cNvSpPr>
          <p:nvPr>
            <p:ph type="body" idx="1"/>
          </p:nvPr>
        </p:nvSpPr>
        <p:spPr>
          <a:xfrm>
            <a:off x="358613" y="1061249"/>
            <a:ext cx="6199954" cy="694302"/>
          </a:xfrm>
        </p:spPr>
        <p:txBody>
          <a:bodyPr>
            <a:noAutofit/>
          </a:bodyPr>
          <a:lstStyle/>
          <a:p>
            <a:r>
              <a:rPr lang="en-US" sz="2400" b="1" cap="all" dirty="0">
                <a:ln w="3175" cmpd="sng">
                  <a:noFill/>
                </a:ln>
                <a:solidFill>
                  <a:prstClr val="white"/>
                </a:solidFill>
              </a:rPr>
              <a:t>Knowledge Café – Topic</a:t>
            </a:r>
          </a:p>
        </p:txBody>
      </p:sp>
      <p:sp>
        <p:nvSpPr>
          <p:cNvPr id="2" name="Slide Number Placeholder 1">
            <a:extLst>
              <a:ext uri="{FF2B5EF4-FFF2-40B4-BE49-F238E27FC236}">
                <a16:creationId xmlns:a16="http://schemas.microsoft.com/office/drawing/2014/main" id="{BD273FE4-DCAB-47C5-9E4B-1B04D4DC0451}"/>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2720653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754" y="838200"/>
            <a:ext cx="8229600" cy="1143000"/>
          </a:xfrm>
        </p:spPr>
        <p:txBody>
          <a:bodyPr>
            <a:normAutofit/>
          </a:bodyPr>
          <a:lstStyle/>
          <a:p>
            <a:r>
              <a:rPr lang="en-US" b="1" dirty="0"/>
              <a:t>The Road Starts Here…</a:t>
            </a:r>
          </a:p>
        </p:txBody>
      </p:sp>
      <p:sp>
        <p:nvSpPr>
          <p:cNvPr id="3" name="Content Placeholder 2"/>
          <p:cNvSpPr>
            <a:spLocks noGrp="1"/>
          </p:cNvSpPr>
          <p:nvPr>
            <p:ph idx="1"/>
          </p:nvPr>
        </p:nvSpPr>
        <p:spPr>
          <a:xfrm>
            <a:off x="-76200" y="2286000"/>
            <a:ext cx="5136037" cy="4419599"/>
          </a:xfrm>
        </p:spPr>
        <p:txBody>
          <a:bodyPr>
            <a:normAutofit/>
          </a:bodyPr>
          <a:lstStyle/>
          <a:p>
            <a:pPr marL="395288" indent="-192088"/>
            <a:r>
              <a:rPr lang="en-US" dirty="0">
                <a:hlinkClick r:id="rId3"/>
              </a:rPr>
              <a:t>Presidential Memorandum</a:t>
            </a:r>
            <a:endParaRPr lang="en-US" dirty="0">
              <a:cs typeface="Times New Roman" pitchFamily="18" charset="0"/>
            </a:endParaRPr>
          </a:p>
          <a:p>
            <a:pPr marL="395288" indent="-192088"/>
            <a:endParaRPr lang="en-US" dirty="0">
              <a:cs typeface="Times New Roman" pitchFamily="18" charset="0"/>
              <a:hlinkClick r:id="rId4"/>
            </a:endParaRPr>
          </a:p>
          <a:p>
            <a:pPr marL="395288" indent="-192088"/>
            <a:r>
              <a:rPr lang="en-US" dirty="0">
                <a:cs typeface="Times New Roman" pitchFamily="18" charset="0"/>
                <a:hlinkClick r:id="rId4"/>
              </a:rPr>
              <a:t>Managing Government Records Directive</a:t>
            </a:r>
            <a:endParaRPr lang="en-US" dirty="0">
              <a:cs typeface="Times New Roman" pitchFamily="18" charset="0"/>
            </a:endParaRPr>
          </a:p>
          <a:p>
            <a:pPr marL="203200" indent="0">
              <a:buNone/>
            </a:pPr>
            <a:endParaRPr lang="en-US" dirty="0">
              <a:cs typeface="Times New Roman" pitchFamily="18" charset="0"/>
            </a:endParaRPr>
          </a:p>
          <a:p>
            <a:pPr marL="395288" indent="-192088"/>
            <a:r>
              <a:rPr lang="en-US" dirty="0">
                <a:cs typeface="Times New Roman" pitchFamily="18" charset="0"/>
                <a:hlinkClick r:id="rId5"/>
              </a:rPr>
              <a:t>NARA Strategic Plan 2018 - 2022</a:t>
            </a:r>
            <a:endParaRPr lang="en-US" dirty="0">
              <a:cs typeface="Times New Roman" pitchFamily="18" charset="0"/>
            </a:endParaRPr>
          </a:p>
        </p:txBody>
      </p:sp>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t="1311"/>
          <a:stretch/>
        </p:blipFill>
        <p:spPr>
          <a:xfrm>
            <a:off x="4996866" y="1950812"/>
            <a:ext cx="3822290" cy="2950029"/>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noChangeArrowheads="1"/>
          </p:cNvPicPr>
          <p:nvPr/>
        </p:nvPicPr>
        <p:blipFill>
          <a:blip r:embed="rId7" cstate="print"/>
          <a:srcRect l="16457" t="14629" r="17829" b="19325"/>
          <a:stretch>
            <a:fillRect/>
          </a:stretch>
        </p:blipFill>
        <p:spPr bwMode="auto">
          <a:xfrm>
            <a:off x="5334000" y="3543036"/>
            <a:ext cx="3634740" cy="2715610"/>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48BCD3EB-2EB8-4414-B553-5B87119D3454}"/>
              </a:ext>
            </a:extLst>
          </p:cNvPr>
          <p:cNvSpPr>
            <a:spLocks noGrp="1"/>
          </p:cNvSpPr>
          <p:nvPr>
            <p:ph type="sldNum" sz="quarter" idx="12"/>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3891271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0" y="838200"/>
            <a:ext cx="9144000" cy="102094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4400" b="1" i="0" u="none" strike="noStrike" cap="none" dirty="0">
                <a:solidFill>
                  <a:schemeClr val="dk1"/>
                </a:solidFill>
                <a:latin typeface="Calibri"/>
                <a:ea typeface="Calibri"/>
                <a:cs typeface="Calibri"/>
                <a:sym typeface="Calibri"/>
              </a:rPr>
              <a:t>Transformational </a:t>
            </a:r>
            <a:r>
              <a:rPr lang="en-US" b="1" dirty="0">
                <a:solidFill>
                  <a:schemeClr val="dk1"/>
                </a:solidFill>
                <a:latin typeface="Calibri"/>
                <a:ea typeface="Calibri"/>
                <a:cs typeface="Calibri"/>
                <a:sym typeface="Calibri"/>
              </a:rPr>
              <a:t>Targets</a:t>
            </a:r>
            <a:endParaRPr lang="en-US" sz="4400" b="1" i="0" u="none" strike="noStrike" cap="none" dirty="0">
              <a:solidFill>
                <a:schemeClr val="dk1"/>
              </a:solidFill>
              <a:latin typeface="Calibri"/>
              <a:ea typeface="Calibri"/>
              <a:cs typeface="Calibri"/>
              <a:sym typeface="Calibri"/>
            </a:endParaRPr>
          </a:p>
        </p:txBody>
      </p:sp>
      <p:sp>
        <p:nvSpPr>
          <p:cNvPr id="89" name="Shape 89"/>
          <p:cNvSpPr txBox="1">
            <a:spLocks noGrp="1"/>
          </p:cNvSpPr>
          <p:nvPr>
            <p:ph type="sldNum" idx="12"/>
          </p:nvPr>
        </p:nvSpPr>
        <p:spPr>
          <a:xfrm>
            <a:off x="6858000" y="6451600"/>
            <a:ext cx="2133598" cy="406397"/>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CFCFCF"/>
              </a:buClr>
              <a:buSzPct val="25000"/>
              <a:buFont typeface="Times New Roman"/>
              <a:buNone/>
            </a:pPr>
            <a:fld id="{00000000-1234-1234-1234-123412341234}" type="slidenum">
              <a:rPr lang="en-US" sz="1200" b="0" i="0" u="none" strike="noStrike" cap="none">
                <a:solidFill>
                  <a:srgbClr val="CFCFCF"/>
                </a:solidFill>
                <a:latin typeface="Times New Roman"/>
                <a:ea typeface="Times New Roman"/>
                <a:cs typeface="Times New Roman"/>
                <a:sym typeface="Times New Roman"/>
              </a:rPr>
              <a:t>4</a:t>
            </a:fld>
            <a:endParaRPr lang="en-US" sz="1200" b="0" i="0" u="none" strike="noStrike" cap="none">
              <a:solidFill>
                <a:srgbClr val="CFCFCF"/>
              </a:solidFill>
              <a:latin typeface="Times New Roman"/>
              <a:ea typeface="Times New Roman"/>
              <a:cs typeface="Times New Roman"/>
              <a:sym typeface="Times New Roman"/>
            </a:endParaRPr>
          </a:p>
        </p:txBody>
      </p:sp>
      <p:sp>
        <p:nvSpPr>
          <p:cNvPr id="90" name="Shape 90"/>
          <p:cNvSpPr txBox="1"/>
          <p:nvPr/>
        </p:nvSpPr>
        <p:spPr>
          <a:xfrm>
            <a:off x="1295400" y="1981202"/>
            <a:ext cx="7391400" cy="4343398"/>
          </a:xfrm>
          <a:prstGeom prst="rect">
            <a:avLst/>
          </a:prstGeom>
          <a:noFill/>
          <a:ln>
            <a:noFill/>
          </a:ln>
        </p:spPr>
        <p:txBody>
          <a:bodyPr lIns="91425" tIns="45700" rIns="91425" bIns="45700" anchor="t" anchorCtr="0">
            <a:noAutofit/>
          </a:bodyPr>
          <a:lstStyle/>
          <a:p>
            <a:pPr marL="342900" marR="0" lvl="0" indent="-342900" algn="l" rtl="0">
              <a:lnSpc>
                <a:spcPct val="100000"/>
              </a:lnSpc>
              <a:spcAft>
                <a:spcPts val="2400"/>
              </a:spcAft>
              <a:buClr>
                <a:schemeClr val="dk1"/>
              </a:buClr>
              <a:buSzPct val="25000"/>
              <a:buFont typeface="Calibri"/>
              <a:buNone/>
            </a:pPr>
            <a:r>
              <a:rPr lang="en-US" sz="3200" b="0" i="0" u="none" strike="noStrike" cap="none" dirty="0">
                <a:solidFill>
                  <a:schemeClr val="dk1"/>
                </a:solidFill>
                <a:latin typeface="Calibri"/>
                <a:ea typeface="Calibri"/>
                <a:cs typeface="Calibri"/>
                <a:sym typeface="Calibri"/>
              </a:rPr>
              <a:t>	By </a:t>
            </a:r>
            <a:r>
              <a:rPr lang="en-US" sz="3200" b="1" i="0" u="none" strike="noStrike" cap="none" dirty="0">
                <a:solidFill>
                  <a:schemeClr val="dk1"/>
                </a:solidFill>
                <a:latin typeface="Calibri"/>
                <a:ea typeface="Calibri"/>
                <a:cs typeface="Calibri"/>
                <a:sym typeface="Calibri"/>
              </a:rPr>
              <a:t>2016</a:t>
            </a:r>
            <a:r>
              <a:rPr lang="en-US" sz="3200" b="0" i="0" u="none" strike="noStrike" cap="none" dirty="0">
                <a:solidFill>
                  <a:schemeClr val="dk1"/>
                </a:solidFill>
                <a:latin typeface="Calibri"/>
                <a:ea typeface="Calibri"/>
                <a:cs typeface="Calibri"/>
                <a:sym typeface="Calibri"/>
              </a:rPr>
              <a:t>, agencies manage all </a:t>
            </a:r>
            <a:r>
              <a:rPr lang="en-US" sz="3200" b="0" i="0" u="sng" strike="noStrike" cap="none" dirty="0">
                <a:solidFill>
                  <a:schemeClr val="dk1"/>
                </a:solidFill>
                <a:latin typeface="Calibri"/>
                <a:ea typeface="Calibri"/>
                <a:cs typeface="Calibri"/>
                <a:sym typeface="Calibri"/>
              </a:rPr>
              <a:t>email</a:t>
            </a:r>
            <a:r>
              <a:rPr lang="en-US" sz="3200" b="0" i="0" u="none" strike="noStrike" cap="none" dirty="0">
                <a:solidFill>
                  <a:schemeClr val="dk1"/>
                </a:solidFill>
                <a:latin typeface="Calibri"/>
                <a:ea typeface="Calibri"/>
                <a:cs typeface="Calibri"/>
                <a:sym typeface="Calibri"/>
              </a:rPr>
              <a:t> in an accessible, electronic format</a:t>
            </a:r>
          </a:p>
          <a:p>
            <a:pPr marL="342900" marR="0" lvl="0" indent="-342900" algn="l" rtl="0">
              <a:lnSpc>
                <a:spcPct val="100000"/>
              </a:lnSpc>
              <a:spcAft>
                <a:spcPts val="2400"/>
              </a:spcAft>
              <a:buClr>
                <a:schemeClr val="dk1"/>
              </a:buClr>
              <a:buSzPct val="25000"/>
              <a:buFont typeface="Calibri"/>
              <a:buNone/>
            </a:pPr>
            <a:r>
              <a:rPr lang="en-US" sz="3200" b="0" i="0" u="none" strike="noStrike" cap="none" dirty="0">
                <a:solidFill>
                  <a:schemeClr val="dk1"/>
                </a:solidFill>
                <a:latin typeface="Calibri"/>
                <a:ea typeface="Calibri"/>
                <a:cs typeface="Calibri"/>
                <a:sym typeface="Calibri"/>
              </a:rPr>
              <a:t>	By</a:t>
            </a:r>
            <a:r>
              <a:rPr lang="en-US" sz="3200" b="1" i="0" u="none" strike="noStrike" cap="none" dirty="0">
                <a:solidFill>
                  <a:schemeClr val="dk1"/>
                </a:solidFill>
                <a:latin typeface="Calibri"/>
                <a:ea typeface="Calibri"/>
                <a:cs typeface="Calibri"/>
                <a:sym typeface="Calibri"/>
              </a:rPr>
              <a:t> 2019, </a:t>
            </a:r>
            <a:r>
              <a:rPr lang="en-US" sz="3200" b="0" i="0" u="none" strike="noStrike" cap="none" dirty="0">
                <a:solidFill>
                  <a:schemeClr val="dk1"/>
                </a:solidFill>
                <a:latin typeface="Calibri"/>
                <a:ea typeface="Calibri"/>
                <a:cs typeface="Calibri"/>
                <a:sym typeface="Calibri"/>
              </a:rPr>
              <a:t>agencies manage all </a:t>
            </a:r>
            <a:r>
              <a:rPr lang="en-US" sz="3200" b="0" i="0" u="sng" strike="noStrike" cap="none" dirty="0">
                <a:solidFill>
                  <a:schemeClr val="dk1"/>
                </a:solidFill>
                <a:latin typeface="Calibri"/>
                <a:ea typeface="Calibri"/>
                <a:cs typeface="Calibri"/>
                <a:sym typeface="Calibri"/>
              </a:rPr>
              <a:t>permanent electronic records</a:t>
            </a:r>
            <a:r>
              <a:rPr lang="en-US" sz="3200" b="0" i="0" u="none" strike="noStrike" cap="none" dirty="0">
                <a:solidFill>
                  <a:schemeClr val="dk1"/>
                </a:solidFill>
                <a:latin typeface="Calibri"/>
                <a:ea typeface="Calibri"/>
                <a:cs typeface="Calibri"/>
                <a:sym typeface="Calibri"/>
              </a:rPr>
              <a:t> in electronic formats</a:t>
            </a:r>
          </a:p>
          <a:p>
            <a:pPr marL="342900" marR="0" lvl="0" indent="-342900" algn="l" rtl="0">
              <a:lnSpc>
                <a:spcPct val="100000"/>
              </a:lnSpc>
              <a:spcAft>
                <a:spcPts val="2400"/>
              </a:spcAft>
              <a:buClr>
                <a:schemeClr val="dk1"/>
              </a:buClr>
              <a:buSzPct val="25000"/>
              <a:buFont typeface="Calibri"/>
              <a:buNone/>
            </a:pPr>
            <a:r>
              <a:rPr lang="en-US" sz="3200" b="0" i="0" u="none" strike="noStrike" cap="none" dirty="0">
                <a:solidFill>
                  <a:schemeClr val="dk1"/>
                </a:solidFill>
                <a:latin typeface="Calibri"/>
                <a:ea typeface="Calibri"/>
                <a:cs typeface="Calibri"/>
                <a:sym typeface="Calibri"/>
              </a:rPr>
              <a:t>	By </a:t>
            </a:r>
            <a:r>
              <a:rPr lang="en-US" sz="3200" b="1" i="0" u="none" strike="noStrike" cap="none" dirty="0">
                <a:solidFill>
                  <a:schemeClr val="dk1"/>
                </a:solidFill>
                <a:latin typeface="Calibri"/>
                <a:ea typeface="Calibri"/>
                <a:cs typeface="Calibri"/>
                <a:sym typeface="Calibri"/>
              </a:rPr>
              <a:t>2022</a:t>
            </a:r>
            <a:r>
              <a:rPr lang="en-US" sz="3200" b="0" i="0" u="none" strike="noStrike" cap="none" dirty="0">
                <a:solidFill>
                  <a:schemeClr val="dk1"/>
                </a:solidFill>
                <a:latin typeface="Calibri"/>
                <a:ea typeface="Calibri"/>
                <a:cs typeface="Calibri"/>
                <a:sym typeface="Calibri"/>
              </a:rPr>
              <a:t>, NARA will no longer accept transfers of </a:t>
            </a:r>
            <a:r>
              <a:rPr lang="en-US" sz="3200" b="0" i="0" u="sng" strike="noStrike" cap="none" dirty="0">
                <a:solidFill>
                  <a:schemeClr val="dk1"/>
                </a:solidFill>
                <a:latin typeface="Calibri"/>
                <a:ea typeface="Calibri"/>
                <a:cs typeface="Calibri"/>
                <a:sym typeface="Calibri"/>
              </a:rPr>
              <a:t>temporary or permanent </a:t>
            </a:r>
            <a:r>
              <a:rPr lang="en-US" sz="3200" b="0" i="0" u="none" strike="noStrike" cap="none" dirty="0">
                <a:solidFill>
                  <a:schemeClr val="dk1"/>
                </a:solidFill>
                <a:latin typeface="Calibri"/>
                <a:ea typeface="Calibri"/>
                <a:cs typeface="Calibri"/>
                <a:sym typeface="Calibri"/>
              </a:rPr>
              <a:t>records in non-electronic form.</a:t>
            </a:r>
          </a:p>
          <a:p>
            <a:pPr marL="342900" marR="0" lvl="0" indent="-342900" algn="l" rtl="0">
              <a:lnSpc>
                <a:spcPct val="100000"/>
              </a:lnSpc>
              <a:spcAft>
                <a:spcPts val="2400"/>
              </a:spcAft>
              <a:buClr>
                <a:schemeClr val="dk1"/>
              </a:buClr>
              <a:buSzPct val="25000"/>
              <a:buFont typeface="Calibri"/>
              <a:buNone/>
            </a:pPr>
            <a:endParaRPr lang="en-US" sz="3200" dirty="0">
              <a:solidFill>
                <a:schemeClr val="dk1"/>
              </a:solidFill>
              <a:latin typeface="Calibri"/>
              <a:ea typeface="Calibri"/>
              <a:cs typeface="Calibri"/>
              <a:sym typeface="Calibri"/>
            </a:endParaRPr>
          </a:p>
          <a:p>
            <a:pPr marL="342900" marR="0" lvl="0" indent="-342900" algn="l" rtl="0">
              <a:lnSpc>
                <a:spcPct val="100000"/>
              </a:lnSpc>
              <a:spcAft>
                <a:spcPts val="2400"/>
              </a:spcAft>
              <a:buClr>
                <a:schemeClr val="dk1"/>
              </a:buClr>
              <a:buSzPct val="25000"/>
              <a:buFont typeface="Calibri"/>
              <a:buNone/>
            </a:pPr>
            <a:endParaRPr lang="en-US" sz="3200" b="0" i="0" u="none" strike="noStrike" cap="none" dirty="0">
              <a:solidFill>
                <a:schemeClr val="dk1"/>
              </a:solidFill>
              <a:latin typeface="Calibri"/>
              <a:ea typeface="Calibri"/>
              <a:cs typeface="Calibri"/>
              <a:sym typeface="Calibri"/>
            </a:endParaRPr>
          </a:p>
          <a:p>
            <a:pPr marL="342900" marR="0" lvl="0" indent="-342900" algn="l" rtl="0">
              <a:lnSpc>
                <a:spcPct val="100000"/>
              </a:lnSpc>
              <a:spcAft>
                <a:spcPts val="2400"/>
              </a:spcAft>
              <a:buClr>
                <a:srgbClr val="000000"/>
              </a:buClr>
              <a:buFont typeface="Arial"/>
              <a:buNone/>
            </a:pPr>
            <a:endParaRPr sz="3200" b="0" i="0" u="none" strike="noStrike" cap="none" dirty="0">
              <a:solidFill>
                <a:schemeClr val="dk1"/>
              </a:solidFill>
              <a:latin typeface="Calibri"/>
              <a:ea typeface="Calibri"/>
              <a:cs typeface="Calibri"/>
              <a:sym typeface="Calibri"/>
            </a:endParaRPr>
          </a:p>
          <a:p>
            <a:pPr marL="342900" marR="0" lvl="0" indent="-342900" algn="l" rtl="0">
              <a:lnSpc>
                <a:spcPct val="100000"/>
              </a:lnSpc>
              <a:spcAft>
                <a:spcPts val="2400"/>
              </a:spcAft>
              <a:buClr>
                <a:schemeClr val="dk1"/>
              </a:buClr>
              <a:buSzPct val="25000"/>
              <a:buFont typeface="Calibri"/>
              <a:buNone/>
            </a:pPr>
            <a:r>
              <a:rPr lang="en-US" sz="3200" b="0" i="0" u="none" strike="noStrike" cap="none" dirty="0">
                <a:solidFill>
                  <a:schemeClr val="dk1"/>
                </a:solidFill>
                <a:latin typeface="Calibri"/>
                <a:ea typeface="Calibri"/>
                <a:cs typeface="Calibri"/>
                <a:sym typeface="Calibri"/>
              </a:rPr>
              <a:t>	</a:t>
            </a:r>
          </a:p>
        </p:txBody>
      </p:sp>
      <p:pic>
        <p:nvPicPr>
          <p:cNvPr id="91" name="Shape 91" descr="C:\Users\lharalampus\AppData\Local\Microsoft\Windows\Temporary Internet Files\Content.IE5\B6VMZ698\MC900434804[1].png"/>
          <p:cNvPicPr preferRelativeResize="0"/>
          <p:nvPr/>
        </p:nvPicPr>
        <p:blipFill rotWithShape="1">
          <a:blip r:embed="rId3">
            <a:alphaModFix/>
          </a:blip>
          <a:srcRect/>
          <a:stretch/>
        </p:blipFill>
        <p:spPr>
          <a:xfrm>
            <a:off x="747888" y="2133600"/>
            <a:ext cx="685685" cy="685685"/>
          </a:xfrm>
          <a:prstGeom prst="rect">
            <a:avLst/>
          </a:prstGeom>
          <a:noFill/>
          <a:ln>
            <a:noFill/>
          </a:ln>
        </p:spPr>
      </p:pic>
      <p:pic>
        <p:nvPicPr>
          <p:cNvPr id="92" name="Shape 92" descr="C:\Users\lharalampus\AppData\Local\Microsoft\Windows\Temporary Internet Files\Content.IE5\B6VMZ698\MC900434804[1].png"/>
          <p:cNvPicPr preferRelativeResize="0"/>
          <p:nvPr/>
        </p:nvPicPr>
        <p:blipFill rotWithShape="1">
          <a:blip r:embed="rId3">
            <a:alphaModFix/>
          </a:blip>
          <a:srcRect/>
          <a:stretch/>
        </p:blipFill>
        <p:spPr>
          <a:xfrm>
            <a:off x="747887" y="3429000"/>
            <a:ext cx="685685" cy="685685"/>
          </a:xfrm>
          <a:prstGeom prst="rect">
            <a:avLst/>
          </a:prstGeom>
          <a:noFill/>
          <a:ln>
            <a:noFill/>
          </a:ln>
        </p:spPr>
      </p:pic>
      <p:pic>
        <p:nvPicPr>
          <p:cNvPr id="7" name="Shape 91" descr="C:\Users\lharalampus\AppData\Local\Microsoft\Windows\Temporary Internet Files\Content.IE5\B6VMZ698\MC900434804[1].png"/>
          <p:cNvPicPr preferRelativeResize="0"/>
          <p:nvPr/>
        </p:nvPicPr>
        <p:blipFill rotWithShape="1">
          <a:blip r:embed="rId3">
            <a:alphaModFix/>
          </a:blip>
          <a:srcRect/>
          <a:stretch/>
        </p:blipFill>
        <p:spPr>
          <a:xfrm>
            <a:off x="762115" y="4724400"/>
            <a:ext cx="685685" cy="685685"/>
          </a:xfrm>
          <a:prstGeom prst="rect">
            <a:avLst/>
          </a:prstGeom>
          <a:noFill/>
          <a:ln>
            <a:noFill/>
          </a:ln>
        </p:spPr>
      </p:pic>
    </p:spTree>
    <p:extLst>
      <p:ext uri="{BB962C8B-B14F-4D97-AF65-F5344CB8AC3E}">
        <p14:creationId xmlns:p14="http://schemas.microsoft.com/office/powerpoint/2010/main" val="2641037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8200"/>
            <a:ext cx="9144000" cy="1143000"/>
          </a:xfrm>
        </p:spPr>
        <p:txBody>
          <a:bodyPr>
            <a:noAutofit/>
          </a:bodyPr>
          <a:lstStyle/>
          <a:p>
            <a:r>
              <a:rPr lang="en-US" sz="3600" b="1" dirty="0"/>
              <a:t>Advancing the Digital Government Agenda</a:t>
            </a:r>
          </a:p>
        </p:txBody>
      </p:sp>
      <p:sp>
        <p:nvSpPr>
          <p:cNvPr id="3" name="Content Placeholder 2"/>
          <p:cNvSpPr>
            <a:spLocks noGrp="1"/>
          </p:cNvSpPr>
          <p:nvPr>
            <p:ph idx="1"/>
          </p:nvPr>
        </p:nvSpPr>
        <p:spPr/>
        <p:txBody>
          <a:bodyPr>
            <a:normAutofit/>
          </a:bodyPr>
          <a:lstStyle/>
          <a:p>
            <a:r>
              <a:rPr lang="en-US" dirty="0"/>
              <a:t>Sets a clear marker for change</a:t>
            </a:r>
          </a:p>
          <a:p>
            <a:r>
              <a:rPr lang="en-US" dirty="0"/>
              <a:t>Expands the scope of what must be electronic</a:t>
            </a:r>
          </a:p>
          <a:p>
            <a:r>
              <a:rPr lang="en-US" dirty="0"/>
              <a:t>Meets customer expectations, promotes relevance of the National Archives</a:t>
            </a:r>
          </a:p>
          <a:p>
            <a:r>
              <a:rPr lang="en-US" dirty="0"/>
              <a:t>Begins to shift away from dual processes for analog and electronic</a:t>
            </a:r>
          </a:p>
          <a:p>
            <a:r>
              <a:rPr lang="en-US" dirty="0"/>
              <a:t>Forces us to explore innovative solutions and tools</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1479198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8200"/>
            <a:ext cx="9144000" cy="1143000"/>
          </a:xfrm>
        </p:spPr>
        <p:txBody>
          <a:bodyPr/>
          <a:lstStyle/>
          <a:p>
            <a:r>
              <a:rPr lang="en-US" b="1" dirty="0"/>
              <a:t>Roadblocks?</a:t>
            </a:r>
          </a:p>
        </p:txBody>
      </p:sp>
      <p:sp>
        <p:nvSpPr>
          <p:cNvPr id="3" name="Content Placeholder 2"/>
          <p:cNvSpPr>
            <a:spLocks noGrp="1"/>
          </p:cNvSpPr>
          <p:nvPr>
            <p:ph idx="1"/>
          </p:nvPr>
        </p:nvSpPr>
        <p:spPr/>
        <p:txBody>
          <a:bodyPr/>
          <a:lstStyle/>
          <a:p>
            <a:r>
              <a:rPr lang="en-US" dirty="0"/>
              <a:t>Legacy….addressing the old stuff</a:t>
            </a:r>
          </a:p>
          <a:p>
            <a:r>
              <a:rPr lang="en-US" dirty="0"/>
              <a:t>Cost….technology is not getting cheaper</a:t>
            </a:r>
          </a:p>
          <a:p>
            <a:r>
              <a:rPr lang="en-US" dirty="0"/>
              <a:t>Maturity….high demand for the right tools</a:t>
            </a:r>
          </a:p>
          <a:p>
            <a:r>
              <a:rPr lang="en-US" dirty="0"/>
              <a:t>Infrastructure….developing systems and processes</a:t>
            </a:r>
          </a:p>
          <a:p>
            <a:r>
              <a:rPr lang="en-US" dirty="0"/>
              <a:t>People….training workforce to thrive in new environment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dirty="0"/>
          </a:p>
        </p:txBody>
      </p:sp>
    </p:spTree>
    <p:extLst>
      <p:ext uri="{BB962C8B-B14F-4D97-AF65-F5344CB8AC3E}">
        <p14:creationId xmlns:p14="http://schemas.microsoft.com/office/powerpoint/2010/main" val="1539903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lstStyle/>
          <a:p>
            <a:r>
              <a:rPr lang="en-US" b="1" dirty="0"/>
              <a:t>The Road Forward</a:t>
            </a: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8437" y="3857649"/>
            <a:ext cx="3823163" cy="2390751"/>
          </a:xfrm>
          <a:prstGeom prst="rect">
            <a:avLst/>
          </a:prstGeom>
        </p:spPr>
      </p:pic>
      <p:sp>
        <p:nvSpPr>
          <p:cNvPr id="5" name="Rectangle 4">
            <a:extLst>
              <a:ext uri="{FF2B5EF4-FFF2-40B4-BE49-F238E27FC236}">
                <a16:creationId xmlns:a16="http://schemas.microsoft.com/office/drawing/2014/main" id="{140B4DE3-9B7D-4451-83BA-7A8350A182DB}"/>
              </a:ext>
            </a:extLst>
          </p:cNvPr>
          <p:cNvSpPr/>
          <p:nvPr/>
        </p:nvSpPr>
        <p:spPr>
          <a:xfrm>
            <a:off x="152400" y="2820412"/>
            <a:ext cx="5943600" cy="3046988"/>
          </a:xfrm>
          <a:prstGeom prst="rect">
            <a:avLst/>
          </a:prstGeom>
        </p:spPr>
        <p:txBody>
          <a:bodyPr wrap="square">
            <a:spAutoFit/>
          </a:bodyPr>
          <a:lstStyle/>
          <a:p>
            <a:pPr marL="282575" indent="-282575">
              <a:buFont typeface="Arial" panose="020B0604020202020204" pitchFamily="34" charset="0"/>
              <a:buChar char="•"/>
            </a:pPr>
            <a:r>
              <a:rPr lang="en-US" sz="3200" dirty="0"/>
              <a:t>Develop governance framework</a:t>
            </a:r>
          </a:p>
          <a:p>
            <a:pPr marL="282575" indent="-282575">
              <a:buFont typeface="Arial" panose="020B0604020202020204" pitchFamily="34" charset="0"/>
              <a:buChar char="•"/>
            </a:pPr>
            <a:r>
              <a:rPr lang="en-US" sz="3200" dirty="0"/>
              <a:t>Think systemically</a:t>
            </a:r>
          </a:p>
          <a:p>
            <a:pPr marL="282575" indent="-282575">
              <a:buFont typeface="Arial" panose="020B0604020202020204" pitchFamily="34" charset="0"/>
              <a:buChar char="•"/>
            </a:pPr>
            <a:r>
              <a:rPr lang="en-US" sz="3200" dirty="0"/>
              <a:t>Leverage agency leadership</a:t>
            </a:r>
          </a:p>
          <a:p>
            <a:pPr marL="282575" indent="-282575">
              <a:buFont typeface="Arial" panose="020B0604020202020204" pitchFamily="34" charset="0"/>
              <a:buChar char="•"/>
            </a:pPr>
            <a:r>
              <a:rPr lang="en-US" sz="3200" dirty="0"/>
              <a:t>Engage with private sector</a:t>
            </a:r>
          </a:p>
          <a:p>
            <a:pPr marL="282575" indent="-282575">
              <a:buFont typeface="Arial" panose="020B0604020202020204" pitchFamily="34" charset="0"/>
              <a:buChar char="•"/>
            </a:pPr>
            <a:r>
              <a:rPr lang="en-US" sz="3200" dirty="0"/>
              <a:t>Monitor environment and emerging technologies</a:t>
            </a:r>
          </a:p>
        </p:txBody>
      </p:sp>
      <p:sp>
        <p:nvSpPr>
          <p:cNvPr id="9" name="TextBox 8">
            <a:extLst>
              <a:ext uri="{FF2B5EF4-FFF2-40B4-BE49-F238E27FC236}">
                <a16:creationId xmlns:a16="http://schemas.microsoft.com/office/drawing/2014/main" id="{BFE54283-796D-46DA-B89A-AF1C977D318E}"/>
              </a:ext>
            </a:extLst>
          </p:cNvPr>
          <p:cNvSpPr txBox="1"/>
          <p:nvPr/>
        </p:nvSpPr>
        <p:spPr>
          <a:xfrm>
            <a:off x="152400" y="1981200"/>
            <a:ext cx="8839200" cy="584775"/>
          </a:xfrm>
          <a:prstGeom prst="rect">
            <a:avLst/>
          </a:prstGeom>
          <a:noFill/>
        </p:spPr>
        <p:txBody>
          <a:bodyPr wrap="square" rtlCol="0">
            <a:spAutoFit/>
          </a:bodyPr>
          <a:lstStyle/>
          <a:p>
            <a:pPr algn="ctr"/>
            <a:r>
              <a:rPr lang="en-US" sz="3200" b="1" i="1" dirty="0"/>
              <a:t>What does success look like for all of us?</a:t>
            </a:r>
          </a:p>
        </p:txBody>
      </p:sp>
    </p:spTree>
    <p:extLst>
      <p:ext uri="{BB962C8B-B14F-4D97-AF65-F5344CB8AC3E}">
        <p14:creationId xmlns:p14="http://schemas.microsoft.com/office/powerpoint/2010/main" val="1270878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85800"/>
            <a:ext cx="8229600" cy="1143000"/>
          </a:xfrm>
        </p:spPr>
        <p:txBody>
          <a:bodyPr>
            <a:normAutofit/>
          </a:bodyPr>
          <a:lstStyle/>
          <a:p>
            <a:r>
              <a:rPr lang="en-US" sz="4000" b="1" dirty="0"/>
              <a:t>Records Management Oversight</a:t>
            </a:r>
          </a:p>
        </p:txBody>
      </p:sp>
      <p:sp>
        <p:nvSpPr>
          <p:cNvPr id="5" name="Title 3"/>
          <p:cNvSpPr txBox="1">
            <a:spLocks/>
          </p:cNvSpPr>
          <p:nvPr/>
        </p:nvSpPr>
        <p:spPr>
          <a:xfrm>
            <a:off x="457200" y="6076890"/>
            <a:ext cx="8229600" cy="400110"/>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000" dirty="0">
                <a:hlinkClick r:id="rId3"/>
              </a:rPr>
              <a:t>http://www.archives.gov/records-mgmt/resources/inspections.html</a:t>
            </a:r>
            <a:endParaRPr lang="en-US" sz="2000" dirty="0"/>
          </a:p>
        </p:txBody>
      </p:sp>
      <p:pic>
        <p:nvPicPr>
          <p:cNvPr id="2" name="Picture 1"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6249"/>
            <a:ext cx="9144000" cy="5301151"/>
          </a:xfrm>
          <a:prstGeom prst="rect">
            <a:avLst/>
          </a:prstGeom>
        </p:spPr>
      </p:pic>
      <p:sp>
        <p:nvSpPr>
          <p:cNvPr id="4" name="Slide Number Placeholder 3">
            <a:extLst>
              <a:ext uri="{FF2B5EF4-FFF2-40B4-BE49-F238E27FC236}">
                <a16:creationId xmlns:a16="http://schemas.microsoft.com/office/drawing/2014/main" id="{307EA0DB-F8E2-4830-B2BE-21D866B38BC2}"/>
              </a:ext>
            </a:extLst>
          </p:cNvPr>
          <p:cNvSpPr>
            <a:spLocks noGrp="1"/>
          </p:cNvSpPr>
          <p:nvPr>
            <p:ph type="sldNum" sz="quarter" idx="12"/>
          </p:nvPr>
        </p:nvSpPr>
        <p:spPr/>
        <p:txBody>
          <a:bodyPr/>
          <a:lstStyle/>
          <a:p>
            <a:fld id="{B6F15528-21DE-4FAA-801E-634DDDAF4B2B}" type="slidenum">
              <a:rPr lang="en-US" smtClean="0"/>
              <a:pPr/>
              <a:t>8</a:t>
            </a:fld>
            <a:endParaRPr lang="en-US" dirty="0"/>
          </a:p>
        </p:txBody>
      </p:sp>
    </p:spTree>
    <p:extLst>
      <p:ext uri="{BB962C8B-B14F-4D97-AF65-F5344CB8AC3E}">
        <p14:creationId xmlns:p14="http://schemas.microsoft.com/office/powerpoint/2010/main" val="1519074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Inspection Process</a:t>
            </a:r>
          </a:p>
        </p:txBody>
      </p:sp>
      <p:graphicFrame>
        <p:nvGraphicFramePr>
          <p:cNvPr id="8" name="Content Placeholder 7"/>
          <p:cNvGraphicFramePr>
            <a:graphicFrameLocks noGrp="1"/>
          </p:cNvGraphicFramePr>
          <p:nvPr>
            <p:ph idx="1"/>
            <p:extLst/>
          </p:nvPr>
        </p:nvGraphicFramePr>
        <p:xfrm>
          <a:off x="457200" y="1981200"/>
          <a:ext cx="8229600" cy="4419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AEFF3B07-6F32-4F71-8C64-44B27E12E288}"/>
              </a:ext>
            </a:extLst>
          </p:cNvPr>
          <p:cNvSpPr>
            <a:spLocks noGrp="1"/>
          </p:cNvSpPr>
          <p:nvPr>
            <p:ph type="sldNum" sz="quarter" idx="12"/>
          </p:nvPr>
        </p:nvSpPr>
        <p:spPr/>
        <p:txBody>
          <a:bodyPr/>
          <a:lstStyle/>
          <a:p>
            <a:fld id="{B6F15528-21DE-4FAA-801E-634DDDAF4B2B}" type="slidenum">
              <a:rPr lang="en-US" smtClean="0"/>
              <a:pPr/>
              <a:t>9</a:t>
            </a:fld>
            <a:endParaRPr lang="en-US" dirty="0"/>
          </a:p>
        </p:txBody>
      </p:sp>
    </p:spTree>
    <p:extLst>
      <p:ext uri="{BB962C8B-B14F-4D97-AF65-F5344CB8AC3E}">
        <p14:creationId xmlns:p14="http://schemas.microsoft.com/office/powerpoint/2010/main" val="1972081609"/>
      </p:ext>
    </p:extLst>
  </p:cSld>
  <p:clrMapOvr>
    <a:masterClrMapping/>
  </p:clrMapOvr>
</p:sld>
</file>

<file path=ppt/theme/theme1.xml><?xml version="1.0" encoding="utf-8"?>
<a:theme xmlns:a="http://schemas.openxmlformats.org/drawingml/2006/main" name="12.9.A AC PowerPoint Template 8-4-20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12.9.A AC PowerPoint Template 8-4-2014</Template>
  <TotalTime>10788</TotalTime>
  <Words>1447</Words>
  <Application>Microsoft Office PowerPoint</Application>
  <PresentationFormat>On-screen Show (4:3)</PresentationFormat>
  <Paragraphs>206</Paragraphs>
  <Slides>25</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Arial</vt:lpstr>
      <vt:lpstr>Calibri</vt:lpstr>
      <vt:lpstr>Century</vt:lpstr>
      <vt:lpstr>Century Gothic</vt:lpstr>
      <vt:lpstr>Domine</vt:lpstr>
      <vt:lpstr>Symbol</vt:lpstr>
      <vt:lpstr>Times New Roman</vt:lpstr>
      <vt:lpstr>Wingdings 3</vt:lpstr>
      <vt:lpstr>12.9.A AC PowerPoint Template 8-4-2014</vt:lpstr>
      <vt:lpstr>Slice</vt:lpstr>
      <vt:lpstr>    Meeting the NARA Digital Mandate Panel Discussion April 18, 2018  Lisa Haralampus Director, Records Management Policy and Outreach Don Rosen Director, Records Management Reporting and Oversight Matthew Hebert Senior Records and Information Management Specialist, DOJ  </vt:lpstr>
      <vt:lpstr>NARA’s Vision (or Challenge) Statement </vt:lpstr>
      <vt:lpstr>The Road Starts Here…</vt:lpstr>
      <vt:lpstr>Transformational Targets</vt:lpstr>
      <vt:lpstr>Advancing the Digital Government Agenda</vt:lpstr>
      <vt:lpstr>Roadblocks?</vt:lpstr>
      <vt:lpstr>The Road Forward</vt:lpstr>
      <vt:lpstr>Records Management Oversight</vt:lpstr>
      <vt:lpstr>Inspection Process</vt:lpstr>
      <vt:lpstr>Unauthorized Disposition</vt:lpstr>
      <vt:lpstr>Agency Reporting</vt:lpstr>
      <vt:lpstr>Federal Electronic Records Modernization Initiative (FERMI)</vt:lpstr>
      <vt:lpstr>Federal Integrated Business Framework (FIBF)</vt:lpstr>
      <vt:lpstr>FERMI Products</vt:lpstr>
      <vt:lpstr>Universal ERM Requirements</vt:lpstr>
      <vt:lpstr>Electronic Messages Use Cases</vt:lpstr>
      <vt:lpstr>GSA Schedule 36 Updates</vt:lpstr>
      <vt:lpstr>PowerPoint Presentation</vt:lpstr>
      <vt:lpstr> </vt:lpstr>
      <vt:lpstr>Council of Inspectors General on Integrity and Efficiency (CIGIE)  Records Administrators group   POC: Matt Hebert, Co-Chair                                                     202-305-1921 Matthew.Hebert@usdoj.gov</vt:lpstr>
      <vt:lpstr>      </vt:lpstr>
      <vt:lpstr>PowerPoint Presentation</vt:lpstr>
      <vt:lpstr>Knowledge Café – Speaker/Facilitator  </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Capstone: A New Approach to Managing Email Records</dc:title>
  <dc:creator>Jill Hudson</dc:creator>
  <cp:lastModifiedBy>Adkins, Elizabeth</cp:lastModifiedBy>
  <cp:revision>280</cp:revision>
  <cp:lastPrinted>2016-02-24T15:50:49Z</cp:lastPrinted>
  <dcterms:created xsi:type="dcterms:W3CDTF">2006-08-16T00:00:00Z</dcterms:created>
  <dcterms:modified xsi:type="dcterms:W3CDTF">2018-04-13T20:47:58Z</dcterms:modified>
</cp:coreProperties>
</file>