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ink/ink1.xml" ContentType="application/inkml+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59"/>
  </p:notesMasterIdLst>
  <p:handoutMasterIdLst>
    <p:handoutMasterId r:id="rId60"/>
  </p:handoutMasterIdLst>
  <p:sldIdLst>
    <p:sldId id="842" r:id="rId2"/>
    <p:sldId id="1310" r:id="rId3"/>
    <p:sldId id="1299" r:id="rId4"/>
    <p:sldId id="1457" r:id="rId5"/>
    <p:sldId id="1291" r:id="rId6"/>
    <p:sldId id="1464" r:id="rId7"/>
    <p:sldId id="1459" r:id="rId8"/>
    <p:sldId id="1460" r:id="rId9"/>
    <p:sldId id="1408" r:id="rId10"/>
    <p:sldId id="1359" r:id="rId11"/>
    <p:sldId id="1461" r:id="rId12"/>
    <p:sldId id="1470" r:id="rId13"/>
    <p:sldId id="1472" r:id="rId14"/>
    <p:sldId id="1473" r:id="rId15"/>
    <p:sldId id="1489" r:id="rId16"/>
    <p:sldId id="1488" r:id="rId17"/>
    <p:sldId id="1378" r:id="rId18"/>
    <p:sldId id="1379" r:id="rId19"/>
    <p:sldId id="1450" r:id="rId20"/>
    <p:sldId id="1426" r:id="rId21"/>
    <p:sldId id="1381" r:id="rId22"/>
    <p:sldId id="1455" r:id="rId23"/>
    <p:sldId id="1432" r:id="rId24"/>
    <p:sldId id="1433" r:id="rId25"/>
    <p:sldId id="1490" r:id="rId26"/>
    <p:sldId id="1491" r:id="rId27"/>
    <p:sldId id="1492" r:id="rId28"/>
    <p:sldId id="1465" r:id="rId29"/>
    <p:sldId id="1383" r:id="rId30"/>
    <p:sldId id="1448" r:id="rId31"/>
    <p:sldId id="1501" r:id="rId32"/>
    <p:sldId id="1503" r:id="rId33"/>
    <p:sldId id="1504" r:id="rId34"/>
    <p:sldId id="1369" r:id="rId35"/>
    <p:sldId id="1435" r:id="rId36"/>
    <p:sldId id="1436" r:id="rId37"/>
    <p:sldId id="1437" r:id="rId38"/>
    <p:sldId id="1438" r:id="rId39"/>
    <p:sldId id="1412" r:id="rId40"/>
    <p:sldId id="1419" r:id="rId41"/>
    <p:sldId id="1413" r:id="rId42"/>
    <p:sldId id="1425" r:id="rId43"/>
    <p:sldId id="1202" r:id="rId44"/>
    <p:sldId id="1441" r:id="rId45"/>
    <p:sldId id="1439" r:id="rId46"/>
    <p:sldId id="1440" r:id="rId47"/>
    <p:sldId id="1442" r:id="rId48"/>
    <p:sldId id="1219" r:id="rId49"/>
    <p:sldId id="1181" r:id="rId50"/>
    <p:sldId id="1505" r:id="rId51"/>
    <p:sldId id="1494" r:id="rId52"/>
    <p:sldId id="1495" r:id="rId53"/>
    <p:sldId id="1496" r:id="rId54"/>
    <p:sldId id="1497" r:id="rId55"/>
    <p:sldId id="1498" r:id="rId56"/>
    <p:sldId id="1499" r:id="rId57"/>
    <p:sldId id="1500" r:id="rId58"/>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85E3"/>
    <a:srgbClr val="D8E1F8"/>
    <a:srgbClr val="CC0000"/>
    <a:srgbClr val="996633"/>
    <a:srgbClr val="4B75DF"/>
    <a:srgbClr val="7797E7"/>
    <a:srgbClr val="2352C7"/>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974" autoAdjust="0"/>
    <p:restoredTop sz="86418" autoAdjust="0"/>
  </p:normalViewPr>
  <p:slideViewPr>
    <p:cSldViewPr>
      <p:cViewPr>
        <p:scale>
          <a:sx n="102" d="100"/>
          <a:sy n="102" d="100"/>
        </p:scale>
        <p:origin x="1680" y="228"/>
      </p:cViewPr>
      <p:guideLst>
        <p:guide orient="horz" pos="2160"/>
        <p:guide pos="2880"/>
      </p:guideLst>
    </p:cSldViewPr>
  </p:slideViewPr>
  <p:outlineViewPr>
    <p:cViewPr>
      <p:scale>
        <a:sx n="33" d="100"/>
        <a:sy n="33" d="100"/>
      </p:scale>
      <p:origin x="0" y="-38643"/>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593194079906672"/>
          <c:y val="0.18289682539682539"/>
          <c:w val="0.41906222659667541"/>
          <c:h val="0.7183923884514436"/>
        </c:manualLayout>
      </c:layout>
      <c:pieChart>
        <c:varyColors val="1"/>
        <c:ser>
          <c:idx val="0"/>
          <c:order val="0"/>
          <c:tx>
            <c:strRef>
              <c:f>Sheet1!$B$1</c:f>
              <c:strCache>
                <c:ptCount val="1"/>
                <c:pt idx="0">
                  <c:v>Agencies in Compliance with 1.2</c:v>
                </c:pt>
              </c:strCache>
            </c:strRef>
          </c:tx>
          <c:explosion val="5"/>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60D-49B8-9797-B0801967C9EE}"/>
              </c:ext>
            </c:extLst>
          </c:dPt>
          <c:dPt>
            <c:idx val="1"/>
            <c:bubble3D val="0"/>
            <c:spPr>
              <a:solidFill>
                <a:schemeClr val="accent2"/>
              </a:solidFill>
              <a:ln w="19050" cap="rnd" cmpd="dbl">
                <a:solidFill>
                  <a:schemeClr val="lt1"/>
                </a:solidFill>
                <a:prstDash val="dashDot"/>
              </a:ln>
              <a:effectLst/>
            </c:spPr>
            <c:extLst>
              <c:ext xmlns:c16="http://schemas.microsoft.com/office/drawing/2014/chart" uri="{C3380CC4-5D6E-409C-BE32-E72D297353CC}">
                <c16:uniqueId val="{00000003-D60D-49B8-9797-B0801967C9EE}"/>
              </c:ext>
            </c:extLst>
          </c:dPt>
          <c:dPt>
            <c:idx val="2"/>
            <c:bubble3D val="0"/>
            <c:spPr>
              <a:solidFill>
                <a:schemeClr val="accent3"/>
              </a:solidFill>
              <a:ln w="19050">
                <a:solidFill>
                  <a:schemeClr val="lt1"/>
                </a:solidFill>
              </a:ln>
              <a:effectLst/>
              <a:scene3d>
                <a:camera prst="orthographicFront"/>
                <a:lightRig rig="threePt" dir="t"/>
              </a:scene3d>
              <a:sp3d>
                <a:bevelB prst="convex"/>
              </a:sp3d>
            </c:spPr>
            <c:extLst>
              <c:ext xmlns:c16="http://schemas.microsoft.com/office/drawing/2014/chart" uri="{C3380CC4-5D6E-409C-BE32-E72D297353CC}">
                <c16:uniqueId val="{00000005-D60D-49B8-9797-B0801967C9E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60D-49B8-9797-B0801967C9EE}"/>
              </c:ext>
            </c:extLst>
          </c:dPt>
          <c:dLbls>
            <c:spPr>
              <a:solidFill>
                <a:prstClr val="white"/>
              </a:solidFill>
              <a:ln>
                <a:solidFill>
                  <a:prstClr val="black">
                    <a:lumMod val="65000"/>
                    <a:lumOff val="35000"/>
                  </a:prstClr>
                </a:solid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15:layout/>
              </c:ext>
            </c:extLst>
          </c:dLbls>
          <c:cat>
            <c:strRef>
              <c:f>Sheet1!$A$2:$A$5</c:f>
              <c:strCache>
                <c:ptCount val="4"/>
                <c:pt idx="0">
                  <c:v>Capstone in Place</c:v>
                </c:pt>
                <c:pt idx="1">
                  <c:v>No but Capstone in progress</c:v>
                </c:pt>
                <c:pt idx="2">
                  <c:v>Compliant  by other means</c:v>
                </c:pt>
                <c:pt idx="3">
                  <c:v>Not reporting</c:v>
                </c:pt>
              </c:strCache>
            </c:strRef>
          </c:cat>
          <c:val>
            <c:numRef>
              <c:f>Sheet1!$B$2:$B$5</c:f>
              <c:numCache>
                <c:formatCode>General</c:formatCode>
                <c:ptCount val="4"/>
                <c:pt idx="0">
                  <c:v>70</c:v>
                </c:pt>
                <c:pt idx="1">
                  <c:v>10</c:v>
                </c:pt>
                <c:pt idx="2">
                  <c:v>5</c:v>
                </c:pt>
                <c:pt idx="3">
                  <c:v>15</c:v>
                </c:pt>
              </c:numCache>
            </c:numRef>
          </c:val>
          <c:extLst>
            <c:ext xmlns:c16="http://schemas.microsoft.com/office/drawing/2014/chart" uri="{C3380CC4-5D6E-409C-BE32-E72D297353CC}">
              <c16:uniqueId val="{00000008-D60D-49B8-9797-B0801967C9E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a:glow rad="88900">
        <a:schemeClr val="accent1"/>
      </a:glow>
    </a:effectLst>
  </c:spPr>
  <c:txPr>
    <a:bodyPr/>
    <a:lstStyle/>
    <a:p>
      <a:pPr>
        <a:defRPr baseline="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dirty="0"/>
              <a:t>Percentage</a:t>
            </a:r>
            <a:r>
              <a:rPr lang="en-US" baseline="0" dirty="0"/>
              <a:t> of Capstone Accounts at NARA</a:t>
            </a:r>
            <a:endParaRPr lang="en-US" dirty="0"/>
          </a:p>
        </c:rich>
      </c:tx>
      <c:layout/>
      <c:overlay val="0"/>
      <c:spPr>
        <a:noFill/>
        <a:ln>
          <a:noFill/>
        </a:ln>
        <a:effectLst/>
      </c:spPr>
    </c:title>
    <c:autoTitleDeleted val="0"/>
    <c:plotArea>
      <c:layout>
        <c:manualLayout>
          <c:layoutTarget val="inner"/>
          <c:xMode val="edge"/>
          <c:yMode val="edge"/>
          <c:x val="0.31593194079906672"/>
          <c:y val="0.18289682539682539"/>
          <c:w val="0.41906222659667541"/>
          <c:h val="0.7183923884514436"/>
        </c:manualLayout>
      </c:layout>
      <c:pieChart>
        <c:varyColors val="1"/>
        <c:ser>
          <c:idx val="0"/>
          <c:order val="0"/>
          <c:tx>
            <c:strRef>
              <c:f>Sheet1!$B$1</c:f>
              <c:strCache>
                <c:ptCount val="1"/>
                <c:pt idx="0">
                  <c:v>Column1</c:v>
                </c:pt>
              </c:strCache>
            </c:strRef>
          </c:tx>
          <c:explosion val="5"/>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60D-49B8-9797-B0801967C9EE}"/>
              </c:ext>
            </c:extLst>
          </c:dPt>
          <c:dPt>
            <c:idx val="1"/>
            <c:bubble3D val="0"/>
            <c:spPr>
              <a:solidFill>
                <a:schemeClr val="accent2"/>
              </a:solidFill>
              <a:ln w="19050" cap="rnd" cmpd="dbl">
                <a:solidFill>
                  <a:schemeClr val="lt1"/>
                </a:solidFill>
                <a:prstDash val="dashDot"/>
              </a:ln>
              <a:effectLst/>
            </c:spPr>
            <c:extLst>
              <c:ext xmlns:c16="http://schemas.microsoft.com/office/drawing/2014/chart" uri="{C3380CC4-5D6E-409C-BE32-E72D297353CC}">
                <c16:uniqueId val="{00000003-D60D-49B8-9797-B0801967C9EE}"/>
              </c:ext>
            </c:extLst>
          </c:dPt>
          <c:dPt>
            <c:idx val="2"/>
            <c:bubble3D val="0"/>
            <c:spPr>
              <a:solidFill>
                <a:schemeClr val="accent3"/>
              </a:solidFill>
              <a:ln w="19050">
                <a:solidFill>
                  <a:schemeClr val="lt1"/>
                </a:solidFill>
              </a:ln>
              <a:effectLst/>
              <a:scene3d>
                <a:camera prst="orthographicFront"/>
                <a:lightRig rig="threePt" dir="t"/>
              </a:scene3d>
              <a:sp3d>
                <a:bevelB prst="convex"/>
              </a:sp3d>
            </c:spPr>
            <c:extLst>
              <c:ext xmlns:c16="http://schemas.microsoft.com/office/drawing/2014/chart" uri="{C3380CC4-5D6E-409C-BE32-E72D297353CC}">
                <c16:uniqueId val="{00000005-D60D-49B8-9797-B0801967C9E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60D-49B8-9797-B0801967C9EE}"/>
              </c:ext>
            </c:extLst>
          </c:dPt>
          <c:dLbls>
            <c:dLbl>
              <c:idx val="0"/>
              <c:layout/>
              <c:tx>
                <c:rich>
                  <a:bodyPr/>
                  <a:lstStyle/>
                  <a:p>
                    <a:fld id="{D6856836-33E9-45B2-AD19-CDEF0B101728}" type="CATEGORYNAME">
                      <a:rPr lang="en-US"/>
                      <a:pPr/>
                      <a:t>[CATEGORY NAME]</a:t>
                    </a:fld>
                    <a:r>
                      <a:rPr lang="en-US" baseline="0" dirty="0"/>
                      <a:t>
</a:t>
                    </a:r>
                    <a:r>
                      <a:rPr lang="en-US" baseline="0" dirty="0">
                        <a:latin typeface="Calibri" panose="020F0502020204030204" pitchFamily="34" charset="0"/>
                        <a:cs typeface="Calibri" panose="020F0502020204030204" pitchFamily="34" charset="0"/>
                      </a:rPr>
                      <a:t>̴̴</a:t>
                    </a:r>
                    <a:r>
                      <a:rPr lang="en-US" baseline="0" dirty="0"/>
                      <a:t>1.5%</a:t>
                    </a:r>
                  </a:p>
                </c:rich>
              </c:tx>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D60D-49B8-9797-B0801967C9EE}"/>
                </c:ext>
              </c:extLst>
            </c:dLbl>
            <c:dLbl>
              <c:idx val="1"/>
              <c:layout/>
              <c:tx>
                <c:rich>
                  <a:bodyPr/>
                  <a:lstStyle/>
                  <a:p>
                    <a:fld id="{6B36A012-7CEA-4A26-B82C-F0DFD925898D}" type="CATEGORYNAME">
                      <a:rPr lang="en-US" smtClean="0"/>
                      <a:pPr/>
                      <a:t>[CATEGORY NAME]</a:t>
                    </a:fld>
                    <a:r>
                      <a:rPr lang="en-US" baseline="0" dirty="0"/>
                      <a:t>
98.5%</a:t>
                    </a:r>
                  </a:p>
                </c:rich>
              </c:tx>
              <c:dLblPos val="outEnd"/>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D60D-49B8-9797-B0801967C9EE}"/>
                </c:ext>
              </c:extLst>
            </c:dLbl>
            <c:spPr>
              <a:solidFill>
                <a:prstClr val="white"/>
              </a:solidFill>
              <a:ln>
                <a:solidFill>
                  <a:prstClr val="black">
                    <a:lumMod val="65000"/>
                    <a:lumOff val="35000"/>
                  </a:prstClr>
                </a:solid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Sheet1!$A$2:$A$5</c:f>
              <c:strCache>
                <c:ptCount val="2"/>
                <c:pt idx="0">
                  <c:v>Capstone accounts</c:v>
                </c:pt>
                <c:pt idx="1">
                  <c:v>Non-Capstone  accounts</c:v>
                </c:pt>
              </c:strCache>
            </c:strRef>
          </c:cat>
          <c:val>
            <c:numRef>
              <c:f>Sheet1!$B$2:$B$5</c:f>
              <c:numCache>
                <c:formatCode>0.00%</c:formatCode>
                <c:ptCount val="4"/>
                <c:pt idx="0">
                  <c:v>0.02</c:v>
                </c:pt>
                <c:pt idx="1">
                  <c:v>0.97199999999999998</c:v>
                </c:pt>
              </c:numCache>
            </c:numRef>
          </c:val>
          <c:extLst>
            <c:ext xmlns:c16="http://schemas.microsoft.com/office/drawing/2014/chart" uri="{C3380CC4-5D6E-409C-BE32-E72D297353CC}">
              <c16:uniqueId val="{00000008-D60D-49B8-9797-B0801967C9E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a:glow rad="88900">
        <a:schemeClr val="accent1"/>
      </a:glow>
    </a:effectLst>
  </c:spPr>
  <c:txPr>
    <a:bodyPr/>
    <a:lstStyle/>
    <a:p>
      <a:pPr>
        <a:defRPr baseline="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8E2EF7-026D-4156-8B18-C295904E9A6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E0C24219-7A6C-4D7A-BA6E-D36CF22C8F39}">
      <dgm:prSet phldrT="[Text]"/>
      <dgm:spPr/>
      <dgm:t>
        <a:bodyPr/>
        <a:lstStyle/>
        <a:p>
          <a:r>
            <a:rPr lang="en-US" dirty="0"/>
            <a:t>Capstone Approach</a:t>
          </a:r>
        </a:p>
      </dgm:t>
    </dgm:pt>
    <dgm:pt modelId="{C4976E9E-C842-45BA-8C56-9AEA64A98790}" type="parTrans" cxnId="{2C0A9A67-7010-4A19-919F-225C86A5DA23}">
      <dgm:prSet/>
      <dgm:spPr/>
      <dgm:t>
        <a:bodyPr/>
        <a:lstStyle/>
        <a:p>
          <a:endParaRPr lang="en-US"/>
        </a:p>
      </dgm:t>
    </dgm:pt>
    <dgm:pt modelId="{81057B39-EBAA-47F2-84BA-A0FC8C48F6A1}" type="sibTrans" cxnId="{2C0A9A67-7010-4A19-919F-225C86A5DA23}">
      <dgm:prSet/>
      <dgm:spPr/>
      <dgm:t>
        <a:bodyPr/>
        <a:lstStyle/>
        <a:p>
          <a:endParaRPr lang="en-US"/>
        </a:p>
      </dgm:t>
    </dgm:pt>
    <dgm:pt modelId="{DA5F9AE0-F3CA-483E-AF8B-708507A43EF6}">
      <dgm:prSet phldrT="[Text]"/>
      <dgm:spPr/>
      <dgm:t>
        <a:bodyPr/>
        <a:lstStyle/>
        <a:p>
          <a:r>
            <a:rPr lang="en-US" dirty="0"/>
            <a:t>Categorize and schedule email based on the position and/or work of the email account owner</a:t>
          </a:r>
        </a:p>
      </dgm:t>
    </dgm:pt>
    <dgm:pt modelId="{3162BA6E-D333-4165-B6FD-2734D8B2889D}" type="parTrans" cxnId="{AA9E3D35-AB0F-47BB-95D6-F2533F92E184}">
      <dgm:prSet/>
      <dgm:spPr/>
      <dgm:t>
        <a:bodyPr/>
        <a:lstStyle/>
        <a:p>
          <a:endParaRPr lang="en-US"/>
        </a:p>
      </dgm:t>
    </dgm:pt>
    <dgm:pt modelId="{29BC5964-5F6D-4F36-AE90-A38E74362533}" type="sibTrans" cxnId="{AA9E3D35-AB0F-47BB-95D6-F2533F92E184}">
      <dgm:prSet/>
      <dgm:spPr/>
      <dgm:t>
        <a:bodyPr/>
        <a:lstStyle/>
        <a:p>
          <a:endParaRPr lang="en-US"/>
        </a:p>
      </dgm:t>
    </dgm:pt>
    <dgm:pt modelId="{23996801-C0A6-4FD6-BB38-1743992EA066}">
      <dgm:prSet phldrT="[Text]"/>
      <dgm:spPr/>
      <dgm:t>
        <a:bodyPr/>
        <a:lstStyle/>
        <a:p>
          <a:endParaRPr lang="en-US" dirty="0"/>
        </a:p>
      </dgm:t>
    </dgm:pt>
    <dgm:pt modelId="{B919DE74-C6C9-4157-8095-092E421FAC00}" type="parTrans" cxnId="{2519B465-C71E-4467-AF53-5D2DA0F67773}">
      <dgm:prSet/>
      <dgm:spPr/>
      <dgm:t>
        <a:bodyPr/>
        <a:lstStyle/>
        <a:p>
          <a:endParaRPr lang="en-US"/>
        </a:p>
      </dgm:t>
    </dgm:pt>
    <dgm:pt modelId="{5CD59009-8414-4E66-AE81-F0CC34D0018B}" type="sibTrans" cxnId="{2519B465-C71E-4467-AF53-5D2DA0F67773}">
      <dgm:prSet/>
      <dgm:spPr/>
      <dgm:t>
        <a:bodyPr/>
        <a:lstStyle/>
        <a:p>
          <a:endParaRPr lang="en-US"/>
        </a:p>
      </dgm:t>
    </dgm:pt>
    <dgm:pt modelId="{4D57FB2A-AFEC-4FB1-AA20-DA18C931328C}">
      <dgm:prSet/>
      <dgm:spPr/>
      <dgm:t>
        <a:bodyPr/>
        <a:lstStyle/>
        <a:p>
          <a:r>
            <a:rPr lang="en-US" dirty="0"/>
            <a:t>Schedule all of the email belonging to selected officials as permanent</a:t>
          </a:r>
        </a:p>
      </dgm:t>
    </dgm:pt>
    <dgm:pt modelId="{E4127079-1406-47EB-AF21-79B720497A78}" type="parTrans" cxnId="{1D01CB47-ED49-4AAE-A340-7247E3EE76EA}">
      <dgm:prSet/>
      <dgm:spPr/>
      <dgm:t>
        <a:bodyPr/>
        <a:lstStyle/>
        <a:p>
          <a:endParaRPr lang="en-US"/>
        </a:p>
      </dgm:t>
    </dgm:pt>
    <dgm:pt modelId="{EF07A4DF-EBF6-433A-8A49-5FDE22379EDC}" type="sibTrans" cxnId="{1D01CB47-ED49-4AAE-A340-7247E3EE76EA}">
      <dgm:prSet/>
      <dgm:spPr/>
      <dgm:t>
        <a:bodyPr/>
        <a:lstStyle/>
        <a:p>
          <a:endParaRPr lang="en-US"/>
        </a:p>
      </dgm:t>
    </dgm:pt>
    <dgm:pt modelId="{C842B432-3589-4D12-BB5E-CABD62EA23AD}">
      <dgm:prSet/>
      <dgm:spPr/>
      <dgm:t>
        <a:bodyPr/>
        <a:lstStyle/>
        <a:p>
          <a:r>
            <a:rPr lang="en-US" dirty="0"/>
            <a:t>Schedule all other email accounts as temporary to be preserved for a set period of time based on agency needs</a:t>
          </a:r>
        </a:p>
      </dgm:t>
    </dgm:pt>
    <dgm:pt modelId="{656A9F6A-2C67-4D2E-ACE3-DD16912129C5}" type="parTrans" cxnId="{E7BCBF7C-23BD-41A6-A1F3-317F9C2C756D}">
      <dgm:prSet/>
      <dgm:spPr/>
      <dgm:t>
        <a:bodyPr/>
        <a:lstStyle/>
        <a:p>
          <a:endParaRPr lang="en-US"/>
        </a:p>
      </dgm:t>
    </dgm:pt>
    <dgm:pt modelId="{DE557C55-1905-49A6-AB2D-BD54C09165A1}" type="sibTrans" cxnId="{E7BCBF7C-23BD-41A6-A1F3-317F9C2C756D}">
      <dgm:prSet/>
      <dgm:spPr/>
      <dgm:t>
        <a:bodyPr/>
        <a:lstStyle/>
        <a:p>
          <a:endParaRPr lang="en-US"/>
        </a:p>
      </dgm:t>
    </dgm:pt>
    <dgm:pt modelId="{1E4D6552-CE06-410E-8998-BEDFDFEE48E8}" type="pres">
      <dgm:prSet presAssocID="{9B8E2EF7-026D-4156-8B18-C295904E9A63}" presName="composite" presStyleCnt="0">
        <dgm:presLayoutVars>
          <dgm:chMax val="1"/>
          <dgm:dir/>
          <dgm:resizeHandles val="exact"/>
        </dgm:presLayoutVars>
      </dgm:prSet>
      <dgm:spPr/>
      <dgm:t>
        <a:bodyPr/>
        <a:lstStyle/>
        <a:p>
          <a:endParaRPr lang="en-US"/>
        </a:p>
      </dgm:t>
    </dgm:pt>
    <dgm:pt modelId="{C6102094-800F-4DF8-A34B-79F3DB066C06}" type="pres">
      <dgm:prSet presAssocID="{E0C24219-7A6C-4D7A-BA6E-D36CF22C8F39}" presName="roof" presStyleLbl="dkBgShp" presStyleIdx="0" presStyleCnt="2" custLinFactNeighborY="14583"/>
      <dgm:spPr/>
      <dgm:t>
        <a:bodyPr/>
        <a:lstStyle/>
        <a:p>
          <a:endParaRPr lang="en-US"/>
        </a:p>
      </dgm:t>
    </dgm:pt>
    <dgm:pt modelId="{78B3102D-D1ED-4E21-8FF0-6E83E2747A20}" type="pres">
      <dgm:prSet presAssocID="{E0C24219-7A6C-4D7A-BA6E-D36CF22C8F39}" presName="pillars" presStyleCnt="0"/>
      <dgm:spPr/>
    </dgm:pt>
    <dgm:pt modelId="{E45587B3-E383-44AE-B6A5-3CF12459F7E9}" type="pres">
      <dgm:prSet presAssocID="{E0C24219-7A6C-4D7A-BA6E-D36CF22C8F39}" presName="pillar1" presStyleLbl="node1" presStyleIdx="0" presStyleCnt="3">
        <dgm:presLayoutVars>
          <dgm:bulletEnabled val="1"/>
        </dgm:presLayoutVars>
      </dgm:prSet>
      <dgm:spPr/>
      <dgm:t>
        <a:bodyPr/>
        <a:lstStyle/>
        <a:p>
          <a:endParaRPr lang="en-US"/>
        </a:p>
      </dgm:t>
    </dgm:pt>
    <dgm:pt modelId="{02B2F3B4-F0E3-4CEF-83A4-16815B712E49}" type="pres">
      <dgm:prSet presAssocID="{4D57FB2A-AFEC-4FB1-AA20-DA18C931328C}" presName="pillarX" presStyleLbl="node1" presStyleIdx="1" presStyleCnt="3" custLinFactNeighborX="-1316" custLinFactNeighborY="-338">
        <dgm:presLayoutVars>
          <dgm:bulletEnabled val="1"/>
        </dgm:presLayoutVars>
      </dgm:prSet>
      <dgm:spPr/>
      <dgm:t>
        <a:bodyPr/>
        <a:lstStyle/>
        <a:p>
          <a:endParaRPr lang="en-US"/>
        </a:p>
      </dgm:t>
    </dgm:pt>
    <dgm:pt modelId="{D163F6DF-E80A-432D-9CB4-D037C135A4F5}" type="pres">
      <dgm:prSet presAssocID="{C842B432-3589-4D12-BB5E-CABD62EA23AD}" presName="pillarX" presStyleLbl="node1" presStyleIdx="2" presStyleCnt="3">
        <dgm:presLayoutVars>
          <dgm:bulletEnabled val="1"/>
        </dgm:presLayoutVars>
      </dgm:prSet>
      <dgm:spPr/>
      <dgm:t>
        <a:bodyPr/>
        <a:lstStyle/>
        <a:p>
          <a:endParaRPr lang="en-US"/>
        </a:p>
      </dgm:t>
    </dgm:pt>
    <dgm:pt modelId="{BE159E09-9953-44AB-A6C3-385C2C6B7495}" type="pres">
      <dgm:prSet presAssocID="{E0C24219-7A6C-4D7A-BA6E-D36CF22C8F39}" presName="base" presStyleLbl="dkBgShp" presStyleIdx="1" presStyleCnt="2" custLinFactNeighborY="30395"/>
      <dgm:spPr/>
    </dgm:pt>
  </dgm:ptLst>
  <dgm:cxnLst>
    <dgm:cxn modelId="{71697D79-139D-47C0-8A52-6C943191DEBE}" type="presOf" srcId="{4D57FB2A-AFEC-4FB1-AA20-DA18C931328C}" destId="{02B2F3B4-F0E3-4CEF-83A4-16815B712E49}" srcOrd="0" destOrd="0" presId="urn:microsoft.com/office/officeart/2005/8/layout/hList3"/>
    <dgm:cxn modelId="{5FC68691-16BE-4918-9BCD-3D1A41D7044B}" type="presOf" srcId="{DA5F9AE0-F3CA-483E-AF8B-708507A43EF6}" destId="{E45587B3-E383-44AE-B6A5-3CF12459F7E9}" srcOrd="0" destOrd="0" presId="urn:microsoft.com/office/officeart/2005/8/layout/hList3"/>
    <dgm:cxn modelId="{1D01CB47-ED49-4AAE-A340-7247E3EE76EA}" srcId="{E0C24219-7A6C-4D7A-BA6E-D36CF22C8F39}" destId="{4D57FB2A-AFEC-4FB1-AA20-DA18C931328C}" srcOrd="1" destOrd="0" parTransId="{E4127079-1406-47EB-AF21-79B720497A78}" sibTransId="{EF07A4DF-EBF6-433A-8A49-5FDE22379EDC}"/>
    <dgm:cxn modelId="{0644EE13-65FB-4CEF-A1A3-A226C59D581B}" type="presOf" srcId="{E0C24219-7A6C-4D7A-BA6E-D36CF22C8F39}" destId="{C6102094-800F-4DF8-A34B-79F3DB066C06}" srcOrd="0" destOrd="0" presId="urn:microsoft.com/office/officeart/2005/8/layout/hList3"/>
    <dgm:cxn modelId="{36718D21-4936-4EDA-B119-6F17D9D87329}" type="presOf" srcId="{9B8E2EF7-026D-4156-8B18-C295904E9A63}" destId="{1E4D6552-CE06-410E-8998-BEDFDFEE48E8}" srcOrd="0" destOrd="0" presId="urn:microsoft.com/office/officeart/2005/8/layout/hList3"/>
    <dgm:cxn modelId="{2519B465-C71E-4467-AF53-5D2DA0F67773}" srcId="{9B8E2EF7-026D-4156-8B18-C295904E9A63}" destId="{23996801-C0A6-4FD6-BB38-1743992EA066}" srcOrd="1" destOrd="0" parTransId="{B919DE74-C6C9-4157-8095-092E421FAC00}" sibTransId="{5CD59009-8414-4E66-AE81-F0CC34D0018B}"/>
    <dgm:cxn modelId="{E7BCBF7C-23BD-41A6-A1F3-317F9C2C756D}" srcId="{E0C24219-7A6C-4D7A-BA6E-D36CF22C8F39}" destId="{C842B432-3589-4D12-BB5E-CABD62EA23AD}" srcOrd="2" destOrd="0" parTransId="{656A9F6A-2C67-4D2E-ACE3-DD16912129C5}" sibTransId="{DE557C55-1905-49A6-AB2D-BD54C09165A1}"/>
    <dgm:cxn modelId="{AA9E3D35-AB0F-47BB-95D6-F2533F92E184}" srcId="{E0C24219-7A6C-4D7A-BA6E-D36CF22C8F39}" destId="{DA5F9AE0-F3CA-483E-AF8B-708507A43EF6}" srcOrd="0" destOrd="0" parTransId="{3162BA6E-D333-4165-B6FD-2734D8B2889D}" sibTransId="{29BC5964-5F6D-4F36-AE90-A38E74362533}"/>
    <dgm:cxn modelId="{18378226-2A78-40B6-ACF0-BC397215A3C1}" type="presOf" srcId="{C842B432-3589-4D12-BB5E-CABD62EA23AD}" destId="{D163F6DF-E80A-432D-9CB4-D037C135A4F5}" srcOrd="0" destOrd="0" presId="urn:microsoft.com/office/officeart/2005/8/layout/hList3"/>
    <dgm:cxn modelId="{2C0A9A67-7010-4A19-919F-225C86A5DA23}" srcId="{9B8E2EF7-026D-4156-8B18-C295904E9A63}" destId="{E0C24219-7A6C-4D7A-BA6E-D36CF22C8F39}" srcOrd="0" destOrd="0" parTransId="{C4976E9E-C842-45BA-8C56-9AEA64A98790}" sibTransId="{81057B39-EBAA-47F2-84BA-A0FC8C48F6A1}"/>
    <dgm:cxn modelId="{3068D558-9337-4B79-A5F4-C0128722336F}" type="presParOf" srcId="{1E4D6552-CE06-410E-8998-BEDFDFEE48E8}" destId="{C6102094-800F-4DF8-A34B-79F3DB066C06}" srcOrd="0" destOrd="0" presId="urn:microsoft.com/office/officeart/2005/8/layout/hList3"/>
    <dgm:cxn modelId="{A229F05F-2788-491F-A988-4FF29227E366}" type="presParOf" srcId="{1E4D6552-CE06-410E-8998-BEDFDFEE48E8}" destId="{78B3102D-D1ED-4E21-8FF0-6E83E2747A20}" srcOrd="1" destOrd="0" presId="urn:microsoft.com/office/officeart/2005/8/layout/hList3"/>
    <dgm:cxn modelId="{16569A0D-F571-4C47-883C-646845F7E0ED}" type="presParOf" srcId="{78B3102D-D1ED-4E21-8FF0-6E83E2747A20}" destId="{E45587B3-E383-44AE-B6A5-3CF12459F7E9}" srcOrd="0" destOrd="0" presId="urn:microsoft.com/office/officeart/2005/8/layout/hList3"/>
    <dgm:cxn modelId="{28267E79-7DD3-461E-8B7A-443B98C68FA2}" type="presParOf" srcId="{78B3102D-D1ED-4E21-8FF0-6E83E2747A20}" destId="{02B2F3B4-F0E3-4CEF-83A4-16815B712E49}" srcOrd="1" destOrd="0" presId="urn:microsoft.com/office/officeart/2005/8/layout/hList3"/>
    <dgm:cxn modelId="{9A043CCA-FCC5-4785-B839-A047DC0D8A3F}" type="presParOf" srcId="{78B3102D-D1ED-4E21-8FF0-6E83E2747A20}" destId="{D163F6DF-E80A-432D-9CB4-D037C135A4F5}" srcOrd="2" destOrd="0" presId="urn:microsoft.com/office/officeart/2005/8/layout/hList3"/>
    <dgm:cxn modelId="{723CCC74-1C43-455C-8A12-8C163EFB9A92}" type="presParOf" srcId="{1E4D6552-CE06-410E-8998-BEDFDFEE48E8}" destId="{BE159E09-9953-44AB-A6C3-385C2C6B7495}"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010643-3B66-44C1-9EE8-EE4CEFB00143}" type="doc">
      <dgm:prSet loTypeId="urn:microsoft.com/office/officeart/2005/8/layout/pyramid4" loCatId="pyramid" qsTypeId="urn:microsoft.com/office/officeart/2005/8/quickstyle/simple1" qsCatId="simple" csTypeId="urn:microsoft.com/office/officeart/2005/8/colors/accent1_4" csCatId="accent1" phldr="1"/>
      <dgm:spPr/>
      <dgm:t>
        <a:bodyPr/>
        <a:lstStyle/>
        <a:p>
          <a:endParaRPr lang="en-US"/>
        </a:p>
      </dgm:t>
    </dgm:pt>
    <dgm:pt modelId="{E02F768D-8D72-49D0-860C-A738D76714D2}">
      <dgm:prSet phldrT="[Text]" custT="1"/>
      <dgm:spPr/>
      <dgm:t>
        <a:bodyPr/>
        <a:lstStyle/>
        <a:p>
          <a:r>
            <a:rPr lang="en-US" sz="1700" dirty="0"/>
            <a:t>Capstone accounts</a:t>
          </a:r>
        </a:p>
      </dgm:t>
    </dgm:pt>
    <dgm:pt modelId="{FEBDDACC-C73E-4101-868E-1C444BC90473}" type="parTrans" cxnId="{9A9BB5D8-B4B1-46A5-896A-F2A1F465C754}">
      <dgm:prSet/>
      <dgm:spPr/>
      <dgm:t>
        <a:bodyPr/>
        <a:lstStyle/>
        <a:p>
          <a:endParaRPr lang="en-US"/>
        </a:p>
      </dgm:t>
    </dgm:pt>
    <dgm:pt modelId="{6FF75728-8AEE-4691-9F1C-388C486F3C03}" type="sibTrans" cxnId="{9A9BB5D8-B4B1-46A5-896A-F2A1F465C754}">
      <dgm:prSet/>
      <dgm:spPr/>
      <dgm:t>
        <a:bodyPr/>
        <a:lstStyle/>
        <a:p>
          <a:endParaRPr lang="en-US"/>
        </a:p>
      </dgm:t>
    </dgm:pt>
    <dgm:pt modelId="{C8C0C6C1-19A6-4986-B86B-0334A4747349}">
      <dgm:prSet phldrT="[Text]" custT="1"/>
      <dgm:spPr/>
      <dgm:t>
        <a:bodyPr/>
        <a:lstStyle/>
        <a:p>
          <a:r>
            <a:rPr lang="en-US" sz="1700" dirty="0"/>
            <a:t>Other accounts</a:t>
          </a:r>
        </a:p>
      </dgm:t>
    </dgm:pt>
    <dgm:pt modelId="{E63FE844-154A-4B85-B0EA-5638EF078176}" type="parTrans" cxnId="{A4235D6D-1B29-4899-A93A-ECEE83492108}">
      <dgm:prSet/>
      <dgm:spPr/>
      <dgm:t>
        <a:bodyPr/>
        <a:lstStyle/>
        <a:p>
          <a:endParaRPr lang="en-US"/>
        </a:p>
      </dgm:t>
    </dgm:pt>
    <dgm:pt modelId="{6BD7D92A-9DC1-4FB9-9CE5-D4AC209C95C8}" type="sibTrans" cxnId="{A4235D6D-1B29-4899-A93A-ECEE83492108}">
      <dgm:prSet/>
      <dgm:spPr/>
      <dgm:t>
        <a:bodyPr/>
        <a:lstStyle/>
        <a:p>
          <a:endParaRPr lang="en-US"/>
        </a:p>
      </dgm:t>
    </dgm:pt>
    <dgm:pt modelId="{0C87FAC4-C4AF-401D-9427-964BC7C4FF65}">
      <dgm:prSet phldrT="[Text]" custT="1"/>
      <dgm:spPr/>
      <dgm:t>
        <a:bodyPr/>
        <a:lstStyle/>
        <a:p>
          <a:r>
            <a:rPr lang="en-US" sz="1700" dirty="0"/>
            <a:t>Key staff accounts</a:t>
          </a:r>
        </a:p>
      </dgm:t>
    </dgm:pt>
    <dgm:pt modelId="{4AB18935-F495-477B-AB39-A2BB02AE56F4}" type="parTrans" cxnId="{91419399-FA6B-4F5C-A911-8E51E33A95C5}">
      <dgm:prSet/>
      <dgm:spPr/>
      <dgm:t>
        <a:bodyPr/>
        <a:lstStyle/>
        <a:p>
          <a:endParaRPr lang="en-US"/>
        </a:p>
      </dgm:t>
    </dgm:pt>
    <dgm:pt modelId="{AC7B7F5A-2A94-411D-8ADF-A07496F1E69D}" type="sibTrans" cxnId="{91419399-FA6B-4F5C-A911-8E51E33A95C5}">
      <dgm:prSet/>
      <dgm:spPr/>
      <dgm:t>
        <a:bodyPr/>
        <a:lstStyle/>
        <a:p>
          <a:endParaRPr lang="en-US"/>
        </a:p>
      </dgm:t>
    </dgm:pt>
    <dgm:pt modelId="{B03ACD5A-AC64-4DAD-8FB7-BECFB8933786}">
      <dgm:prSet phldrT="[Text]" custT="1"/>
      <dgm:spPr/>
      <dgm:t>
        <a:bodyPr/>
        <a:lstStyle/>
        <a:p>
          <a:r>
            <a:rPr lang="en-US" sz="1700" dirty="0"/>
            <a:t>Other accounts</a:t>
          </a:r>
        </a:p>
      </dgm:t>
    </dgm:pt>
    <dgm:pt modelId="{8EF2BF15-BA9E-4DDB-9945-D1B2EAFE0A64}" type="parTrans" cxnId="{06C1B170-9BCF-4C14-8BC0-151389704EFC}">
      <dgm:prSet/>
      <dgm:spPr/>
      <dgm:t>
        <a:bodyPr/>
        <a:lstStyle/>
        <a:p>
          <a:endParaRPr lang="en-US"/>
        </a:p>
      </dgm:t>
    </dgm:pt>
    <dgm:pt modelId="{9DB08E4C-57BB-48A3-9EA5-A6BD1B8CED12}" type="sibTrans" cxnId="{06C1B170-9BCF-4C14-8BC0-151389704EFC}">
      <dgm:prSet/>
      <dgm:spPr/>
      <dgm:t>
        <a:bodyPr/>
        <a:lstStyle/>
        <a:p>
          <a:endParaRPr lang="en-US"/>
        </a:p>
      </dgm:t>
    </dgm:pt>
    <dgm:pt modelId="{826A6CA5-89F2-4A83-BC65-D12D9AAFB993}" type="pres">
      <dgm:prSet presAssocID="{89010643-3B66-44C1-9EE8-EE4CEFB00143}" presName="compositeShape" presStyleCnt="0">
        <dgm:presLayoutVars>
          <dgm:chMax val="9"/>
          <dgm:dir/>
          <dgm:resizeHandles val="exact"/>
        </dgm:presLayoutVars>
      </dgm:prSet>
      <dgm:spPr/>
      <dgm:t>
        <a:bodyPr/>
        <a:lstStyle/>
        <a:p>
          <a:endParaRPr lang="en-US"/>
        </a:p>
      </dgm:t>
    </dgm:pt>
    <dgm:pt modelId="{04655EC7-AE67-4EF0-84EA-8016C3BE4A57}" type="pres">
      <dgm:prSet presAssocID="{89010643-3B66-44C1-9EE8-EE4CEFB00143}" presName="triangle1" presStyleLbl="node1" presStyleIdx="0" presStyleCnt="4">
        <dgm:presLayoutVars>
          <dgm:bulletEnabled val="1"/>
        </dgm:presLayoutVars>
      </dgm:prSet>
      <dgm:spPr/>
      <dgm:t>
        <a:bodyPr/>
        <a:lstStyle/>
        <a:p>
          <a:endParaRPr lang="en-US"/>
        </a:p>
      </dgm:t>
    </dgm:pt>
    <dgm:pt modelId="{133487CA-E38B-4850-BD2C-E3E544EFAD31}" type="pres">
      <dgm:prSet presAssocID="{89010643-3B66-44C1-9EE8-EE4CEFB00143}" presName="triangle2" presStyleLbl="node1" presStyleIdx="1" presStyleCnt="4">
        <dgm:presLayoutVars>
          <dgm:bulletEnabled val="1"/>
        </dgm:presLayoutVars>
      </dgm:prSet>
      <dgm:spPr/>
      <dgm:t>
        <a:bodyPr/>
        <a:lstStyle/>
        <a:p>
          <a:endParaRPr lang="en-US"/>
        </a:p>
      </dgm:t>
    </dgm:pt>
    <dgm:pt modelId="{B2562224-D546-4D46-95B5-753ED097FFE3}" type="pres">
      <dgm:prSet presAssocID="{89010643-3B66-44C1-9EE8-EE4CEFB00143}" presName="triangle3" presStyleLbl="node1" presStyleIdx="2" presStyleCnt="4">
        <dgm:presLayoutVars>
          <dgm:bulletEnabled val="1"/>
        </dgm:presLayoutVars>
      </dgm:prSet>
      <dgm:spPr/>
      <dgm:t>
        <a:bodyPr/>
        <a:lstStyle/>
        <a:p>
          <a:endParaRPr lang="en-US"/>
        </a:p>
      </dgm:t>
    </dgm:pt>
    <dgm:pt modelId="{94B37675-44CD-4D58-A7F9-23B1E4D2B639}" type="pres">
      <dgm:prSet presAssocID="{89010643-3B66-44C1-9EE8-EE4CEFB00143}" presName="triangle4" presStyleLbl="node1" presStyleIdx="3" presStyleCnt="4">
        <dgm:presLayoutVars>
          <dgm:bulletEnabled val="1"/>
        </dgm:presLayoutVars>
      </dgm:prSet>
      <dgm:spPr/>
      <dgm:t>
        <a:bodyPr/>
        <a:lstStyle/>
        <a:p>
          <a:endParaRPr lang="en-US"/>
        </a:p>
      </dgm:t>
    </dgm:pt>
  </dgm:ptLst>
  <dgm:cxnLst>
    <dgm:cxn modelId="{A4235D6D-1B29-4899-A93A-ECEE83492108}" srcId="{89010643-3B66-44C1-9EE8-EE4CEFB00143}" destId="{C8C0C6C1-19A6-4986-B86B-0334A4747349}" srcOrd="1" destOrd="0" parTransId="{E63FE844-154A-4B85-B0EA-5638EF078176}" sibTransId="{6BD7D92A-9DC1-4FB9-9CE5-D4AC209C95C8}"/>
    <dgm:cxn modelId="{9A9BB5D8-B4B1-46A5-896A-F2A1F465C754}" srcId="{89010643-3B66-44C1-9EE8-EE4CEFB00143}" destId="{E02F768D-8D72-49D0-860C-A738D76714D2}" srcOrd="0" destOrd="0" parTransId="{FEBDDACC-C73E-4101-868E-1C444BC90473}" sibTransId="{6FF75728-8AEE-4691-9F1C-388C486F3C03}"/>
    <dgm:cxn modelId="{975E07D3-4F47-469C-B386-F0DFE2BB80F6}" type="presOf" srcId="{C8C0C6C1-19A6-4986-B86B-0334A4747349}" destId="{133487CA-E38B-4850-BD2C-E3E544EFAD31}" srcOrd="0" destOrd="0" presId="urn:microsoft.com/office/officeart/2005/8/layout/pyramid4"/>
    <dgm:cxn modelId="{DE723B80-2E23-4C73-812C-FFE8F1B2BA11}" type="presOf" srcId="{0C87FAC4-C4AF-401D-9427-964BC7C4FF65}" destId="{B2562224-D546-4D46-95B5-753ED097FFE3}" srcOrd="0" destOrd="0" presId="urn:microsoft.com/office/officeart/2005/8/layout/pyramid4"/>
    <dgm:cxn modelId="{91ABEBC8-8BB3-4DAC-B1E7-A85DF636CFC2}" type="presOf" srcId="{B03ACD5A-AC64-4DAD-8FB7-BECFB8933786}" destId="{94B37675-44CD-4D58-A7F9-23B1E4D2B639}" srcOrd="0" destOrd="0" presId="urn:microsoft.com/office/officeart/2005/8/layout/pyramid4"/>
    <dgm:cxn modelId="{06C1B170-9BCF-4C14-8BC0-151389704EFC}" srcId="{89010643-3B66-44C1-9EE8-EE4CEFB00143}" destId="{B03ACD5A-AC64-4DAD-8FB7-BECFB8933786}" srcOrd="3" destOrd="0" parTransId="{8EF2BF15-BA9E-4DDB-9945-D1B2EAFE0A64}" sibTransId="{9DB08E4C-57BB-48A3-9EA5-A6BD1B8CED12}"/>
    <dgm:cxn modelId="{E223D446-7CDF-47DC-9113-E56646D04DCA}" type="presOf" srcId="{89010643-3B66-44C1-9EE8-EE4CEFB00143}" destId="{826A6CA5-89F2-4A83-BC65-D12D9AAFB993}" srcOrd="0" destOrd="0" presId="urn:microsoft.com/office/officeart/2005/8/layout/pyramid4"/>
    <dgm:cxn modelId="{94E2523F-CDA2-4273-A49D-1827339D5042}" type="presOf" srcId="{E02F768D-8D72-49D0-860C-A738D76714D2}" destId="{04655EC7-AE67-4EF0-84EA-8016C3BE4A57}" srcOrd="0" destOrd="0" presId="urn:microsoft.com/office/officeart/2005/8/layout/pyramid4"/>
    <dgm:cxn modelId="{91419399-FA6B-4F5C-A911-8E51E33A95C5}" srcId="{89010643-3B66-44C1-9EE8-EE4CEFB00143}" destId="{0C87FAC4-C4AF-401D-9427-964BC7C4FF65}" srcOrd="2" destOrd="0" parTransId="{4AB18935-F495-477B-AB39-A2BB02AE56F4}" sibTransId="{AC7B7F5A-2A94-411D-8ADF-A07496F1E69D}"/>
    <dgm:cxn modelId="{2E48695B-3913-4E3D-BC9F-8AEC8205BF27}" type="presParOf" srcId="{826A6CA5-89F2-4A83-BC65-D12D9AAFB993}" destId="{04655EC7-AE67-4EF0-84EA-8016C3BE4A57}" srcOrd="0" destOrd="0" presId="urn:microsoft.com/office/officeart/2005/8/layout/pyramid4"/>
    <dgm:cxn modelId="{3B5244EC-E388-442B-B219-8A9F3A26CE5B}" type="presParOf" srcId="{826A6CA5-89F2-4A83-BC65-D12D9AAFB993}" destId="{133487CA-E38B-4850-BD2C-E3E544EFAD31}" srcOrd="1" destOrd="0" presId="urn:microsoft.com/office/officeart/2005/8/layout/pyramid4"/>
    <dgm:cxn modelId="{F3A976E7-8354-49E1-AC0D-7C68AF93043D}" type="presParOf" srcId="{826A6CA5-89F2-4A83-BC65-D12D9AAFB993}" destId="{B2562224-D546-4D46-95B5-753ED097FFE3}" srcOrd="2" destOrd="0" presId="urn:microsoft.com/office/officeart/2005/8/layout/pyramid4"/>
    <dgm:cxn modelId="{B4091F59-E2A7-4983-BF35-CCF2F87B92DF}" type="presParOf" srcId="{826A6CA5-89F2-4A83-BC65-D12D9AAFB993}" destId="{94B37675-44CD-4D58-A7F9-23B1E4D2B639}"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02094-800F-4DF8-A34B-79F3DB066C06}">
      <dsp:nvSpPr>
        <dsp:cNvPr id="0" name=""/>
        <dsp:cNvSpPr/>
      </dsp:nvSpPr>
      <dsp:spPr>
        <a:xfrm>
          <a:off x="0" y="156682"/>
          <a:ext cx="6019800" cy="107442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a:t>Capstone Approach</a:t>
          </a:r>
        </a:p>
      </dsp:txBody>
      <dsp:txXfrm>
        <a:off x="0" y="156682"/>
        <a:ext cx="6019800" cy="1074420"/>
      </dsp:txXfrm>
    </dsp:sp>
    <dsp:sp modelId="{E45587B3-E383-44AE-B6A5-3CF12459F7E9}">
      <dsp:nvSpPr>
        <dsp:cNvPr id="0" name=""/>
        <dsp:cNvSpPr/>
      </dsp:nvSpPr>
      <dsp:spPr>
        <a:xfrm>
          <a:off x="2939" y="1074420"/>
          <a:ext cx="2004640" cy="225628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t>Categorize and schedule email based on the position and/or work of the email account owner</a:t>
          </a:r>
        </a:p>
      </dsp:txBody>
      <dsp:txXfrm>
        <a:off x="2939" y="1074420"/>
        <a:ext cx="2004640" cy="2256282"/>
      </dsp:txXfrm>
    </dsp:sp>
    <dsp:sp modelId="{02B2F3B4-F0E3-4CEF-83A4-16815B712E49}">
      <dsp:nvSpPr>
        <dsp:cNvPr id="0" name=""/>
        <dsp:cNvSpPr/>
      </dsp:nvSpPr>
      <dsp:spPr>
        <a:xfrm>
          <a:off x="1981198" y="1066793"/>
          <a:ext cx="2004640" cy="225628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t>Schedule all of the email belonging to selected officials as permanent</a:t>
          </a:r>
        </a:p>
      </dsp:txBody>
      <dsp:txXfrm>
        <a:off x="1981198" y="1066793"/>
        <a:ext cx="2004640" cy="2256282"/>
      </dsp:txXfrm>
    </dsp:sp>
    <dsp:sp modelId="{D163F6DF-E80A-432D-9CB4-D037C135A4F5}">
      <dsp:nvSpPr>
        <dsp:cNvPr id="0" name=""/>
        <dsp:cNvSpPr/>
      </dsp:nvSpPr>
      <dsp:spPr>
        <a:xfrm>
          <a:off x="4012220" y="1074420"/>
          <a:ext cx="2004640" cy="225628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t>Schedule all other email accounts as temporary to be preserved for a set period of time based on agency needs</a:t>
          </a:r>
        </a:p>
      </dsp:txBody>
      <dsp:txXfrm>
        <a:off x="4012220" y="1074420"/>
        <a:ext cx="2004640" cy="2256282"/>
      </dsp:txXfrm>
    </dsp:sp>
    <dsp:sp modelId="{BE159E09-9953-44AB-A6C3-385C2C6B7495}">
      <dsp:nvSpPr>
        <dsp:cNvPr id="0" name=""/>
        <dsp:cNvSpPr/>
      </dsp:nvSpPr>
      <dsp:spPr>
        <a:xfrm>
          <a:off x="0" y="3330702"/>
          <a:ext cx="6019800" cy="25069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55EC7-AE67-4EF0-84EA-8016C3BE4A57}">
      <dsp:nvSpPr>
        <dsp:cNvPr id="0" name=""/>
        <dsp:cNvSpPr/>
      </dsp:nvSpPr>
      <dsp:spPr>
        <a:xfrm>
          <a:off x="2127250" y="0"/>
          <a:ext cx="2146300" cy="2146300"/>
        </a:xfrm>
        <a:prstGeom prst="triangle">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Capstone accounts</a:t>
          </a:r>
        </a:p>
      </dsp:txBody>
      <dsp:txXfrm>
        <a:off x="2663825" y="1073150"/>
        <a:ext cx="1073150" cy="1073150"/>
      </dsp:txXfrm>
    </dsp:sp>
    <dsp:sp modelId="{133487CA-E38B-4850-BD2C-E3E544EFAD31}">
      <dsp:nvSpPr>
        <dsp:cNvPr id="0" name=""/>
        <dsp:cNvSpPr/>
      </dsp:nvSpPr>
      <dsp:spPr>
        <a:xfrm>
          <a:off x="1054100" y="2146300"/>
          <a:ext cx="2146300" cy="2146300"/>
        </a:xfrm>
        <a:prstGeom prst="triangle">
          <a:avLst/>
        </a:prstGeom>
        <a:solidFill>
          <a:schemeClr val="accent1">
            <a:shade val="50000"/>
            <a:hueOff val="180718"/>
            <a:satOff val="-3780"/>
            <a:lumOff val="210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Other accounts</a:t>
          </a:r>
        </a:p>
      </dsp:txBody>
      <dsp:txXfrm>
        <a:off x="1590675" y="3219450"/>
        <a:ext cx="1073150" cy="1073150"/>
      </dsp:txXfrm>
    </dsp:sp>
    <dsp:sp modelId="{B2562224-D546-4D46-95B5-753ED097FFE3}">
      <dsp:nvSpPr>
        <dsp:cNvPr id="0" name=""/>
        <dsp:cNvSpPr/>
      </dsp:nvSpPr>
      <dsp:spPr>
        <a:xfrm rot="10800000">
          <a:off x="2127250" y="2146300"/>
          <a:ext cx="2146300" cy="2146300"/>
        </a:xfrm>
        <a:prstGeom prst="triangle">
          <a:avLst/>
        </a:prstGeom>
        <a:solidFill>
          <a:schemeClr val="accent1">
            <a:shade val="50000"/>
            <a:hueOff val="361436"/>
            <a:satOff val="-7560"/>
            <a:lumOff val="420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Key staff accounts</a:t>
          </a:r>
        </a:p>
      </dsp:txBody>
      <dsp:txXfrm rot="10800000">
        <a:off x="2663825" y="2146300"/>
        <a:ext cx="1073150" cy="1073150"/>
      </dsp:txXfrm>
    </dsp:sp>
    <dsp:sp modelId="{94B37675-44CD-4D58-A7F9-23B1E4D2B639}">
      <dsp:nvSpPr>
        <dsp:cNvPr id="0" name=""/>
        <dsp:cNvSpPr/>
      </dsp:nvSpPr>
      <dsp:spPr>
        <a:xfrm>
          <a:off x="3200400" y="2146300"/>
          <a:ext cx="2146300" cy="2146300"/>
        </a:xfrm>
        <a:prstGeom prst="triangle">
          <a:avLst/>
        </a:prstGeom>
        <a:solidFill>
          <a:schemeClr val="accent1">
            <a:shade val="50000"/>
            <a:hueOff val="180718"/>
            <a:satOff val="-3780"/>
            <a:lumOff val="210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Other accounts</a:t>
          </a:r>
        </a:p>
      </dsp:txBody>
      <dsp:txXfrm>
        <a:off x="3736975" y="3219450"/>
        <a:ext cx="1073150" cy="1073150"/>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a:p>
        </p:txBody>
      </p:sp>
      <p:sp>
        <p:nvSpPr>
          <p:cNvPr id="19459"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19460"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r>
              <a:rPr lang="en-US"/>
              <a:t>National Archives and Records Administration</a:t>
            </a:r>
          </a:p>
        </p:txBody>
      </p:sp>
      <p:sp>
        <p:nvSpPr>
          <p:cNvPr id="19461"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77F6F45A-511C-492B-8FD6-8D4D712831BD}" type="slidenum">
              <a:rPr lang="en-US"/>
              <a:pPr>
                <a:defRPr/>
              </a:pPr>
              <a:t>‹#›</a:t>
            </a:fld>
            <a:endParaRPr lang="en-US"/>
          </a:p>
        </p:txBody>
      </p:sp>
    </p:spTree>
    <p:extLst>
      <p:ext uri="{BB962C8B-B14F-4D97-AF65-F5344CB8AC3E}">
        <p14:creationId xmlns:p14="http://schemas.microsoft.com/office/powerpoint/2010/main" val="316533676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4-14T22:18:20.978"/>
    </inkml:context>
    <inkml:brush xml:id="br0">
      <inkml:brushProperty name="width" value="0.05" units="cm"/>
      <inkml:brushProperty name="height" value="0.05" units="cm"/>
      <inkml:brushProperty name="ignorePressure" value="1"/>
    </inkml:brush>
  </inkml:definitions>
  <inkml:trace contextRef="#ctx0" brushRef="#br0">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a:p>
        </p:txBody>
      </p:sp>
      <p:sp>
        <p:nvSpPr>
          <p:cNvPr id="18435"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3482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438"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pPr>
              <a:defRPr/>
            </a:pPr>
            <a:r>
              <a:rPr lang="en-US"/>
              <a:t>National Archives and Records Administration</a:t>
            </a:r>
          </a:p>
        </p:txBody>
      </p:sp>
      <p:sp>
        <p:nvSpPr>
          <p:cNvPr id="18439"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8703DEB6-2914-4F96-84FB-26D8DEB974FC}" type="slidenum">
              <a:rPr lang="en-US"/>
              <a:pPr>
                <a:defRPr/>
              </a:pPr>
              <a:t>‹#›</a:t>
            </a:fld>
            <a:endParaRPr lang="en-US"/>
          </a:p>
        </p:txBody>
      </p:sp>
    </p:spTree>
    <p:extLst>
      <p:ext uri="{BB962C8B-B14F-4D97-AF65-F5344CB8AC3E}">
        <p14:creationId xmlns:p14="http://schemas.microsoft.com/office/powerpoint/2010/main" val="229998062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0523722E-B0FC-444C-8353-6D573F43DCD5}" type="slidenum">
              <a:rPr lang="en-US"/>
              <a:pPr/>
              <a:t>1</a:t>
            </a:fld>
            <a:endParaRPr lang="en-US"/>
          </a:p>
        </p:txBody>
      </p:sp>
      <p:sp>
        <p:nvSpPr>
          <p:cNvPr id="60419" name="Rectangle 2"/>
          <p:cNvSpPr>
            <a:spLocks noGrp="1" noRot="1" noChangeAspect="1" noChangeArrowheads="1" noTextEdit="1"/>
          </p:cNvSpPr>
          <p:nvPr>
            <p:ph type="sldImg"/>
          </p:nvPr>
        </p:nvSpPr>
        <p:spPr>
          <a:xfrm>
            <a:off x="1104900" y="696913"/>
            <a:ext cx="4648200" cy="3486150"/>
          </a:xfrm>
          <a:ln/>
        </p:spPr>
      </p:sp>
      <p:sp>
        <p:nvSpPr>
          <p:cNvPr id="60420"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524870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National Archives and Records Administration</a:t>
            </a:r>
          </a:p>
        </p:txBody>
      </p:sp>
      <p:sp>
        <p:nvSpPr>
          <p:cNvPr id="5" name="Slide Number Placeholder 4"/>
          <p:cNvSpPr>
            <a:spLocks noGrp="1"/>
          </p:cNvSpPr>
          <p:nvPr>
            <p:ph type="sldNum" sz="quarter" idx="11"/>
          </p:nvPr>
        </p:nvSpPr>
        <p:spPr/>
        <p:txBody>
          <a:bodyPr/>
          <a:lstStyle/>
          <a:p>
            <a:pPr>
              <a:defRPr/>
            </a:pPr>
            <a:fld id="{8703DEB6-2914-4F96-84FB-26D8DEB974FC}" type="slidenum">
              <a:rPr lang="en-US" smtClean="0"/>
              <a:pPr>
                <a:defRPr/>
              </a:pPr>
              <a:t>9</a:t>
            </a:fld>
            <a:endParaRPr lang="en-US"/>
          </a:p>
        </p:txBody>
      </p:sp>
    </p:spTree>
    <p:extLst>
      <p:ext uri="{BB962C8B-B14F-4D97-AF65-F5344CB8AC3E}">
        <p14:creationId xmlns:p14="http://schemas.microsoft.com/office/powerpoint/2010/main" val="1388888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National Archives and Records Administration</a:t>
            </a:r>
          </a:p>
        </p:txBody>
      </p:sp>
      <p:sp>
        <p:nvSpPr>
          <p:cNvPr id="5" name="Slide Number Placeholder 4"/>
          <p:cNvSpPr>
            <a:spLocks noGrp="1"/>
          </p:cNvSpPr>
          <p:nvPr>
            <p:ph type="sldNum" sz="quarter" idx="11"/>
          </p:nvPr>
        </p:nvSpPr>
        <p:spPr/>
        <p:txBody>
          <a:bodyPr/>
          <a:lstStyle/>
          <a:p>
            <a:pPr>
              <a:defRPr/>
            </a:pPr>
            <a:fld id="{8703DEB6-2914-4F96-84FB-26D8DEB974FC}" type="slidenum">
              <a:rPr lang="en-US" smtClean="0"/>
              <a:pPr>
                <a:defRPr/>
              </a:pPr>
              <a:t>42</a:t>
            </a:fld>
            <a:endParaRPr lang="en-US"/>
          </a:p>
        </p:txBody>
      </p:sp>
    </p:spTree>
    <p:extLst>
      <p:ext uri="{BB962C8B-B14F-4D97-AF65-F5344CB8AC3E}">
        <p14:creationId xmlns:p14="http://schemas.microsoft.com/office/powerpoint/2010/main" val="25688467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1" name="Rectangle 10"/>
          <p:cNvSpPr/>
          <p:nvPr/>
        </p:nvSpPr>
        <p:spPr>
          <a:xfrm>
            <a:off x="0" y="0"/>
            <a:ext cx="9144000" cy="279762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714065"/>
            <a:ext cx="9144000" cy="143935"/>
          </a:xfrm>
          <a:prstGeom prst="rect">
            <a:avLst/>
          </a:prstGeom>
          <a:solidFill>
            <a:srgbClr val="0076C0"/>
          </a:solidFill>
          <a:ln>
            <a:noFill/>
          </a:ln>
          <a:effectLst>
            <a:innerShdw blurRad="234950" dir="9180000">
              <a:srgbClr val="000000">
                <a:alpha val="47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666750" y="6096000"/>
            <a:ext cx="8458200" cy="5418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faded-gri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34" y="-12795"/>
            <a:ext cx="9057132" cy="6654904"/>
          </a:xfrm>
          <a:prstGeom prst="rect">
            <a:avLst/>
          </a:prstGeom>
        </p:spPr>
      </p:pic>
      <p:sp>
        <p:nvSpPr>
          <p:cNvPr id="2" name="Title 1"/>
          <p:cNvSpPr>
            <a:spLocks noGrp="1"/>
          </p:cNvSpPr>
          <p:nvPr>
            <p:ph type="ctrTitle" hasCustomPrompt="1"/>
          </p:nvPr>
        </p:nvSpPr>
        <p:spPr>
          <a:xfrm>
            <a:off x="3683954" y="2156197"/>
            <a:ext cx="4724400" cy="609601"/>
          </a:xfrm>
        </p:spPr>
        <p:txBody>
          <a:bodyPr anchor="b"/>
          <a:lstStyle>
            <a:lvl1pPr>
              <a:defRPr sz="3000">
                <a:ln>
                  <a:noFill/>
                </a:ln>
                <a:solidFill>
                  <a:srgbClr val="1E3565"/>
                </a:solidFill>
              </a:defRPr>
            </a:lvl1pPr>
          </a:lstStyle>
          <a:p>
            <a:r>
              <a:rPr lang="en-US" dirty="0"/>
              <a:t>Title</a:t>
            </a:r>
          </a:p>
        </p:txBody>
      </p:sp>
      <p:sp>
        <p:nvSpPr>
          <p:cNvPr id="3" name="Subtitle 2"/>
          <p:cNvSpPr>
            <a:spLocks noGrp="1"/>
          </p:cNvSpPr>
          <p:nvPr>
            <p:ph type="subTitle" idx="1"/>
          </p:nvPr>
        </p:nvSpPr>
        <p:spPr>
          <a:xfrm>
            <a:off x="3683954" y="2765798"/>
            <a:ext cx="4724400" cy="321734"/>
          </a:xfrm>
        </p:spPr>
        <p:txBody>
          <a:bodyPr anchor="t">
            <a:normAutofit/>
          </a:bodyPr>
          <a:lstStyle>
            <a:lvl1pPr marL="0" indent="0" algn="l">
              <a:buNone/>
              <a:defRPr sz="1700">
                <a:solidFill>
                  <a:srgbClr val="80818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9" name="Rectangle 8"/>
          <p:cNvSpPr/>
          <p:nvPr/>
        </p:nvSpPr>
        <p:spPr>
          <a:xfrm>
            <a:off x="685800" y="-2629"/>
            <a:ext cx="2557585" cy="2091263"/>
          </a:xfrm>
          <a:prstGeom prst="rect">
            <a:avLst/>
          </a:prstGeom>
          <a:solidFill>
            <a:srgbClr val="0076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DrinkerBiddle_web_whit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4337" y="1627275"/>
            <a:ext cx="1900989" cy="2650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altLang="en-US"/>
              <a:t>(c) Jason R. Baron 2013</a:t>
            </a:r>
          </a:p>
        </p:txBody>
      </p:sp>
      <p:sp>
        <p:nvSpPr>
          <p:cNvPr id="3" name="Slide Number Placeholder 2"/>
          <p:cNvSpPr>
            <a:spLocks noGrp="1"/>
          </p:cNvSpPr>
          <p:nvPr>
            <p:ph type="sldNum" sz="quarter" idx="11"/>
          </p:nvPr>
        </p:nvSpPr>
        <p:spPr/>
        <p:txBody>
          <a:bodyPr/>
          <a:lstStyle/>
          <a:p>
            <a:pPr>
              <a:defRPr/>
            </a:pPr>
            <a:fld id="{BF41FB62-831E-48B2-9E42-CF677594CD56}" type="slidenum">
              <a:rPr lang="en-US" altLang="en-US" smtClean="0"/>
              <a:pPr>
                <a:defRPr/>
              </a:pPr>
              <a:t>‹#›</a:t>
            </a:fld>
            <a:endParaRPr lang="en-US" altLang="en-US"/>
          </a:p>
        </p:txBody>
      </p:sp>
      <p:sp>
        <p:nvSpPr>
          <p:cNvPr id="4" name="Title 3"/>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2"/>
          </p:nvPr>
        </p:nvSpPr>
        <p:spPr>
          <a:xfrm>
            <a:off x="685800" y="1828800"/>
            <a:ext cx="7799832" cy="42702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p:cNvCxnSpPr/>
          <p:nvPr/>
        </p:nvCxnSpPr>
        <p:spPr>
          <a:xfrm>
            <a:off x="662941" y="6398846"/>
            <a:ext cx="7818118" cy="0"/>
          </a:xfrm>
          <a:prstGeom prst="line">
            <a:avLst/>
          </a:prstGeom>
          <a:ln w="12700" cmpd="sng">
            <a:solidFill>
              <a:srgbClr val="0076C0"/>
            </a:solidFill>
          </a:ln>
          <a:effectLst/>
        </p:spPr>
        <p:style>
          <a:lnRef idx="2">
            <a:schemeClr val="accent1"/>
          </a:lnRef>
          <a:fillRef idx="0">
            <a:schemeClr val="accent1"/>
          </a:fillRef>
          <a:effectRef idx="1">
            <a:schemeClr val="accent1"/>
          </a:effectRef>
          <a:fontRef idx="minor">
            <a:schemeClr val="tx1"/>
          </a:fontRef>
        </p:style>
      </p:cxnSp>
      <p:sp>
        <p:nvSpPr>
          <p:cNvPr id="4" name="Footer Placeholder 3"/>
          <p:cNvSpPr>
            <a:spLocks noGrp="1"/>
          </p:cNvSpPr>
          <p:nvPr>
            <p:ph type="ftr" sz="quarter" idx="10"/>
          </p:nvPr>
        </p:nvSpPr>
        <p:spPr/>
        <p:txBody>
          <a:bodyPr/>
          <a:lstStyle/>
          <a:p>
            <a:pPr>
              <a:defRPr/>
            </a:pPr>
            <a:r>
              <a:rPr lang="en-US" altLang="en-US"/>
              <a:t>(c) Jason R. Baron 2013</a:t>
            </a:r>
          </a:p>
        </p:txBody>
      </p:sp>
      <p:sp>
        <p:nvSpPr>
          <p:cNvPr id="5" name="Slide Number Placeholder 4"/>
          <p:cNvSpPr>
            <a:spLocks noGrp="1"/>
          </p:cNvSpPr>
          <p:nvPr>
            <p:ph type="sldNum" sz="quarter" idx="11"/>
          </p:nvPr>
        </p:nvSpPr>
        <p:spPr/>
        <p:txBody>
          <a:bodyPr/>
          <a:lstStyle/>
          <a:p>
            <a:pPr>
              <a:defRPr/>
            </a:pPr>
            <a:fld id="{9AAB13B2-64EF-49DB-9F75-127144064765}" type="slidenum">
              <a:rPr lang="en-US" altLang="en-US" smtClean="0"/>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a:defRPr/>
            </a:pPr>
            <a:r>
              <a:rPr lang="en-US" altLang="en-US"/>
              <a:t>(c) Jason R. Baron 2013</a:t>
            </a:r>
          </a:p>
        </p:txBody>
      </p:sp>
      <p:sp>
        <p:nvSpPr>
          <p:cNvPr id="4" name="Slide Number Placeholder 3"/>
          <p:cNvSpPr>
            <a:spLocks noGrp="1"/>
          </p:cNvSpPr>
          <p:nvPr>
            <p:ph type="sldNum" sz="quarter" idx="11"/>
          </p:nvPr>
        </p:nvSpPr>
        <p:spPr/>
        <p:txBody>
          <a:bodyPr/>
          <a:lstStyle/>
          <a:p>
            <a:pPr>
              <a:defRPr/>
            </a:pPr>
            <a:fld id="{403294A0-030A-48F1-848F-112D50DC6AA0}" type="slidenum">
              <a:rPr lang="en-US" altLang="en-US" smtClean="0"/>
              <a:pPr>
                <a:defRPr/>
              </a:pPr>
              <a:t>‹#›</a:t>
            </a:fld>
            <a:endParaRPr lang="en-US" altLang="en-US"/>
          </a:p>
        </p:txBody>
      </p:sp>
    </p:spTree>
    <p:extLst>
      <p:ext uri="{BB962C8B-B14F-4D97-AF65-F5344CB8AC3E}">
        <p14:creationId xmlns:p14="http://schemas.microsoft.com/office/powerpoint/2010/main" val="1145971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10512"/>
            <a:ext cx="3733800" cy="4514088"/>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810512"/>
            <a:ext cx="3733800" cy="4514088"/>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p>
            <a:pPr>
              <a:defRPr/>
            </a:pPr>
            <a:r>
              <a:rPr lang="en-US" altLang="en-US"/>
              <a:t>(c) Jason R. Baron 2013</a:t>
            </a:r>
          </a:p>
        </p:txBody>
      </p:sp>
      <p:sp>
        <p:nvSpPr>
          <p:cNvPr id="6" name="Slide Number Placeholder 5"/>
          <p:cNvSpPr>
            <a:spLocks noGrp="1"/>
          </p:cNvSpPr>
          <p:nvPr>
            <p:ph type="sldNum" sz="quarter" idx="11"/>
          </p:nvPr>
        </p:nvSpPr>
        <p:spPr/>
        <p:txBody>
          <a:bodyPr/>
          <a:lstStyle/>
          <a:p>
            <a:pPr>
              <a:defRPr/>
            </a:pPr>
            <a:fld id="{F5D5C750-3DD6-4D85-AB62-104EA54086C3}" type="slidenum">
              <a:rPr lang="en-US" altLang="en-US" smtClean="0"/>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altLang="en-US"/>
              <a:t>(c) Jason R. Baron 2013</a:t>
            </a:r>
          </a:p>
        </p:txBody>
      </p:sp>
      <p:sp>
        <p:nvSpPr>
          <p:cNvPr id="3" name="Slide Number Placeholder 2"/>
          <p:cNvSpPr>
            <a:spLocks noGrp="1"/>
          </p:cNvSpPr>
          <p:nvPr>
            <p:ph type="sldNum" sz="quarter" idx="11"/>
          </p:nvPr>
        </p:nvSpPr>
        <p:spPr/>
        <p:txBody>
          <a:bodyPr/>
          <a:lstStyle/>
          <a:p>
            <a:pPr>
              <a:defRPr/>
            </a:pPr>
            <a:fld id="{5AA6088C-F7D0-42EB-A613-715233C9347D}" type="slidenum">
              <a:rPr lang="en-US" altLang="en-US" smtClean="0"/>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83771"/>
            <a:ext cx="5486400" cy="39438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Footer Placeholder 1"/>
          <p:cNvSpPr>
            <a:spLocks noGrp="1"/>
          </p:cNvSpPr>
          <p:nvPr>
            <p:ph type="ftr" sz="quarter" idx="10"/>
          </p:nvPr>
        </p:nvSpPr>
        <p:spPr>
          <a:xfrm>
            <a:off x="662941" y="6019801"/>
            <a:ext cx="7338059" cy="380999"/>
          </a:xfrm>
        </p:spPr>
        <p:txBody>
          <a:bodyPr/>
          <a:lstStyle/>
          <a:p>
            <a:pPr>
              <a:defRPr/>
            </a:pPr>
            <a:r>
              <a:rPr lang="en-US" altLang="en-US"/>
              <a:t>(c) Jason R. Baron 2013</a:t>
            </a:r>
            <a:endParaRPr lang="en-US" altLang="en-US" dirty="0"/>
          </a:p>
        </p:txBody>
      </p:sp>
      <p:sp>
        <p:nvSpPr>
          <p:cNvPr id="6" name="Slide Number Placeholder 2"/>
          <p:cNvSpPr>
            <a:spLocks noGrp="1"/>
          </p:cNvSpPr>
          <p:nvPr>
            <p:ph type="sldNum" sz="quarter" idx="11"/>
          </p:nvPr>
        </p:nvSpPr>
        <p:spPr>
          <a:xfrm>
            <a:off x="8077200" y="6340475"/>
            <a:ext cx="381000" cy="365125"/>
          </a:xfrm>
        </p:spPr>
        <p:txBody>
          <a:bodyPr/>
          <a:lstStyle/>
          <a:p>
            <a:pPr>
              <a:defRPr/>
            </a:pPr>
            <a:fld id="{E15FBE67-617A-47EA-A838-1DEC5850EFD3}" type="slidenum">
              <a:rPr lang="en-US" altLang="en-US" smtClean="0"/>
              <a:pPr>
                <a:defRPr/>
              </a:pPr>
              <a:t>‹#›</a:t>
            </a:fld>
            <a:endParaRPr lang="en-US" altLang="en-US"/>
          </a:p>
        </p:txBody>
      </p:sp>
    </p:spTree>
    <p:extLst>
      <p:ext uri="{BB962C8B-B14F-4D97-AF65-F5344CB8AC3E}">
        <p14:creationId xmlns:p14="http://schemas.microsoft.com/office/powerpoint/2010/main" val="39354565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Custom Layout">
    <p:spTree>
      <p:nvGrpSpPr>
        <p:cNvPr id="1" name="Shape 49"/>
        <p:cNvGrpSpPr/>
        <p:nvPr/>
      </p:nvGrpSpPr>
      <p:grpSpPr>
        <a:xfrm>
          <a:off x="0" y="0"/>
          <a:ext cx="0" cy="0"/>
          <a:chOff x="0" y="0"/>
          <a:chExt cx="0" cy="0"/>
        </a:xfrm>
      </p:grpSpPr>
      <p:sp>
        <p:nvSpPr>
          <p:cNvPr id="50" name="Shape 50"/>
          <p:cNvSpPr txBox="1">
            <a:spLocks noGrp="1"/>
          </p:cNvSpPr>
          <p:nvPr>
            <p:ph type="sldNum" idx="12"/>
          </p:nvPr>
        </p:nvSpPr>
        <p:spPr>
          <a:xfrm>
            <a:off x="4020776" y="6322832"/>
            <a:ext cx="762000" cy="288925"/>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1" name="Shape 51"/>
          <p:cNvSpPr/>
          <p:nvPr/>
        </p:nvSpPr>
        <p:spPr>
          <a:xfrm>
            <a:off x="0" y="0"/>
            <a:ext cx="9144000" cy="6858000"/>
          </a:xfrm>
          <a:prstGeom prst="rect">
            <a:avLst/>
          </a:prstGeom>
          <a:solidFill>
            <a:schemeClr val="lt1"/>
          </a:solidFill>
          <a:ln>
            <a:noFill/>
          </a:ln>
        </p:spPr>
        <p:txBody>
          <a:bodyPr lIns="91425" tIns="45700" rIns="91425" bIns="45700" anchor="ctr" anchorCtr="0">
            <a:noAutofit/>
          </a:bodyPr>
          <a:lstStyle/>
          <a:p>
            <a:pPr marL="0" marR="0" lvl="0" indent="0" algn="ctr" rtl="0">
              <a:spcBef>
                <a:spcPts val="0"/>
              </a:spcBef>
              <a:spcAft>
                <a:spcPts val="0"/>
              </a:spcAft>
              <a:buNone/>
            </a:pPr>
            <a:endParaRPr sz="1800" b="0" i="0" u="none" strike="noStrike" cap="none" baseline="0">
              <a:solidFill>
                <a:srgbClr val="FFFFFF"/>
              </a:solidFill>
              <a:latin typeface="Cambria"/>
              <a:ea typeface="Cambria"/>
              <a:cs typeface="Cambria"/>
              <a:sym typeface="Cambria"/>
            </a:endParaRPr>
          </a:p>
        </p:txBody>
      </p:sp>
    </p:spTree>
    <p:extLst>
      <p:ext uri="{BB962C8B-B14F-4D97-AF65-F5344CB8AC3E}">
        <p14:creationId xmlns:p14="http://schemas.microsoft.com/office/powerpoint/2010/main" val="3669077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1219200"/>
            <a:ext cx="7795258" cy="59059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85800" y="1828800"/>
            <a:ext cx="7795258"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7" name="Straight Connector 26"/>
          <p:cNvCxnSpPr/>
          <p:nvPr userDrawn="1"/>
        </p:nvCxnSpPr>
        <p:spPr>
          <a:xfrm>
            <a:off x="662941" y="6398846"/>
            <a:ext cx="7818118" cy="0"/>
          </a:xfrm>
          <a:prstGeom prst="line">
            <a:avLst/>
          </a:prstGeom>
          <a:ln w="12700" cmpd="sng">
            <a:solidFill>
              <a:srgbClr val="0076C0"/>
            </a:solidFill>
          </a:ln>
          <a:effectLst/>
        </p:spPr>
        <p:style>
          <a:lnRef idx="2">
            <a:schemeClr val="accent1"/>
          </a:lnRef>
          <a:fillRef idx="0">
            <a:schemeClr val="accent1"/>
          </a:fillRef>
          <a:effectRef idx="1">
            <a:schemeClr val="accent1"/>
          </a:effectRef>
          <a:fontRef idx="minor">
            <a:schemeClr val="tx1"/>
          </a:fontRef>
        </p:style>
      </p:cxnSp>
      <p:sp>
        <p:nvSpPr>
          <p:cNvPr id="4" name="Footer Placeholder 3"/>
          <p:cNvSpPr>
            <a:spLocks noGrp="1"/>
          </p:cNvSpPr>
          <p:nvPr>
            <p:ph type="ftr" sz="quarter" idx="3"/>
          </p:nvPr>
        </p:nvSpPr>
        <p:spPr>
          <a:xfrm>
            <a:off x="662941" y="6340475"/>
            <a:ext cx="7338059" cy="365125"/>
          </a:xfrm>
          <a:prstGeom prst="rect">
            <a:avLst/>
          </a:prstGeom>
        </p:spPr>
        <p:txBody>
          <a:bodyPr vert="horz" lIns="91440" tIns="45720" rIns="91440" bIns="45720" rtlCol="0" anchor="ctr"/>
          <a:lstStyle>
            <a:lvl1pPr algn="r">
              <a:defRPr sz="800">
                <a:solidFill>
                  <a:srgbClr val="0076C0"/>
                </a:solidFill>
                <a:latin typeface="Arial" pitchFamily="34" charset="0"/>
                <a:cs typeface="Arial" pitchFamily="34" charset="0"/>
              </a:defRPr>
            </a:lvl1pPr>
          </a:lstStyle>
          <a:p>
            <a:pPr>
              <a:defRPr/>
            </a:pPr>
            <a:r>
              <a:rPr lang="en-US" altLang="en-US"/>
              <a:t>(c) Jason R. Baron 2013</a:t>
            </a:r>
            <a:endParaRPr lang="en-US" altLang="en-US" dirty="0"/>
          </a:p>
        </p:txBody>
      </p:sp>
      <p:sp>
        <p:nvSpPr>
          <p:cNvPr id="9" name="Slide Number Placeholder 8"/>
          <p:cNvSpPr>
            <a:spLocks noGrp="1"/>
          </p:cNvSpPr>
          <p:nvPr>
            <p:ph type="sldNum" sz="quarter" idx="4"/>
          </p:nvPr>
        </p:nvSpPr>
        <p:spPr>
          <a:xfrm>
            <a:off x="8077200" y="6340475"/>
            <a:ext cx="381000" cy="365125"/>
          </a:xfrm>
          <a:prstGeom prst="rect">
            <a:avLst/>
          </a:prstGeom>
          <a:ln>
            <a:noFill/>
          </a:ln>
        </p:spPr>
        <p:txBody>
          <a:bodyPr vert="horz" lIns="91440" tIns="45720" rIns="91440" bIns="45720" rtlCol="0" anchor="ctr"/>
          <a:lstStyle>
            <a:lvl1pPr algn="l">
              <a:defRPr sz="800">
                <a:solidFill>
                  <a:srgbClr val="002846"/>
                </a:solidFill>
                <a:latin typeface="Arial" pitchFamily="34" charset="0"/>
                <a:cs typeface="Arial" pitchFamily="34" charset="0"/>
              </a:defRPr>
            </a:lvl1pPr>
          </a:lstStyle>
          <a:p>
            <a:pPr>
              <a:defRPr/>
            </a:pPr>
            <a:fld id="{403294A0-030A-48F1-848F-112D50DC6AA0}" type="slidenum">
              <a:rPr lang="en-US" altLang="en-US" smtClean="0"/>
              <a:pPr>
                <a:defRPr/>
              </a:pPr>
              <a:t>‹#›</a:t>
            </a:fld>
            <a:endParaRPr lang="en-US" altLang="en-US"/>
          </a:p>
        </p:txBody>
      </p:sp>
      <p:cxnSp>
        <p:nvCxnSpPr>
          <p:cNvPr id="11" name="Straight Connector 10"/>
          <p:cNvCxnSpPr/>
          <p:nvPr userDrawn="1"/>
        </p:nvCxnSpPr>
        <p:spPr>
          <a:xfrm>
            <a:off x="8001000" y="6398846"/>
            <a:ext cx="0" cy="230554"/>
          </a:xfrm>
          <a:prstGeom prst="line">
            <a:avLst/>
          </a:prstGeom>
          <a:ln>
            <a:solidFill>
              <a:srgbClr val="0076C0"/>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0" y="6714065"/>
            <a:ext cx="9144000" cy="143935"/>
          </a:xfrm>
          <a:prstGeom prst="rect">
            <a:avLst/>
          </a:prstGeom>
          <a:solidFill>
            <a:srgbClr val="0076C0"/>
          </a:solidFill>
          <a:ln>
            <a:noFill/>
          </a:ln>
          <a:effectLst>
            <a:innerShdw blurRad="234950" dir="9180000">
              <a:srgbClr val="000000">
                <a:alpha val="47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fadded-top-grid.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71290" y="47095"/>
            <a:ext cx="4726991" cy="2163871"/>
          </a:xfrm>
          <a:prstGeom prst="rect">
            <a:avLst/>
          </a:prstGeom>
        </p:spPr>
      </p:pic>
      <p:pic>
        <p:nvPicPr>
          <p:cNvPr id="13" name="Picture 12" descr="DrinkerBiddle_web_blue.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9903" y="574725"/>
            <a:ext cx="1432454" cy="201168"/>
          </a:xfrm>
          <a:prstGeom prst="rect">
            <a:avLst/>
          </a:prstGeom>
        </p:spPr>
      </p:pic>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41" r:id="rId8"/>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sldNum="0" hdr="0" dt="0"/>
  <p:txStyles>
    <p:titleStyle>
      <a:lvl1pPr algn="l" defTabSz="914400" rtl="0" eaLnBrk="1" latinLnBrk="0" hangingPunct="1">
        <a:spcBef>
          <a:spcPct val="0"/>
        </a:spcBef>
        <a:buNone/>
        <a:defRPr sz="2700" kern="1200" cap="none" spc="-100" baseline="0">
          <a:ln>
            <a:noFill/>
          </a:ln>
          <a:solidFill>
            <a:srgbClr val="0076C0"/>
          </a:solidFill>
          <a:effectLst/>
          <a:latin typeface="Arial" pitchFamily="34" charset="0"/>
          <a:ea typeface="+mj-ea"/>
          <a:cs typeface="Arial" pitchFamily="34" charset="0"/>
        </a:defRPr>
      </a:lvl1pPr>
    </p:titleStyle>
    <p:bodyStyle>
      <a:lvl1pPr marL="347472" indent="-228600" algn="l" defTabSz="914400" rtl="0" eaLnBrk="1" latinLnBrk="0" hangingPunct="1">
        <a:lnSpc>
          <a:spcPct val="120000"/>
        </a:lnSpc>
        <a:spcBef>
          <a:spcPts val="910"/>
        </a:spcBef>
        <a:buClr>
          <a:srgbClr val="0076C0"/>
        </a:buClr>
        <a:buFont typeface="Wingdings" pitchFamily="2" charset="2"/>
        <a:buChar char="§"/>
        <a:defRPr sz="2200" kern="1200">
          <a:solidFill>
            <a:schemeClr val="tx1"/>
          </a:solidFill>
          <a:latin typeface="Arial" pitchFamily="34" charset="0"/>
          <a:ea typeface="+mn-ea"/>
          <a:cs typeface="Arial" pitchFamily="34" charset="0"/>
        </a:defRPr>
      </a:lvl1pPr>
      <a:lvl2pPr marL="566928" indent="-228600" algn="l" defTabSz="914400" rtl="0" eaLnBrk="1" latinLnBrk="0" hangingPunct="1">
        <a:lnSpc>
          <a:spcPct val="120000"/>
        </a:lnSpc>
        <a:spcBef>
          <a:spcPts val="910"/>
        </a:spcBef>
        <a:buClrTx/>
        <a:buFont typeface="Arial" pitchFamily="34" charset="0"/>
        <a:buChar char="-"/>
        <a:defRPr sz="1800" kern="1200">
          <a:solidFill>
            <a:schemeClr val="tx1"/>
          </a:solidFill>
          <a:latin typeface="Arial" pitchFamily="34" charset="0"/>
          <a:ea typeface="+mn-ea"/>
          <a:cs typeface="Arial" pitchFamily="34" charset="0"/>
        </a:defRPr>
      </a:lvl2pPr>
      <a:lvl3pPr marL="859536" indent="-228600" algn="l" defTabSz="914400" rtl="0" eaLnBrk="1" latinLnBrk="0" hangingPunct="1">
        <a:lnSpc>
          <a:spcPct val="120000"/>
        </a:lnSpc>
        <a:spcBef>
          <a:spcPts val="910"/>
        </a:spcBef>
        <a:buClrTx/>
        <a:buFont typeface="Arial" pitchFamily="34" charset="0"/>
        <a:buChar char="•"/>
        <a:defRPr sz="1600" kern="1200">
          <a:solidFill>
            <a:schemeClr val="tx1"/>
          </a:solidFill>
          <a:latin typeface="Arial" pitchFamily="34" charset="0"/>
          <a:ea typeface="+mn-ea"/>
          <a:cs typeface="Arial" pitchFamily="34" charset="0"/>
        </a:defRPr>
      </a:lvl3pPr>
      <a:lvl4pPr marL="1152144" indent="-228600" algn="l" defTabSz="914400" rtl="0" eaLnBrk="1" latinLnBrk="0" hangingPunct="1">
        <a:lnSpc>
          <a:spcPct val="120000"/>
        </a:lnSpc>
        <a:spcBef>
          <a:spcPts val="910"/>
        </a:spcBef>
        <a:buClrTx/>
        <a:buFont typeface="Arial" pitchFamily="34" charset="0"/>
        <a:buChar char="•"/>
        <a:defRPr sz="1600" kern="1200">
          <a:solidFill>
            <a:schemeClr val="tx1"/>
          </a:solidFill>
          <a:latin typeface="Arial" pitchFamily="34" charset="0"/>
          <a:ea typeface="+mn-ea"/>
          <a:cs typeface="Arial" pitchFamily="34" charset="0"/>
        </a:defRPr>
      </a:lvl4pPr>
      <a:lvl5pPr marL="1371600" indent="-228600" algn="l" defTabSz="914400" rtl="0" eaLnBrk="1" latinLnBrk="0" hangingPunct="1">
        <a:lnSpc>
          <a:spcPct val="120000"/>
        </a:lnSpc>
        <a:spcBef>
          <a:spcPts val="910"/>
        </a:spcBef>
        <a:buClrTx/>
        <a:buFont typeface="Arial" pitchFamily="34" charset="0"/>
        <a:buChar char="•"/>
        <a:defRPr sz="1600" kern="1200" baseline="0">
          <a:solidFill>
            <a:schemeClr val="tx1"/>
          </a:solidFill>
          <a:latin typeface="Arial" pitchFamily="34" charset="0"/>
          <a:ea typeface="+mn-ea"/>
          <a:cs typeface="Arial" pitchFamily="34" charset="0"/>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customXml" Target="../ink/ink1.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25.png"/><Relationship Id="rId5" Type="http://schemas.openxmlformats.org/officeDocument/2006/relationships/oleObject" Target="../embeddings/oleObject1.bin"/><Relationship Id="rId4" Type="http://schemas.openxmlformats.org/officeDocument/2006/relationships/image" Target="../media/image27.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image" Target="../media/image10.jpg"/></Relationships>
</file>

<file path=ppt/slides/_rels/slide4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8.xml"/><Relationship Id="rId4" Type="http://schemas.openxmlformats.org/officeDocument/2006/relationships/image" Target="../media/image32.jpg"/></Relationships>
</file>

<file path=ppt/slides/_rels/slide4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mailto:jason.baron@dbr.com" TargetMode="External"/><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3581400" y="29567"/>
            <a:ext cx="5257800" cy="3094634"/>
          </a:xfrm>
          <a:solidFill>
            <a:srgbClr val="CC99FF"/>
          </a:solidFill>
          <a:ln>
            <a:solidFill>
              <a:schemeClr val="folHlink"/>
            </a:solidFill>
          </a:ln>
        </p:spPr>
        <p:txBody>
          <a:bodyPr/>
          <a:lstStyle/>
          <a:p>
            <a:r>
              <a:rPr lang="en-US" sz="2000" b="1" dirty="0"/>
              <a:t/>
            </a:r>
            <a:br>
              <a:rPr lang="en-US" sz="2000" b="1" dirty="0"/>
            </a:br>
            <a:r>
              <a:rPr lang="en-US" sz="2000" b="1" dirty="0"/>
              <a:t/>
            </a:r>
            <a:br>
              <a:rPr lang="en-US" sz="2000" b="1" dirty="0"/>
            </a:br>
            <a:r>
              <a:rPr lang="en-US" sz="2000" b="1" dirty="0"/>
              <a:t/>
            </a:r>
            <a:br>
              <a:rPr lang="en-US" sz="2000" b="1" dirty="0"/>
            </a:br>
            <a:r>
              <a:rPr lang="en-US" sz="2000" b="1" dirty="0"/>
              <a:t>The NARA Mandate: How Did We Get Here and Where Do We Go From Here?</a:t>
            </a:r>
            <a:r>
              <a:rPr lang="en-US" b="1" dirty="0"/>
              <a:t/>
            </a:r>
            <a:br>
              <a:rPr lang="en-US" b="1" dirty="0"/>
            </a:br>
            <a:r>
              <a:rPr lang="en-US" b="1" dirty="0"/>
              <a:t/>
            </a:r>
            <a:br>
              <a:rPr lang="en-US" b="1" dirty="0"/>
            </a:br>
            <a:endParaRPr lang="en-US" sz="2800" dirty="0"/>
          </a:p>
        </p:txBody>
      </p:sp>
      <p:sp>
        <p:nvSpPr>
          <p:cNvPr id="8195" name="Rectangle 3"/>
          <p:cNvSpPr>
            <a:spLocks noGrp="1" noChangeArrowheads="1"/>
          </p:cNvSpPr>
          <p:nvPr>
            <p:ph type="subTitle" idx="1"/>
          </p:nvPr>
        </p:nvSpPr>
        <p:spPr>
          <a:xfrm>
            <a:off x="152400" y="2743200"/>
            <a:ext cx="7162800" cy="3124200"/>
          </a:xfrm>
        </p:spPr>
        <p:txBody>
          <a:bodyPr>
            <a:normAutofit fontScale="85000" lnSpcReduction="20000"/>
          </a:bodyPr>
          <a:lstStyle/>
          <a:p>
            <a:pPr eaLnBrk="1" hangingPunct="1">
              <a:lnSpc>
                <a:spcPct val="80000"/>
              </a:lnSpc>
            </a:pPr>
            <a:endParaRPr lang="en-US" sz="1800" dirty="0"/>
          </a:p>
          <a:p>
            <a:pPr algn="r"/>
            <a:r>
              <a:rPr lang="en-US" sz="1800" dirty="0"/>
              <a:t>		     </a:t>
            </a:r>
          </a:p>
          <a:p>
            <a:pPr algn="r">
              <a:spcBef>
                <a:spcPts val="0"/>
              </a:spcBef>
            </a:pPr>
            <a:r>
              <a:rPr lang="en-GB" sz="1800" dirty="0"/>
              <a:t>ARMA Northern </a:t>
            </a:r>
            <a:r>
              <a:rPr lang="en-GB" sz="1800" dirty="0" smtClean="0"/>
              <a:t>Virginia/ARMA </a:t>
            </a:r>
            <a:r>
              <a:rPr lang="en-GB" sz="1800" smtClean="0"/>
              <a:t>Metropolitan Maryland Chapters </a:t>
            </a:r>
            <a:r>
              <a:rPr lang="en-GB" sz="1800" dirty="0"/>
              <a:t>Symposium</a:t>
            </a:r>
          </a:p>
          <a:p>
            <a:pPr algn="r">
              <a:spcBef>
                <a:spcPts val="0"/>
              </a:spcBef>
            </a:pPr>
            <a:r>
              <a:rPr lang="en-US" sz="1800" dirty="0"/>
              <a:t>Washington, D.C. </a:t>
            </a:r>
          </a:p>
          <a:p>
            <a:pPr algn="r" eaLnBrk="1" hangingPunct="1">
              <a:spcBef>
                <a:spcPts val="0"/>
              </a:spcBef>
            </a:pPr>
            <a:r>
              <a:rPr lang="en-US" sz="1800" dirty="0"/>
              <a:t>April 16, 2018</a:t>
            </a:r>
          </a:p>
          <a:p>
            <a:pPr algn="r" eaLnBrk="1" hangingPunct="1">
              <a:spcBef>
                <a:spcPts val="0"/>
              </a:spcBef>
            </a:pPr>
            <a:endParaRPr lang="en-US" sz="1800" dirty="0"/>
          </a:p>
          <a:p>
            <a:pPr algn="r" eaLnBrk="1" hangingPunct="1">
              <a:lnSpc>
                <a:spcPct val="80000"/>
              </a:lnSpc>
            </a:pPr>
            <a:r>
              <a:rPr lang="en-US" sz="1800" dirty="0"/>
              <a:t>Jason R. Baron</a:t>
            </a:r>
          </a:p>
          <a:p>
            <a:pPr algn="r" eaLnBrk="1" hangingPunct="1">
              <a:lnSpc>
                <a:spcPct val="80000"/>
              </a:lnSpc>
            </a:pPr>
            <a:r>
              <a:rPr lang="en-US" sz="1800" i="1" dirty="0"/>
              <a:t>Information Governance and </a:t>
            </a:r>
            <a:r>
              <a:rPr lang="en-US" sz="1800" i="1" dirty="0" err="1"/>
              <a:t>eDiscovery</a:t>
            </a:r>
            <a:r>
              <a:rPr lang="en-US" sz="1800" i="1" dirty="0"/>
              <a:t> Group</a:t>
            </a:r>
          </a:p>
          <a:p>
            <a:pPr algn="r" eaLnBrk="1" hangingPunct="1">
              <a:lnSpc>
                <a:spcPct val="80000"/>
              </a:lnSpc>
            </a:pPr>
            <a:r>
              <a:rPr lang="en-US" sz="1800" dirty="0"/>
              <a:t>Drinker Biddle &amp; </a:t>
            </a:r>
            <a:r>
              <a:rPr lang="en-US" sz="1800" dirty="0" err="1"/>
              <a:t>Reath</a:t>
            </a:r>
            <a:r>
              <a:rPr lang="en-US" sz="1800" dirty="0"/>
              <a:t> LLP</a:t>
            </a:r>
          </a:p>
          <a:p>
            <a:pPr algn="r" eaLnBrk="1" hangingPunct="1">
              <a:lnSpc>
                <a:spcPct val="80000"/>
              </a:lnSpc>
            </a:pPr>
            <a:r>
              <a:rPr lang="en-US" sz="1800" dirty="0"/>
              <a:t>Washington, D.C.</a:t>
            </a:r>
          </a:p>
          <a:p>
            <a:pPr eaLnBrk="1" hangingPunct="1">
              <a:lnSpc>
                <a:spcPct val="80000"/>
              </a:lnSpc>
            </a:pPr>
            <a:r>
              <a:rPr lang="en-US" sz="1200" dirty="0"/>
              <a:t>						</a:t>
            </a:r>
          </a:p>
          <a:p>
            <a:pPr eaLnBrk="1" hangingPunct="1">
              <a:lnSpc>
                <a:spcPct val="80000"/>
              </a:lnSpc>
            </a:pPr>
            <a:r>
              <a:rPr lang="en-US" sz="1200" dirty="0"/>
              <a:t>						    © Jason R. Baron 2018</a:t>
            </a:r>
            <a:endParaRPr lang="en-US" sz="1400" dirty="0"/>
          </a:p>
        </p:txBody>
      </p:sp>
    </p:spTree>
    <p:extLst>
      <p:ext uri="{BB962C8B-B14F-4D97-AF65-F5344CB8AC3E}">
        <p14:creationId xmlns:p14="http://schemas.microsoft.com/office/powerpoint/2010/main" val="127614793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endParaRPr lang="en-US" altLang="en-US" dirty="0"/>
          </a:p>
        </p:txBody>
      </p:sp>
      <p:sp>
        <p:nvSpPr>
          <p:cNvPr id="3" name="TextBox 2"/>
          <p:cNvSpPr txBox="1"/>
          <p:nvPr/>
        </p:nvSpPr>
        <p:spPr>
          <a:xfrm>
            <a:off x="1600200" y="1219200"/>
            <a:ext cx="5867400" cy="1477328"/>
          </a:xfrm>
          <a:prstGeom prst="rect">
            <a:avLst/>
          </a:prstGeom>
          <a:noFill/>
        </p:spPr>
        <p:txBody>
          <a:bodyPr wrap="square" rtlCol="0">
            <a:spAutoFit/>
          </a:bodyPr>
          <a:lstStyle/>
          <a:p>
            <a:r>
              <a:rPr lang="en-US" dirty="0"/>
              <a:t>Somewhere in a vast collection of digital objects stored in archives are important records relevant to Freedom of Information Act requests, e-discovery demands, investigations, audits, as well as to historians and civil society at large.   How can we efficiently access them?</a:t>
            </a:r>
          </a:p>
        </p:txBody>
      </p:sp>
      <p:pic>
        <p:nvPicPr>
          <p:cNvPr id="2052" name="Picture 4" descr="http://dotastronomy.com/wp-content/uploads/2012/08/tarantul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2743200"/>
            <a:ext cx="7924800" cy="3572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9074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E90F9-D577-46EF-B806-1EC87C2F4416}"/>
              </a:ext>
            </a:extLst>
          </p:cNvPr>
          <p:cNvSpPr>
            <a:spLocks noGrp="1"/>
          </p:cNvSpPr>
          <p:nvPr>
            <p:ph type="title"/>
          </p:nvPr>
        </p:nvSpPr>
        <p:spPr/>
        <p:txBody>
          <a:bodyPr/>
          <a:lstStyle/>
          <a:p>
            <a:r>
              <a:rPr lang="en-US" dirty="0"/>
              <a:t>Trust in Government</a:t>
            </a:r>
          </a:p>
        </p:txBody>
      </p:sp>
      <p:sp>
        <p:nvSpPr>
          <p:cNvPr id="3" name="Content Placeholder 2">
            <a:extLst>
              <a:ext uri="{FF2B5EF4-FFF2-40B4-BE49-F238E27FC236}">
                <a16:creationId xmlns:a16="http://schemas.microsoft.com/office/drawing/2014/main" id="{7D5FC992-AF16-4873-A3DB-C94CC686348C}"/>
              </a:ext>
            </a:extLst>
          </p:cNvPr>
          <p:cNvSpPr>
            <a:spLocks noGrp="1"/>
          </p:cNvSpPr>
          <p:nvPr>
            <p:ph idx="1"/>
          </p:nvPr>
        </p:nvSpPr>
        <p:spPr/>
        <p:txBody>
          <a:bodyPr>
            <a:normAutofit fontScale="92500" lnSpcReduction="10000"/>
          </a:bodyPr>
          <a:lstStyle/>
          <a:p>
            <a:r>
              <a:rPr lang="en-US" dirty="0"/>
              <a:t>Transparency &amp; Accountability</a:t>
            </a:r>
          </a:p>
          <a:p>
            <a:r>
              <a:rPr lang="en-US" dirty="0"/>
              <a:t>Completeness in recordkeeping </a:t>
            </a:r>
          </a:p>
          <a:p>
            <a:pPr lvl="1"/>
            <a:r>
              <a:rPr lang="en-US" dirty="0"/>
              <a:t>Individual records preserved with their metadata in a stable digital repository (to ensure authenticity &amp; admissibility as evidence)</a:t>
            </a:r>
          </a:p>
          <a:p>
            <a:pPr lvl="1"/>
            <a:r>
              <a:rPr lang="en-US" dirty="0"/>
              <a:t>Government officials using official, not private, networks to transact business</a:t>
            </a:r>
          </a:p>
          <a:p>
            <a:pPr lvl="1"/>
            <a:r>
              <a:rPr lang="en-US" dirty="0"/>
              <a:t>Preservation of records for appropriate retention periods</a:t>
            </a:r>
          </a:p>
          <a:p>
            <a:r>
              <a:rPr lang="en-US" dirty="0"/>
              <a:t>Demand for reasonable access to public records</a:t>
            </a:r>
          </a:p>
          <a:p>
            <a:r>
              <a:rPr lang="en-US" dirty="0"/>
              <a:t>Government will not release private, proprietary information</a:t>
            </a:r>
          </a:p>
          <a:p>
            <a:r>
              <a:rPr lang="en-US" dirty="0"/>
              <a:t>Archival Tension:  Access vs. Privacy</a:t>
            </a:r>
          </a:p>
          <a:p>
            <a:pPr marL="118872" indent="0">
              <a:buNone/>
            </a:pPr>
            <a:endParaRPr lang="en-US" dirty="0"/>
          </a:p>
        </p:txBody>
      </p:sp>
      <p:sp>
        <p:nvSpPr>
          <p:cNvPr id="4" name="Footer Placeholder 3">
            <a:extLst>
              <a:ext uri="{FF2B5EF4-FFF2-40B4-BE49-F238E27FC236}">
                <a16:creationId xmlns:a16="http://schemas.microsoft.com/office/drawing/2014/main" id="{CDC267DE-05F5-4509-B963-DFF8EB094ECB}"/>
              </a:ext>
            </a:extLst>
          </p:cNvPr>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13994639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168C0-130D-43B0-8556-45660B23109C}"/>
              </a:ext>
            </a:extLst>
          </p:cNvPr>
          <p:cNvSpPr>
            <a:spLocks noGrp="1"/>
          </p:cNvSpPr>
          <p:nvPr>
            <p:ph type="title"/>
          </p:nvPr>
        </p:nvSpPr>
        <p:spPr>
          <a:xfrm>
            <a:off x="228600" y="1219200"/>
            <a:ext cx="2514600" cy="3810000"/>
          </a:xfrm>
        </p:spPr>
        <p:txBody>
          <a:bodyPr/>
          <a:lstStyle/>
          <a:p>
            <a:pPr eaLnBrk="1" hangingPunct="1">
              <a:defRPr/>
            </a:pPr>
            <a:r>
              <a:rPr lang="en-US" dirty="0"/>
              <a:t>20th Century</a:t>
            </a:r>
            <a:br>
              <a:rPr lang="en-US" dirty="0"/>
            </a:br>
            <a:r>
              <a:rPr lang="en-US" dirty="0"/>
              <a:t>Records</a:t>
            </a:r>
            <a:br>
              <a:rPr lang="en-US" dirty="0"/>
            </a:br>
            <a:r>
              <a:rPr lang="en-US" dirty="0"/>
              <a:t>Schedules</a:t>
            </a:r>
          </a:p>
        </p:txBody>
      </p:sp>
      <p:sp>
        <p:nvSpPr>
          <p:cNvPr id="28675" name="Footer Placeholder 3">
            <a:extLst>
              <a:ext uri="{FF2B5EF4-FFF2-40B4-BE49-F238E27FC236}">
                <a16:creationId xmlns:a16="http://schemas.microsoft.com/office/drawing/2014/main" id="{89A95CC9-B1D2-439D-B733-8B94D45722F2}"/>
              </a:ext>
            </a:extLst>
          </p:cNvPr>
          <p:cNvSpPr>
            <a:spLocks noGrp="1" noChangeArrowheads="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800">
                <a:solidFill>
                  <a:srgbClr val="0076C0"/>
                </a:solidFill>
              </a:rPr>
              <a:t>(c) Jason R. Baron 2018</a:t>
            </a:r>
          </a:p>
        </p:txBody>
      </p:sp>
      <p:pic>
        <p:nvPicPr>
          <p:cNvPr id="28676" name="Content Placeholder 9">
            <a:extLst>
              <a:ext uri="{FF2B5EF4-FFF2-40B4-BE49-F238E27FC236}">
                <a16:creationId xmlns:a16="http://schemas.microsoft.com/office/drawing/2014/main" id="{4A91D2F6-412F-4CE8-8F6A-89ED3E05EFC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67025" y="1219200"/>
            <a:ext cx="5057775" cy="5121275"/>
          </a:xfrm>
        </p:spPr>
      </p:pic>
    </p:spTree>
    <p:extLst>
      <p:ext uri="{BB962C8B-B14F-4D97-AF65-F5344CB8AC3E}">
        <p14:creationId xmlns:p14="http://schemas.microsoft.com/office/powerpoint/2010/main" val="42519858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3BA84-43B3-4AD3-A677-70F7190F9AD8}"/>
              </a:ext>
            </a:extLst>
          </p:cNvPr>
          <p:cNvSpPr>
            <a:spLocks noGrp="1"/>
          </p:cNvSpPr>
          <p:nvPr>
            <p:ph type="title"/>
          </p:nvPr>
        </p:nvSpPr>
        <p:spPr/>
        <p:txBody>
          <a:bodyPr/>
          <a:lstStyle/>
          <a:p>
            <a:pPr eaLnBrk="1" hangingPunct="1">
              <a:defRPr/>
            </a:pPr>
            <a:r>
              <a:rPr lang="en-US" dirty="0"/>
              <a:t>Problems with the paradigm</a:t>
            </a:r>
          </a:p>
        </p:txBody>
      </p:sp>
      <p:sp>
        <p:nvSpPr>
          <p:cNvPr id="3" name="Content Placeholder 2">
            <a:extLst>
              <a:ext uri="{FF2B5EF4-FFF2-40B4-BE49-F238E27FC236}">
                <a16:creationId xmlns:a16="http://schemas.microsoft.com/office/drawing/2014/main" id="{7BE9E3EE-A48A-4002-BEBC-35C253E3F185}"/>
              </a:ext>
            </a:extLst>
          </p:cNvPr>
          <p:cNvSpPr>
            <a:spLocks noGrp="1"/>
          </p:cNvSpPr>
          <p:nvPr>
            <p:ph idx="1"/>
          </p:nvPr>
        </p:nvSpPr>
        <p:spPr/>
        <p:txBody>
          <a:bodyPr/>
          <a:lstStyle/>
          <a:p>
            <a:pPr eaLnBrk="1" hangingPunct="1">
              <a:defRPr/>
            </a:pPr>
            <a:r>
              <a:rPr lang="en-US" dirty="0"/>
              <a:t>Traditional record schedules work when….</a:t>
            </a:r>
          </a:p>
          <a:p>
            <a:pPr lvl="1" eaLnBrk="1" hangingPunct="1">
              <a:defRPr/>
            </a:pPr>
            <a:r>
              <a:rPr lang="en-US" dirty="0"/>
              <a:t>Hard copies are managed by assistants &amp; secretaries</a:t>
            </a:r>
          </a:p>
          <a:p>
            <a:pPr lvl="1" eaLnBrk="1" hangingPunct="1">
              <a:defRPr/>
            </a:pPr>
            <a:r>
              <a:rPr lang="en-US" dirty="0"/>
              <a:t>There are a well-known, semi-structured set of categories based on either format or content of the document</a:t>
            </a:r>
          </a:p>
          <a:p>
            <a:pPr lvl="1" eaLnBrk="1" hangingPunct="1">
              <a:defRPr/>
            </a:pPr>
            <a:r>
              <a:rPr lang="en-US" dirty="0"/>
              <a:t>Staff can manageably handle conditional trigger dates</a:t>
            </a:r>
          </a:p>
          <a:p>
            <a:pPr lvl="1" eaLnBrk="1" hangingPunct="1">
              <a:defRPr/>
            </a:pPr>
            <a:r>
              <a:rPr lang="en-US" dirty="0"/>
              <a:t>Everyone assumes that retention periods represent </a:t>
            </a:r>
            <a:r>
              <a:rPr lang="en-US" i="1" dirty="0"/>
              <a:t>minimum</a:t>
            </a:r>
            <a:r>
              <a:rPr lang="en-US" dirty="0"/>
              <a:t> legal requirements for preservation, not a maximum (but cf. General Data Protection Regulation or GDPR)</a:t>
            </a:r>
          </a:p>
          <a:p>
            <a:pPr marL="338138" lvl="1" indent="0" eaLnBrk="1" hangingPunct="1">
              <a:buFont typeface="Arial" panose="020B0604020202020204" pitchFamily="34" charset="0"/>
              <a:buNone/>
              <a:defRPr/>
            </a:pPr>
            <a:endParaRPr lang="en-US" dirty="0"/>
          </a:p>
        </p:txBody>
      </p:sp>
      <p:sp>
        <p:nvSpPr>
          <p:cNvPr id="29700" name="Footer Placeholder 3">
            <a:extLst>
              <a:ext uri="{FF2B5EF4-FFF2-40B4-BE49-F238E27FC236}">
                <a16:creationId xmlns:a16="http://schemas.microsoft.com/office/drawing/2014/main" id="{E87B156B-992D-465B-BDD9-C7B98019FE98}"/>
              </a:ext>
            </a:extLst>
          </p:cNvPr>
          <p:cNvSpPr>
            <a:spLocks noGrp="1" noChangeArrowheads="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800">
                <a:solidFill>
                  <a:srgbClr val="0076C0"/>
                </a:solidFill>
              </a:rPr>
              <a:t>(c) Jason R. Baron 2018</a:t>
            </a:r>
          </a:p>
        </p:txBody>
      </p:sp>
    </p:spTree>
    <p:extLst>
      <p:ext uri="{BB962C8B-B14F-4D97-AF65-F5344CB8AC3E}">
        <p14:creationId xmlns:p14="http://schemas.microsoft.com/office/powerpoint/2010/main" val="19196671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1000"/>
                                        <p:tgtEl>
                                          <p:spTgt spid="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10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1000"/>
                                        <p:tgtEl>
                                          <p:spTgt spid="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D864B-3990-47B6-A870-1AADB785EFFF}"/>
              </a:ext>
            </a:extLst>
          </p:cNvPr>
          <p:cNvSpPr>
            <a:spLocks noGrp="1"/>
          </p:cNvSpPr>
          <p:nvPr>
            <p:ph type="title"/>
          </p:nvPr>
        </p:nvSpPr>
        <p:spPr/>
        <p:txBody>
          <a:bodyPr/>
          <a:lstStyle/>
          <a:p>
            <a:pPr eaLnBrk="1" hangingPunct="1">
              <a:defRPr/>
            </a:pPr>
            <a:r>
              <a:rPr lang="en-US" dirty="0"/>
              <a:t>Problems with the paradigm</a:t>
            </a:r>
          </a:p>
        </p:txBody>
      </p:sp>
      <p:sp>
        <p:nvSpPr>
          <p:cNvPr id="3" name="Content Placeholder 2">
            <a:extLst>
              <a:ext uri="{FF2B5EF4-FFF2-40B4-BE49-F238E27FC236}">
                <a16:creationId xmlns:a16="http://schemas.microsoft.com/office/drawing/2014/main" id="{44ECFDB0-EC04-4CE1-95B9-0FC2714AE33F}"/>
              </a:ext>
            </a:extLst>
          </p:cNvPr>
          <p:cNvSpPr>
            <a:spLocks noGrp="1"/>
          </p:cNvSpPr>
          <p:nvPr>
            <p:ph idx="1"/>
          </p:nvPr>
        </p:nvSpPr>
        <p:spPr/>
        <p:txBody>
          <a:bodyPr/>
          <a:lstStyle/>
          <a:p>
            <a:pPr eaLnBrk="1" hangingPunct="1">
              <a:defRPr/>
            </a:pPr>
            <a:r>
              <a:rPr lang="en-US" dirty="0"/>
              <a:t>Records schedules don’t work</a:t>
            </a:r>
          </a:p>
          <a:p>
            <a:pPr lvl="1" eaLnBrk="1" hangingPunct="1">
              <a:defRPr/>
            </a:pPr>
            <a:r>
              <a:rPr lang="en-US" dirty="0"/>
              <a:t>When everything is born digital, and end-users are expected to perform their own “recordkeeping” functions</a:t>
            </a:r>
          </a:p>
          <a:p>
            <a:pPr lvl="1" eaLnBrk="1" hangingPunct="1">
              <a:defRPr/>
            </a:pPr>
            <a:r>
              <a:rPr lang="en-US" dirty="0"/>
              <a:t>When end users must print out or drag and drop objects based on pre-populated (and often highly granular) rule-sets</a:t>
            </a:r>
          </a:p>
          <a:p>
            <a:pPr lvl="1" eaLnBrk="1" hangingPunct="1">
              <a:defRPr/>
            </a:pPr>
            <a:r>
              <a:rPr lang="en-US" dirty="0"/>
              <a:t>When digital objects come in all varieties </a:t>
            </a:r>
          </a:p>
          <a:p>
            <a:pPr lvl="1" eaLnBrk="1" hangingPunct="1">
              <a:defRPr/>
            </a:pPr>
            <a:r>
              <a:rPr lang="en-US" dirty="0"/>
              <a:t>WHEN THERE ARE TOO MANY RECORDS CATEGORIES TO CHOOSE FROM!  </a:t>
            </a:r>
          </a:p>
          <a:p>
            <a:pPr marL="338138" lvl="1" indent="0" eaLnBrk="1" hangingPunct="1">
              <a:buFont typeface="Arial" panose="020B0604020202020204" pitchFamily="34" charset="0"/>
              <a:buNone/>
              <a:defRPr/>
            </a:pPr>
            <a:endParaRPr lang="en-US" dirty="0"/>
          </a:p>
          <a:p>
            <a:pPr lvl="1" eaLnBrk="1" hangingPunct="1">
              <a:defRPr/>
            </a:pPr>
            <a:endParaRPr lang="en-US" dirty="0"/>
          </a:p>
        </p:txBody>
      </p:sp>
      <p:sp>
        <p:nvSpPr>
          <p:cNvPr id="30724" name="Footer Placeholder 3">
            <a:extLst>
              <a:ext uri="{FF2B5EF4-FFF2-40B4-BE49-F238E27FC236}">
                <a16:creationId xmlns:a16="http://schemas.microsoft.com/office/drawing/2014/main" id="{F200EDDF-B509-406C-A856-DE74D4F3E624}"/>
              </a:ext>
            </a:extLst>
          </p:cNvPr>
          <p:cNvSpPr>
            <a:spLocks noGrp="1" noChangeArrowheads="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800">
                <a:solidFill>
                  <a:srgbClr val="0076C0"/>
                </a:solidFill>
              </a:rPr>
              <a:t>(c) Jason R. Baron 2018</a:t>
            </a:r>
          </a:p>
        </p:txBody>
      </p:sp>
    </p:spTree>
    <p:extLst>
      <p:ext uri="{BB962C8B-B14F-4D97-AF65-F5344CB8AC3E}">
        <p14:creationId xmlns:p14="http://schemas.microsoft.com/office/powerpoint/2010/main" val="13775755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1000"/>
                                        <p:tgtEl>
                                          <p:spTgt spid="3">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ircle(in)">
                                      <p:cBhvr>
                                        <p:cTn id="10" dur="1000"/>
                                        <p:tgtEl>
                                          <p:spTgt spid="3">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ircle(in)">
                                      <p:cBhvr>
                                        <p:cTn id="13" dur="1000"/>
                                        <p:tgtEl>
                                          <p:spTgt spid="3">
                                            <p:txEl>
                                              <p:pRg st="3" end="3"/>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ircle(in)">
                                      <p:cBhvr>
                                        <p:cTn id="16"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209E8-EF1A-4E0C-ACA6-4F1925359679}"/>
              </a:ext>
            </a:extLst>
          </p:cNvPr>
          <p:cNvSpPr>
            <a:spLocks noGrp="1"/>
          </p:cNvSpPr>
          <p:nvPr>
            <p:ph type="title"/>
          </p:nvPr>
        </p:nvSpPr>
        <p:spPr/>
        <p:txBody>
          <a:bodyPr/>
          <a:lstStyle/>
          <a:p>
            <a:pPr>
              <a:defRPr/>
            </a:pPr>
            <a:r>
              <a:rPr lang="en-US" dirty="0"/>
              <a:t>Does records management have to be so complex?</a:t>
            </a:r>
          </a:p>
        </p:txBody>
      </p:sp>
      <p:pic>
        <p:nvPicPr>
          <p:cNvPr id="17411" name="Content Placeholder 5">
            <a:extLst>
              <a:ext uri="{FF2B5EF4-FFF2-40B4-BE49-F238E27FC236}">
                <a16:creationId xmlns:a16="http://schemas.microsoft.com/office/drawing/2014/main" id="{2018156A-4352-414D-A77B-70197E6B46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00200" y="1905000"/>
            <a:ext cx="5867400" cy="4495800"/>
          </a:xfrm>
        </p:spPr>
      </p:pic>
      <p:sp>
        <p:nvSpPr>
          <p:cNvPr id="17412" name="Footer Placeholder 3">
            <a:extLst>
              <a:ext uri="{FF2B5EF4-FFF2-40B4-BE49-F238E27FC236}">
                <a16:creationId xmlns:a16="http://schemas.microsoft.com/office/drawing/2014/main" id="{B96B2101-8518-44B3-99F8-4906BEAF6547}"/>
              </a:ext>
            </a:extLst>
          </p:cNvPr>
          <p:cNvSpPr>
            <a:spLocks noGrp="1" noChangeArrowheads="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800">
                <a:solidFill>
                  <a:srgbClr val="0076C0"/>
                </a:solidFill>
              </a:rPr>
              <a:t>(c) Jason R. Baron 2018</a:t>
            </a:r>
          </a:p>
        </p:txBody>
      </p:sp>
    </p:spTree>
    <p:extLst>
      <p:ext uri="{BB962C8B-B14F-4D97-AF65-F5344CB8AC3E}">
        <p14:creationId xmlns:p14="http://schemas.microsoft.com/office/powerpoint/2010/main" val="14140218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FD0B0-1093-4D7F-9D62-5E4215030462}"/>
              </a:ext>
            </a:extLst>
          </p:cNvPr>
          <p:cNvSpPr>
            <a:spLocks noGrp="1"/>
          </p:cNvSpPr>
          <p:nvPr>
            <p:ph type="title"/>
          </p:nvPr>
        </p:nvSpPr>
        <p:spPr/>
        <p:txBody>
          <a:bodyPr/>
          <a:lstStyle/>
          <a:p>
            <a:pPr>
              <a:defRPr/>
            </a:pPr>
            <a:r>
              <a:rPr lang="en-US" dirty="0"/>
              <a:t>Can records management be reduced to a binary categorization issue?  (or at least dimensionally reduced?)</a:t>
            </a:r>
          </a:p>
        </p:txBody>
      </p:sp>
      <p:pic>
        <p:nvPicPr>
          <p:cNvPr id="18435" name="Content Placeholder 5">
            <a:extLst>
              <a:ext uri="{FF2B5EF4-FFF2-40B4-BE49-F238E27FC236}">
                <a16:creationId xmlns:a16="http://schemas.microsoft.com/office/drawing/2014/main" id="{C59BE26C-4F6D-48FD-926C-0C37CE1884D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0" y="2133600"/>
            <a:ext cx="7450138" cy="3886200"/>
          </a:xfrm>
        </p:spPr>
      </p:pic>
      <p:sp>
        <p:nvSpPr>
          <p:cNvPr id="18436" name="Footer Placeholder 3">
            <a:extLst>
              <a:ext uri="{FF2B5EF4-FFF2-40B4-BE49-F238E27FC236}">
                <a16:creationId xmlns:a16="http://schemas.microsoft.com/office/drawing/2014/main" id="{FD9D9166-6624-49A1-BFEC-020CE3B08675}"/>
              </a:ext>
            </a:extLst>
          </p:cNvPr>
          <p:cNvSpPr>
            <a:spLocks noGrp="1" noChangeArrowheads="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800">
                <a:solidFill>
                  <a:srgbClr val="0076C0"/>
                </a:solidFill>
              </a:rPr>
              <a:t>(c) Jason R. Baron 2018</a:t>
            </a:r>
          </a:p>
        </p:txBody>
      </p:sp>
    </p:spTree>
    <p:extLst>
      <p:ext uri="{BB962C8B-B14F-4D97-AF65-F5344CB8AC3E}">
        <p14:creationId xmlns:p14="http://schemas.microsoft.com/office/powerpoint/2010/main" val="9196872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4294967295"/>
          </p:nvPr>
        </p:nvSpPr>
        <p:spPr>
          <a:xfrm>
            <a:off x="6553200" y="6248400"/>
            <a:ext cx="2133600" cy="457200"/>
          </a:xfrm>
          <a:prstGeom prst="rect">
            <a:avLst/>
          </a:prstGeom>
        </p:spPr>
        <p:txBody>
          <a:bodyPr/>
          <a:lstStyle/>
          <a:p>
            <a:endParaRPr kumimoji="0" lang="en-US" dirty="0"/>
          </a:p>
        </p:txBody>
      </p:sp>
      <p:sp>
        <p:nvSpPr>
          <p:cNvPr id="6" name="Title 1"/>
          <p:cNvSpPr>
            <a:spLocks noGrp="1"/>
          </p:cNvSpPr>
          <p:nvPr>
            <p:ph type="title"/>
          </p:nvPr>
        </p:nvSpPr>
        <p:spPr>
          <a:xfrm>
            <a:off x="914400" y="0"/>
            <a:ext cx="7772400" cy="1143000"/>
          </a:xfrm>
        </p:spPr>
        <p:txBody>
          <a:bodyPr/>
          <a:lstStyle/>
          <a:p>
            <a:r>
              <a:rPr lang="en-US" b="1" dirty="0">
                <a:latin typeface="Century Gothic" pitchFamily="34" charset="0"/>
              </a:rPr>
              <a:t/>
            </a:r>
            <a:br>
              <a:rPr lang="en-US" b="1" dirty="0">
                <a:latin typeface="Century Gothic" pitchFamily="34" charset="0"/>
              </a:rPr>
            </a:br>
            <a:r>
              <a:rPr lang="en-US" b="1" dirty="0">
                <a:latin typeface="Century Gothic" pitchFamily="34" charset="0"/>
              </a:rPr>
              <a:t/>
            </a:r>
            <a:br>
              <a:rPr lang="en-US" b="1" dirty="0">
                <a:latin typeface="Century Gothic" pitchFamily="34" charset="0"/>
              </a:rPr>
            </a:br>
            <a:r>
              <a:rPr lang="en-US" b="1" dirty="0">
                <a:latin typeface="Century Gothic" pitchFamily="34" charset="0"/>
              </a:rPr>
              <a:t>		Capstone Approach</a:t>
            </a:r>
          </a:p>
        </p:txBody>
      </p:sp>
      <p:sp>
        <p:nvSpPr>
          <p:cNvPr id="7" name="Content Placeholder 4"/>
          <p:cNvSpPr>
            <a:spLocks noGrp="1"/>
          </p:cNvSpPr>
          <p:nvPr>
            <p:ph sz="quarter" idx="1"/>
          </p:nvPr>
        </p:nvSpPr>
        <p:spPr>
          <a:xfrm>
            <a:off x="914400" y="1143000"/>
            <a:ext cx="7772400" cy="4572000"/>
          </a:xfrm>
        </p:spPr>
        <p:txBody>
          <a:bodyPr>
            <a:noAutofit/>
          </a:bodyPr>
          <a:lstStyle/>
          <a:p>
            <a:r>
              <a:rPr lang="en-US" sz="2000" dirty="0"/>
              <a:t>Addresses challenges in managing email</a:t>
            </a:r>
          </a:p>
          <a:p>
            <a:r>
              <a:rPr lang="en-US" sz="2000" dirty="0"/>
              <a:t>Preserve permanently valuable email and dispose of temporary email</a:t>
            </a:r>
            <a:br>
              <a:rPr lang="en-US" sz="2000" dirty="0"/>
            </a:br>
            <a:endParaRPr lang="en-US" sz="2000" dirty="0"/>
          </a:p>
        </p:txBody>
      </p:sp>
      <p:graphicFrame>
        <p:nvGraphicFramePr>
          <p:cNvPr id="8" name="Diagram 7"/>
          <p:cNvGraphicFramePr/>
          <p:nvPr>
            <p:extLst>
              <p:ext uri="{D42A27DB-BD31-4B8C-83A1-F6EECF244321}">
                <p14:modId xmlns:p14="http://schemas.microsoft.com/office/powerpoint/2010/main" val="3588712192"/>
              </p:ext>
            </p:extLst>
          </p:nvPr>
        </p:nvGraphicFramePr>
        <p:xfrm>
          <a:off x="1600200" y="2514600"/>
          <a:ext cx="60198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1811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4294967295"/>
          </p:nvPr>
        </p:nvSpPr>
        <p:spPr>
          <a:xfrm>
            <a:off x="6553200" y="6248400"/>
            <a:ext cx="2133600" cy="457200"/>
          </a:xfrm>
          <a:prstGeom prst="rect">
            <a:avLst/>
          </a:prstGeom>
        </p:spPr>
        <p:txBody>
          <a:bodyPr/>
          <a:lstStyle/>
          <a:p>
            <a:fld id="{D5BBC35B-A44B-4119-B8DA-DE9E3DFADA20}" type="slidenum">
              <a:rPr kumimoji="0" lang="en-US" smtClean="0"/>
              <a:pPr/>
              <a:t>18</a:t>
            </a:fld>
            <a:endParaRPr kumimoji="0" lang="en-US" dirty="0"/>
          </a:p>
        </p:txBody>
      </p:sp>
      <p:sp>
        <p:nvSpPr>
          <p:cNvPr id="6" name="Title 1"/>
          <p:cNvSpPr>
            <a:spLocks noGrp="1"/>
          </p:cNvSpPr>
          <p:nvPr>
            <p:ph type="title"/>
          </p:nvPr>
        </p:nvSpPr>
        <p:spPr>
          <a:xfrm>
            <a:off x="381000" y="228600"/>
            <a:ext cx="7772400" cy="1143000"/>
          </a:xfrm>
        </p:spPr>
        <p:txBody>
          <a:bodyPr/>
          <a:lstStyle/>
          <a:p>
            <a:r>
              <a:rPr lang="en-US" b="1" dirty="0">
                <a:latin typeface="Century Gothic" pitchFamily="34" charset="0"/>
              </a:rPr>
              <a:t>			Capstone Officials</a:t>
            </a:r>
          </a:p>
        </p:txBody>
      </p:sp>
      <p:sp>
        <p:nvSpPr>
          <p:cNvPr id="7" name="Content Placeholder 4"/>
          <p:cNvSpPr>
            <a:spLocks noGrp="1"/>
          </p:cNvSpPr>
          <p:nvPr>
            <p:ph sz="quarter" idx="1"/>
          </p:nvPr>
        </p:nvSpPr>
        <p:spPr>
          <a:xfrm>
            <a:off x="304800" y="1447800"/>
            <a:ext cx="4724400" cy="4572000"/>
          </a:xfrm>
        </p:spPr>
        <p:txBody>
          <a:bodyPr>
            <a:normAutofit fontScale="85000" lnSpcReduction="10000"/>
          </a:bodyPr>
          <a:lstStyle/>
          <a:p>
            <a:pPr marL="0" indent="0">
              <a:buNone/>
            </a:pPr>
            <a:r>
              <a:rPr lang="en-US" sz="2800" dirty="0"/>
              <a:t>Capstone officials may include:</a:t>
            </a:r>
          </a:p>
          <a:p>
            <a:pPr lvl="1"/>
            <a:r>
              <a:rPr lang="en-US" sz="2400" dirty="0"/>
              <a:t>Officials at or near the top of an agency or an organizational subcomponent</a:t>
            </a:r>
          </a:p>
          <a:p>
            <a:pPr lvl="1"/>
            <a:endParaRPr lang="en-US" sz="2400" dirty="0"/>
          </a:p>
          <a:p>
            <a:pPr lvl="1"/>
            <a:r>
              <a:rPr lang="en-US" sz="2400" dirty="0"/>
              <a:t>Key staff members that may be in positions that create or receive presumptively permanent email records</a:t>
            </a:r>
          </a:p>
          <a:p>
            <a:pPr lvl="1">
              <a:buNone/>
            </a:pPr>
            <a:r>
              <a:rPr lang="en-US" sz="2400" dirty="0">
                <a:latin typeface="Century Gothic" pitchFamily="34" charset="0"/>
              </a:rPr>
              <a:t/>
            </a:r>
            <a:br>
              <a:rPr lang="en-US" sz="2400" dirty="0">
                <a:latin typeface="Century Gothic" pitchFamily="34" charset="0"/>
              </a:rPr>
            </a:br>
            <a:endParaRPr lang="en-US" sz="2400" dirty="0">
              <a:latin typeface="Century Gothic" pitchFamily="34" charset="0"/>
            </a:endParaRPr>
          </a:p>
        </p:txBody>
      </p:sp>
      <p:graphicFrame>
        <p:nvGraphicFramePr>
          <p:cNvPr id="8" name="Diagram 7"/>
          <p:cNvGraphicFramePr/>
          <p:nvPr/>
        </p:nvGraphicFramePr>
        <p:xfrm>
          <a:off x="3505200" y="1143000"/>
          <a:ext cx="6400800" cy="429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78421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1EEEC-24C2-43F1-8196-6B537A0008D2}"/>
              </a:ext>
            </a:extLst>
          </p:cNvPr>
          <p:cNvSpPr>
            <a:spLocks noGrp="1"/>
          </p:cNvSpPr>
          <p:nvPr>
            <p:ph type="title"/>
          </p:nvPr>
        </p:nvSpPr>
        <p:spPr/>
        <p:txBody>
          <a:bodyPr/>
          <a:lstStyle/>
          <a:p>
            <a:r>
              <a:rPr lang="en-US" dirty="0"/>
              <a:t>Compliance with Directive 1.2 (as of March 2018) </a:t>
            </a:r>
          </a:p>
        </p:txBody>
      </p:sp>
      <p:sp>
        <p:nvSpPr>
          <p:cNvPr id="4" name="Footer Placeholder 3">
            <a:extLst>
              <a:ext uri="{FF2B5EF4-FFF2-40B4-BE49-F238E27FC236}">
                <a16:creationId xmlns:a16="http://schemas.microsoft.com/office/drawing/2014/main" id="{8A4FC15A-B260-41A2-A0DD-31047AFDBBE0}"/>
              </a:ext>
            </a:extLst>
          </p:cNvPr>
          <p:cNvSpPr>
            <a:spLocks noGrp="1"/>
          </p:cNvSpPr>
          <p:nvPr>
            <p:ph type="ftr" sz="quarter" idx="10"/>
          </p:nvPr>
        </p:nvSpPr>
        <p:spPr/>
        <p:txBody>
          <a:bodyPr/>
          <a:lstStyle/>
          <a:p>
            <a:pPr>
              <a:defRPr/>
            </a:pPr>
            <a:r>
              <a:rPr lang="en-US" altLang="en-US" dirty="0"/>
              <a:t>(c) Jason R. Baron 2018</a:t>
            </a:r>
          </a:p>
        </p:txBody>
      </p:sp>
      <p:graphicFrame>
        <p:nvGraphicFramePr>
          <p:cNvPr id="5" name="Content Placeholder 4">
            <a:extLst>
              <a:ext uri="{FF2B5EF4-FFF2-40B4-BE49-F238E27FC236}">
                <a16:creationId xmlns:a16="http://schemas.microsoft.com/office/drawing/2014/main" id="{F484054A-D119-4C30-9AED-F138BA2E3D92}"/>
              </a:ext>
            </a:extLst>
          </p:cNvPr>
          <p:cNvGraphicFramePr>
            <a:graphicFrameLocks noGrp="1"/>
          </p:cNvGraphicFramePr>
          <p:nvPr>
            <p:ph idx="1"/>
            <p:extLst>
              <p:ext uri="{D42A27DB-BD31-4B8C-83A1-F6EECF244321}">
                <p14:modId xmlns:p14="http://schemas.microsoft.com/office/powerpoint/2010/main" val="3741123114"/>
              </p:ext>
            </p:extLst>
          </p:nvPr>
        </p:nvGraphicFramePr>
        <p:xfrm>
          <a:off x="685800" y="1828800"/>
          <a:ext cx="7794625"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599521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endParaRPr lang="en-US" altLang="en-US" dirty="0"/>
          </a:p>
        </p:txBody>
      </p:sp>
      <p:sp>
        <p:nvSpPr>
          <p:cNvPr id="3" name="Title 2"/>
          <p:cNvSpPr>
            <a:spLocks noGrp="1"/>
          </p:cNvSpPr>
          <p:nvPr>
            <p:ph type="title"/>
          </p:nvPr>
        </p:nvSpPr>
        <p:spPr/>
        <p:txBody>
          <a:bodyPr/>
          <a:lstStyle/>
          <a:p>
            <a:r>
              <a:rPr lang="en-US" dirty="0"/>
              <a:t>Outline </a:t>
            </a:r>
            <a:r>
              <a:rPr lang="en-US"/>
              <a:t>of Talk</a:t>
            </a:r>
            <a:endParaRPr lang="en-US" dirty="0"/>
          </a:p>
        </p:txBody>
      </p:sp>
      <p:sp>
        <p:nvSpPr>
          <p:cNvPr id="4" name="Text Placeholder 3"/>
          <p:cNvSpPr>
            <a:spLocks noGrp="1"/>
          </p:cNvSpPr>
          <p:nvPr>
            <p:ph type="body" sz="quarter" idx="12"/>
          </p:nvPr>
        </p:nvSpPr>
        <p:spPr/>
        <p:txBody>
          <a:bodyPr>
            <a:normAutofit fontScale="92500" lnSpcReduction="10000"/>
          </a:bodyPr>
          <a:lstStyle/>
          <a:p>
            <a:r>
              <a:rPr lang="en-US" dirty="0"/>
              <a:t>A Timeline</a:t>
            </a:r>
          </a:p>
          <a:p>
            <a:r>
              <a:rPr lang="en-US" dirty="0"/>
              <a:t>The Mandate: Capture &amp; Filter</a:t>
            </a:r>
          </a:p>
          <a:p>
            <a:r>
              <a:rPr lang="en-US" dirty="0"/>
              <a:t>The Capstone Email Policy</a:t>
            </a:r>
          </a:p>
          <a:p>
            <a:r>
              <a:rPr lang="en-US" dirty="0"/>
              <a:t>Dimensionality Reduction &amp; Autocategorization</a:t>
            </a:r>
          </a:p>
          <a:p>
            <a:r>
              <a:rPr lang="en-US" dirty="0"/>
              <a:t>The “Sensitive” Archivist: The #1 Issue He Now Needs to Confront to Ensure Timely Future Access by Members of Civil Society to Digital Public Archives</a:t>
            </a:r>
          </a:p>
          <a:p>
            <a:pPr marL="118872" indent="0">
              <a:buNone/>
            </a:pPr>
            <a:endParaRPr lang="en-US" dirty="0"/>
          </a:p>
          <a:p>
            <a:pPr marL="338328" lvl="1" indent="0">
              <a:buNone/>
            </a:pPr>
            <a:endParaRPr lang="en-US" dirty="0"/>
          </a:p>
          <a:p>
            <a:pPr marL="338328" lvl="1" indent="0">
              <a:buNone/>
            </a:pPr>
            <a:r>
              <a:rPr lang="en-US" dirty="0"/>
              <a:t>	</a:t>
            </a:r>
          </a:p>
        </p:txBody>
      </p:sp>
    </p:spTree>
    <p:extLst>
      <p:ext uri="{BB962C8B-B14F-4D97-AF65-F5344CB8AC3E}">
        <p14:creationId xmlns:p14="http://schemas.microsoft.com/office/powerpoint/2010/main" val="5015743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1EEEC-24C2-43F1-8196-6B537A0008D2}"/>
              </a:ext>
            </a:extLst>
          </p:cNvPr>
          <p:cNvSpPr>
            <a:spLocks noGrp="1"/>
          </p:cNvSpPr>
          <p:nvPr>
            <p:ph type="title"/>
          </p:nvPr>
        </p:nvSpPr>
        <p:spPr/>
        <p:txBody>
          <a:bodyPr/>
          <a:lstStyle/>
          <a:p>
            <a:r>
              <a:rPr lang="en-US" dirty="0"/>
              <a:t>One example of % Capstone Accounts at an Agency</a:t>
            </a:r>
          </a:p>
        </p:txBody>
      </p:sp>
      <p:sp>
        <p:nvSpPr>
          <p:cNvPr id="4" name="Footer Placeholder 3">
            <a:extLst>
              <a:ext uri="{FF2B5EF4-FFF2-40B4-BE49-F238E27FC236}">
                <a16:creationId xmlns:a16="http://schemas.microsoft.com/office/drawing/2014/main" id="{8A4FC15A-B260-41A2-A0DD-31047AFDBBE0}"/>
              </a:ext>
            </a:extLst>
          </p:cNvPr>
          <p:cNvSpPr>
            <a:spLocks noGrp="1"/>
          </p:cNvSpPr>
          <p:nvPr>
            <p:ph type="ftr" sz="quarter" idx="10"/>
          </p:nvPr>
        </p:nvSpPr>
        <p:spPr/>
        <p:txBody>
          <a:bodyPr/>
          <a:lstStyle/>
          <a:p>
            <a:pPr>
              <a:defRPr/>
            </a:pPr>
            <a:r>
              <a:rPr lang="en-US" altLang="en-US" dirty="0"/>
              <a:t>(c) Jason R. Baron 2018</a:t>
            </a:r>
          </a:p>
        </p:txBody>
      </p:sp>
      <p:graphicFrame>
        <p:nvGraphicFramePr>
          <p:cNvPr id="5" name="Content Placeholder 4">
            <a:extLst>
              <a:ext uri="{FF2B5EF4-FFF2-40B4-BE49-F238E27FC236}">
                <a16:creationId xmlns:a16="http://schemas.microsoft.com/office/drawing/2014/main" id="{F484054A-D119-4C30-9AED-F138BA2E3D92}"/>
              </a:ext>
            </a:extLst>
          </p:cNvPr>
          <p:cNvGraphicFramePr>
            <a:graphicFrameLocks noGrp="1"/>
          </p:cNvGraphicFramePr>
          <p:nvPr>
            <p:ph idx="1"/>
            <p:extLst>
              <p:ext uri="{D42A27DB-BD31-4B8C-83A1-F6EECF244321}">
                <p14:modId xmlns:p14="http://schemas.microsoft.com/office/powerpoint/2010/main" val="3711203839"/>
              </p:ext>
            </p:extLst>
          </p:nvPr>
        </p:nvGraphicFramePr>
        <p:xfrm>
          <a:off x="685800" y="1828800"/>
          <a:ext cx="7794625"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55666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endParaRPr lang="en-US" altLang="en-US" dirty="0"/>
          </a:p>
        </p:txBody>
      </p:sp>
      <p:sp>
        <p:nvSpPr>
          <p:cNvPr id="3" name="Title 2"/>
          <p:cNvSpPr>
            <a:spLocks noGrp="1"/>
          </p:cNvSpPr>
          <p:nvPr>
            <p:ph type="title"/>
          </p:nvPr>
        </p:nvSpPr>
        <p:spPr/>
        <p:txBody>
          <a:bodyPr/>
          <a:lstStyle/>
          <a:p>
            <a:r>
              <a:rPr lang="en-US" dirty="0"/>
              <a:t>Leveraging the Archivist’s Directive to obtain more meaningful access to public records</a:t>
            </a:r>
          </a:p>
        </p:txBody>
      </p:sp>
      <p:sp>
        <p:nvSpPr>
          <p:cNvPr id="4" name="Text Placeholder 3"/>
          <p:cNvSpPr>
            <a:spLocks noGrp="1"/>
          </p:cNvSpPr>
          <p:nvPr>
            <p:ph type="body" sz="quarter" idx="12"/>
          </p:nvPr>
        </p:nvSpPr>
        <p:spPr>
          <a:xfrm>
            <a:off x="685800" y="2133600"/>
            <a:ext cx="7799832" cy="3965448"/>
          </a:xfrm>
        </p:spPr>
        <p:txBody>
          <a:bodyPr>
            <a:normAutofit fontScale="92500" lnSpcReduction="20000"/>
          </a:bodyPr>
          <a:lstStyle/>
          <a:p>
            <a:r>
              <a:rPr lang="en-US" dirty="0"/>
              <a:t>The 2016 and 2019 directives mean electronic mail and </a:t>
            </a:r>
            <a:r>
              <a:rPr lang="en-US" dirty="0" err="1"/>
              <a:t>permament</a:t>
            </a:r>
            <a:r>
              <a:rPr lang="en-US" dirty="0"/>
              <a:t> electronic records of all forms will be preserved in searchable formats</a:t>
            </a:r>
          </a:p>
          <a:p>
            <a:r>
              <a:rPr lang="en-US" dirty="0"/>
              <a:t>Adoption of Capstone policies mean that a repository of emails and attachments from senior officials can easily made subject to a “reasonable search”</a:t>
            </a:r>
          </a:p>
          <a:p>
            <a:pPr lvl="1"/>
            <a:r>
              <a:rPr lang="en-US" dirty="0"/>
              <a:t>With all other substantive emails preserved for at least 7 years</a:t>
            </a:r>
          </a:p>
          <a:p>
            <a:r>
              <a:rPr lang="en-US" dirty="0"/>
              <a:t>A more complete historical record of government will be available to future generations,</a:t>
            </a:r>
            <a:r>
              <a:rPr lang="en-US" b="1" dirty="0"/>
              <a:t> </a:t>
            </a:r>
            <a:r>
              <a:rPr lang="en-US" b="1" i="1" dirty="0"/>
              <a:t>if </a:t>
            </a:r>
            <a:r>
              <a:rPr lang="en-US" dirty="0"/>
              <a:t>we can overcome barriers to access.</a:t>
            </a:r>
            <a:endParaRPr lang="en-US" b="1" dirty="0"/>
          </a:p>
          <a:p>
            <a:pPr marL="118872" indent="0">
              <a:buNone/>
            </a:pPr>
            <a:r>
              <a:rPr lang="en-US" dirty="0"/>
              <a:t>	</a:t>
            </a:r>
          </a:p>
        </p:txBody>
      </p:sp>
    </p:spTree>
    <p:extLst>
      <p:ext uri="{BB962C8B-B14F-4D97-AF65-F5344CB8AC3E}">
        <p14:creationId xmlns:p14="http://schemas.microsoft.com/office/powerpoint/2010/main" val="40223249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1EEEC-24C2-43F1-8196-6B537A0008D2}"/>
              </a:ext>
            </a:extLst>
          </p:cNvPr>
          <p:cNvSpPr>
            <a:spLocks noGrp="1"/>
          </p:cNvSpPr>
          <p:nvPr>
            <p:ph type="title"/>
          </p:nvPr>
        </p:nvSpPr>
        <p:spPr/>
        <p:txBody>
          <a:bodyPr/>
          <a:lstStyle/>
          <a:p>
            <a:r>
              <a:rPr lang="en-US" dirty="0"/>
              <a:t>NARA’s Capstone Success Criteria: Access</a:t>
            </a:r>
          </a:p>
        </p:txBody>
      </p:sp>
      <p:sp>
        <p:nvSpPr>
          <p:cNvPr id="3" name="Content Placeholder 2">
            <a:extLst>
              <a:ext uri="{FF2B5EF4-FFF2-40B4-BE49-F238E27FC236}">
                <a16:creationId xmlns:a16="http://schemas.microsoft.com/office/drawing/2014/main" id="{B8E041B3-680B-4227-B3BB-8B2657F64464}"/>
              </a:ext>
            </a:extLst>
          </p:cNvPr>
          <p:cNvSpPr>
            <a:spLocks noGrp="1"/>
          </p:cNvSpPr>
          <p:nvPr>
            <p:ph idx="1"/>
          </p:nvPr>
        </p:nvSpPr>
        <p:spPr/>
        <p:txBody>
          <a:bodyPr>
            <a:normAutofit fontScale="92500"/>
          </a:bodyPr>
          <a:lstStyle/>
          <a:p>
            <a:r>
              <a:rPr lang="en-US" dirty="0"/>
              <a:t>Access: Email records must remain usable and retrievable throughout their lifecycle. Access supports an agency’s ability to carry out its business functions. Access should address internal agency needs and accommodate responses to requests for information.</a:t>
            </a:r>
          </a:p>
          <a:p>
            <a:r>
              <a:rPr lang="en-US" dirty="0"/>
              <a:t> What Success Looks Like: Your agency’s email records are maintained in a system that preserves their content, context and structure, protects against their unauthorized loss or destruction, and ensures that they remain discoverable, retrievable, and usable for the period specified in their retention schedule. </a:t>
            </a:r>
          </a:p>
          <a:p>
            <a:pPr marL="118872" indent="0">
              <a:buNone/>
            </a:pPr>
            <a:r>
              <a:rPr lang="en-US" sz="1100" dirty="0"/>
              <a:t>Source: https://www.archives.gov/files/records-mgmt/email-management/2016-email-mgmt-success-criteria.pdf</a:t>
            </a:r>
          </a:p>
        </p:txBody>
      </p:sp>
      <p:sp>
        <p:nvSpPr>
          <p:cNvPr id="4" name="Footer Placeholder 3">
            <a:extLst>
              <a:ext uri="{FF2B5EF4-FFF2-40B4-BE49-F238E27FC236}">
                <a16:creationId xmlns:a16="http://schemas.microsoft.com/office/drawing/2014/main" id="{8A4FC15A-B260-41A2-A0DD-31047AFDBBE0}"/>
              </a:ext>
            </a:extLst>
          </p:cNvPr>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25508584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7368F-EAFA-4803-B5C1-D5AE2804DD44}"/>
              </a:ext>
            </a:extLst>
          </p:cNvPr>
          <p:cNvSpPr>
            <a:spLocks noGrp="1"/>
          </p:cNvSpPr>
          <p:nvPr>
            <p:ph type="title"/>
          </p:nvPr>
        </p:nvSpPr>
        <p:spPr/>
        <p:txBody>
          <a:bodyPr/>
          <a:lstStyle/>
          <a:p>
            <a:r>
              <a:rPr lang="en-US" dirty="0"/>
              <a:t>(My Own) Alternative Success Criteria</a:t>
            </a:r>
          </a:p>
        </p:txBody>
      </p:sp>
      <p:sp>
        <p:nvSpPr>
          <p:cNvPr id="3" name="Content Placeholder 2">
            <a:extLst>
              <a:ext uri="{FF2B5EF4-FFF2-40B4-BE49-F238E27FC236}">
                <a16:creationId xmlns:a16="http://schemas.microsoft.com/office/drawing/2014/main" id="{7FA3D68A-FD2A-46D8-A89E-F68F28BCCB19}"/>
              </a:ext>
            </a:extLst>
          </p:cNvPr>
          <p:cNvSpPr>
            <a:spLocks noGrp="1"/>
          </p:cNvSpPr>
          <p:nvPr>
            <p:ph idx="1"/>
          </p:nvPr>
        </p:nvSpPr>
        <p:spPr/>
        <p:txBody>
          <a:bodyPr>
            <a:normAutofit fontScale="92500" lnSpcReduction="10000"/>
          </a:bodyPr>
          <a:lstStyle/>
          <a:p>
            <a:r>
              <a:rPr lang="en-US" dirty="0"/>
              <a:t>Did agencies </a:t>
            </a:r>
            <a:r>
              <a:rPr lang="en-US" i="1" dirty="0"/>
              <a:t>really</a:t>
            </a:r>
            <a:r>
              <a:rPr lang="en-US" dirty="0"/>
              <a:t> adopt Capstone or just implement forms of “save everything” policies?</a:t>
            </a:r>
          </a:p>
          <a:p>
            <a:pPr lvl="0"/>
            <a:r>
              <a:rPr lang="en-US" dirty="0"/>
              <a:t>Will transfer guidance for 2019 compel agencies to provide public-use versions of records without personally identifiable information (PII) content?</a:t>
            </a:r>
          </a:p>
          <a:p>
            <a:r>
              <a:rPr lang="en-US" dirty="0"/>
              <a:t> Will NARA recommend seamless integration of permanent emails with other related permanent records after 2019?</a:t>
            </a:r>
          </a:p>
          <a:p>
            <a:pPr lvl="0"/>
            <a:r>
              <a:rPr lang="en-US" dirty="0"/>
              <a:t>How do agencies cope with exponentially growing amounts of email records in email archives?  Are they employing more robust search technologies?</a:t>
            </a:r>
          </a:p>
          <a:p>
            <a:r>
              <a:rPr lang="en-US" dirty="0"/>
              <a:t>How are agencies dealing with FOIA now for email?</a:t>
            </a:r>
          </a:p>
          <a:p>
            <a:pPr lvl="0"/>
            <a:endParaRPr lang="en-US" dirty="0"/>
          </a:p>
          <a:p>
            <a:pPr lvl="0"/>
            <a:endParaRPr lang="en-US" dirty="0"/>
          </a:p>
          <a:p>
            <a:pPr lvl="0"/>
            <a:endParaRPr lang="en-US" dirty="0"/>
          </a:p>
          <a:p>
            <a:pPr lvl="0"/>
            <a:endParaRPr lang="en-US" dirty="0"/>
          </a:p>
          <a:p>
            <a:endParaRPr lang="en-US" dirty="0"/>
          </a:p>
        </p:txBody>
      </p:sp>
      <p:sp>
        <p:nvSpPr>
          <p:cNvPr id="4" name="Footer Placeholder 3">
            <a:extLst>
              <a:ext uri="{FF2B5EF4-FFF2-40B4-BE49-F238E27FC236}">
                <a16:creationId xmlns:a16="http://schemas.microsoft.com/office/drawing/2014/main" id="{85B8323D-B0B5-421F-ADCA-C7E369BCBE3B}"/>
              </a:ext>
            </a:extLst>
          </p:cNvPr>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41025311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0172D-9E28-409F-A180-0EE664422F00}"/>
              </a:ext>
            </a:extLst>
          </p:cNvPr>
          <p:cNvSpPr>
            <a:spLocks noGrp="1"/>
          </p:cNvSpPr>
          <p:nvPr>
            <p:ph type="title"/>
          </p:nvPr>
        </p:nvSpPr>
        <p:spPr/>
        <p:txBody>
          <a:bodyPr/>
          <a:lstStyle/>
          <a:p>
            <a:r>
              <a:rPr lang="en-US" dirty="0"/>
              <a:t>Research agenda</a:t>
            </a:r>
          </a:p>
        </p:txBody>
      </p:sp>
      <p:sp>
        <p:nvSpPr>
          <p:cNvPr id="3" name="Content Placeholder 2">
            <a:extLst>
              <a:ext uri="{FF2B5EF4-FFF2-40B4-BE49-F238E27FC236}">
                <a16:creationId xmlns:a16="http://schemas.microsoft.com/office/drawing/2014/main" id="{713507A0-FEBE-4E9D-9155-0E4FF73450A8}"/>
              </a:ext>
            </a:extLst>
          </p:cNvPr>
          <p:cNvSpPr>
            <a:spLocks noGrp="1"/>
          </p:cNvSpPr>
          <p:nvPr>
            <p:ph idx="1"/>
          </p:nvPr>
        </p:nvSpPr>
        <p:spPr/>
        <p:txBody>
          <a:bodyPr/>
          <a:lstStyle/>
          <a:p>
            <a:r>
              <a:rPr lang="en-US" dirty="0"/>
              <a:t>Signal to noise ratio: analyzing Capstone’s success in capturing (and only capturing) e-mail records from senior officials that are of permanent value;</a:t>
            </a:r>
          </a:p>
          <a:p>
            <a:r>
              <a:rPr lang="en-US" dirty="0"/>
              <a:t>Appraising existing archival strategies for filtering sensitive content in large e-mail repositories; and </a:t>
            </a:r>
          </a:p>
          <a:p>
            <a:r>
              <a:rPr lang="en-US" dirty="0"/>
              <a:t>Evaluating how well total capture of email has increased the right of citizen access to these records, through informal and formal means.</a:t>
            </a:r>
          </a:p>
        </p:txBody>
      </p:sp>
      <p:sp>
        <p:nvSpPr>
          <p:cNvPr id="4" name="Footer Placeholder 3">
            <a:extLst>
              <a:ext uri="{FF2B5EF4-FFF2-40B4-BE49-F238E27FC236}">
                <a16:creationId xmlns:a16="http://schemas.microsoft.com/office/drawing/2014/main" id="{9A6391DF-66A5-4F06-BFDB-F409FCB839EB}"/>
              </a:ext>
            </a:extLst>
          </p:cNvPr>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9136893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0611C-7F62-4DC5-8CEC-71FABE9DA636}"/>
              </a:ext>
            </a:extLst>
          </p:cNvPr>
          <p:cNvSpPr>
            <a:spLocks noGrp="1"/>
          </p:cNvSpPr>
          <p:nvPr>
            <p:ph type="title"/>
          </p:nvPr>
        </p:nvSpPr>
        <p:spPr>
          <a:xfrm>
            <a:off x="685800" y="1219200"/>
            <a:ext cx="8305800" cy="590550"/>
          </a:xfrm>
        </p:spPr>
        <p:txBody>
          <a:bodyPr/>
          <a:lstStyle/>
          <a:p>
            <a:pPr eaLnBrk="1" fontAlgn="auto" hangingPunct="1">
              <a:spcAft>
                <a:spcPts val="0"/>
              </a:spcAft>
              <a:defRPr/>
            </a:pPr>
            <a:r>
              <a:rPr lang="en-US" dirty="0"/>
              <a:t>Difference in Information Retrieval Task: Dimensionality</a:t>
            </a:r>
          </a:p>
        </p:txBody>
      </p:sp>
      <p:sp>
        <p:nvSpPr>
          <p:cNvPr id="3" name="Content Placeholder 2">
            <a:extLst>
              <a:ext uri="{FF2B5EF4-FFF2-40B4-BE49-F238E27FC236}">
                <a16:creationId xmlns:a16="http://schemas.microsoft.com/office/drawing/2014/main" id="{43E4FAE6-1A0B-4E11-9A67-B23953F521EA}"/>
              </a:ext>
            </a:extLst>
          </p:cNvPr>
          <p:cNvSpPr>
            <a:spLocks noGrp="1"/>
          </p:cNvSpPr>
          <p:nvPr>
            <p:ph idx="1"/>
          </p:nvPr>
        </p:nvSpPr>
        <p:spPr/>
        <p:txBody>
          <a:bodyPr/>
          <a:lstStyle/>
          <a:p>
            <a:pPr eaLnBrk="1" hangingPunct="1"/>
            <a:r>
              <a:rPr lang="en-US" altLang="en-US"/>
              <a:t>E-discovery context:  binary classifications for relevance and privilege (R, NR)  (P, NP)  </a:t>
            </a:r>
          </a:p>
          <a:p>
            <a:pPr eaLnBrk="1" hangingPunct="1"/>
            <a:r>
              <a:rPr lang="en-US" altLang="en-US"/>
              <a:t>Records management: legacy schedules with 500 record series and 25 record retention periods</a:t>
            </a:r>
          </a:p>
          <a:p>
            <a:pPr eaLnBrk="1" hangingPunct="1"/>
            <a:r>
              <a:rPr lang="en-US" altLang="en-US"/>
              <a:t>RM Task: Collapsing record series into big buckets</a:t>
            </a:r>
          </a:p>
          <a:p>
            <a:pPr eaLnBrk="1" hangingPunct="1"/>
            <a:r>
              <a:rPr lang="en-US" altLang="en-US"/>
              <a:t>Focus on records retention period as driver for big bucket, not records category </a:t>
            </a:r>
            <a:r>
              <a:rPr lang="en-US" altLang="en-US" i="1"/>
              <a:t>per se</a:t>
            </a:r>
          </a:p>
        </p:txBody>
      </p:sp>
      <p:sp>
        <p:nvSpPr>
          <p:cNvPr id="70660" name="Footer Placeholder 3">
            <a:extLst>
              <a:ext uri="{FF2B5EF4-FFF2-40B4-BE49-F238E27FC236}">
                <a16:creationId xmlns:a16="http://schemas.microsoft.com/office/drawing/2014/main" id="{CDFBF4FE-3A9F-40DA-BCB9-3090C297A9C5}"/>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800">
                <a:solidFill>
                  <a:srgbClr val="0076C0"/>
                </a:solidFill>
              </a:rPr>
              <a:t>(c) Jason R. Baron 2018</a:t>
            </a:r>
          </a:p>
        </p:txBody>
      </p:sp>
    </p:spTree>
    <p:extLst>
      <p:ext uri="{BB962C8B-B14F-4D97-AF65-F5344CB8AC3E}">
        <p14:creationId xmlns:p14="http://schemas.microsoft.com/office/powerpoint/2010/main" val="36834071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9"/>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9"/>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9"/>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9"/>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EDE6D-4E64-4711-BCD8-31B39AEF9092}"/>
              </a:ext>
            </a:extLst>
          </p:cNvPr>
          <p:cNvSpPr>
            <a:spLocks noGrp="1"/>
          </p:cNvSpPr>
          <p:nvPr>
            <p:ph type="title"/>
          </p:nvPr>
        </p:nvSpPr>
        <p:spPr/>
        <p:txBody>
          <a:bodyPr/>
          <a:lstStyle/>
          <a:p>
            <a:pPr>
              <a:defRPr/>
            </a:pPr>
            <a:r>
              <a:rPr lang="en-US" dirty="0"/>
              <a:t>Bigger Buckets / Fewer Categories (Dimensions)</a:t>
            </a:r>
          </a:p>
        </p:txBody>
      </p:sp>
      <p:sp>
        <p:nvSpPr>
          <p:cNvPr id="71683" name="Footer Placeholder 3">
            <a:extLst>
              <a:ext uri="{FF2B5EF4-FFF2-40B4-BE49-F238E27FC236}">
                <a16:creationId xmlns:a16="http://schemas.microsoft.com/office/drawing/2014/main" id="{1D2932CC-C216-4F73-89CC-EEF1015D0FC3}"/>
              </a:ext>
            </a:extLst>
          </p:cNvPr>
          <p:cNvSpPr>
            <a:spLocks noGrp="1" noChangeArrowheads="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800">
                <a:solidFill>
                  <a:srgbClr val="0076C0"/>
                </a:solidFill>
              </a:rPr>
              <a:t>(c) Jason R. Baron 2018</a:t>
            </a:r>
          </a:p>
        </p:txBody>
      </p:sp>
      <p:pic>
        <p:nvPicPr>
          <p:cNvPr id="71684" name="Content Placeholder 8">
            <a:extLst>
              <a:ext uri="{FF2B5EF4-FFF2-40B4-BE49-F238E27FC236}">
                <a16:creationId xmlns:a16="http://schemas.microsoft.com/office/drawing/2014/main" id="{2B3D8C36-79E0-48C3-B282-9562CEF8B0E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48200" y="2147888"/>
            <a:ext cx="4191000" cy="3629025"/>
          </a:xfrm>
          <a:noFill/>
        </p:spPr>
      </p:pic>
      <p:pic>
        <p:nvPicPr>
          <p:cNvPr id="71685" name="Picture 10">
            <a:extLst>
              <a:ext uri="{FF2B5EF4-FFF2-40B4-BE49-F238E27FC236}">
                <a16:creationId xmlns:a16="http://schemas.microsoft.com/office/drawing/2014/main" id="{6CC99AEB-D5B7-42BB-874E-1ED3D092DE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238375"/>
            <a:ext cx="342900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32735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19F79-955E-46D3-A55E-271F7139D07D}"/>
              </a:ext>
            </a:extLst>
          </p:cNvPr>
          <p:cNvSpPr>
            <a:spLocks noGrp="1"/>
          </p:cNvSpPr>
          <p:nvPr>
            <p:ph type="title"/>
          </p:nvPr>
        </p:nvSpPr>
        <p:spPr/>
        <p:txBody>
          <a:bodyPr/>
          <a:lstStyle/>
          <a:p>
            <a:pPr eaLnBrk="1" fontAlgn="auto" hangingPunct="1">
              <a:spcAft>
                <a:spcPts val="0"/>
              </a:spcAft>
              <a:defRPr/>
            </a:pPr>
            <a:r>
              <a:rPr lang="en-US" dirty="0"/>
              <a:t>Key Concepts in </a:t>
            </a:r>
            <a:r>
              <a:rPr lang="en-US" dirty="0" err="1"/>
              <a:t>Autocategorization</a:t>
            </a:r>
            <a:r>
              <a:rPr lang="en-US" dirty="0"/>
              <a:t>	</a:t>
            </a:r>
          </a:p>
        </p:txBody>
      </p:sp>
      <p:sp>
        <p:nvSpPr>
          <p:cNvPr id="72707" name="Content Placeholder 2">
            <a:extLst>
              <a:ext uri="{FF2B5EF4-FFF2-40B4-BE49-F238E27FC236}">
                <a16:creationId xmlns:a16="http://schemas.microsoft.com/office/drawing/2014/main" id="{3D572844-D982-438D-8F7C-DC5835BE01D7}"/>
              </a:ext>
            </a:extLst>
          </p:cNvPr>
          <p:cNvSpPr>
            <a:spLocks noGrp="1"/>
          </p:cNvSpPr>
          <p:nvPr>
            <p:ph idx="1"/>
          </p:nvPr>
        </p:nvSpPr>
        <p:spPr/>
        <p:txBody>
          <a:bodyPr/>
          <a:lstStyle/>
          <a:p>
            <a:pPr eaLnBrk="1" hangingPunct="1"/>
            <a:r>
              <a:rPr lang="en-US" altLang="en-US"/>
              <a:t>Coverage: ensuring that every record or digital object that the system interacts with is in fact categorized</a:t>
            </a:r>
          </a:p>
          <a:p>
            <a:pPr eaLnBrk="1" hangingPunct="1"/>
            <a:r>
              <a:rPr lang="en-US" altLang="en-US"/>
              <a:t>Detail: ensuring that the system captures or extracts every meaningful piece of information from a record or digital object.</a:t>
            </a:r>
          </a:p>
        </p:txBody>
      </p:sp>
      <p:sp>
        <p:nvSpPr>
          <p:cNvPr id="72708" name="Footer Placeholder 3">
            <a:extLst>
              <a:ext uri="{FF2B5EF4-FFF2-40B4-BE49-F238E27FC236}">
                <a16:creationId xmlns:a16="http://schemas.microsoft.com/office/drawing/2014/main" id="{51157B3A-9415-4563-AB0A-208960522B07}"/>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800">
                <a:solidFill>
                  <a:srgbClr val="0076C0"/>
                </a:solidFill>
              </a:rPr>
              <a:t>(c) Jason R. Baron 2018</a:t>
            </a:r>
          </a:p>
        </p:txBody>
      </p:sp>
    </p:spTree>
    <p:extLst>
      <p:ext uri="{BB962C8B-B14F-4D97-AF65-F5344CB8AC3E}">
        <p14:creationId xmlns:p14="http://schemas.microsoft.com/office/powerpoint/2010/main" val="35101835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10AE6-5D90-4944-8C68-FEA2EACC379B}"/>
              </a:ext>
            </a:extLst>
          </p:cNvPr>
          <p:cNvSpPr>
            <a:spLocks noGrp="1"/>
          </p:cNvSpPr>
          <p:nvPr>
            <p:ph type="title"/>
          </p:nvPr>
        </p:nvSpPr>
        <p:spPr/>
        <p:txBody>
          <a:bodyPr/>
          <a:lstStyle/>
          <a:p>
            <a:pPr eaLnBrk="1" fontAlgn="auto" hangingPunct="1">
              <a:spcAft>
                <a:spcPts val="0"/>
              </a:spcAft>
              <a:defRPr/>
            </a:pPr>
            <a:r>
              <a:rPr lang="en-US" dirty="0"/>
              <a:t>Auto-categorization techniques can be used to classify content “output” into…..</a:t>
            </a:r>
          </a:p>
        </p:txBody>
      </p:sp>
      <p:sp>
        <p:nvSpPr>
          <p:cNvPr id="3" name="Content Placeholder 2">
            <a:extLst>
              <a:ext uri="{FF2B5EF4-FFF2-40B4-BE49-F238E27FC236}">
                <a16:creationId xmlns:a16="http://schemas.microsoft.com/office/drawing/2014/main" id="{77D55A46-F97F-43DD-8D1D-2FD8A2F79078}"/>
              </a:ext>
            </a:extLst>
          </p:cNvPr>
          <p:cNvSpPr>
            <a:spLocks noGrp="1"/>
          </p:cNvSpPr>
          <p:nvPr>
            <p:ph idx="1"/>
          </p:nvPr>
        </p:nvSpPr>
        <p:spPr/>
        <p:txBody>
          <a:bodyPr rtlCol="0">
            <a:normAutofit/>
          </a:bodyPr>
          <a:lstStyle/>
          <a:p>
            <a:pPr marL="118872" indent="0" eaLnBrk="1" fontAlgn="auto" hangingPunct="1">
              <a:spcBef>
                <a:spcPts val="910"/>
              </a:spcBef>
              <a:spcAft>
                <a:spcPts val="0"/>
              </a:spcAft>
              <a:buFont typeface="Wingdings" panose="05000000000000000000" pitchFamily="2" charset="2"/>
              <a:buNone/>
              <a:defRPr/>
            </a:pPr>
            <a:endParaRPr lang="en-US" dirty="0"/>
          </a:p>
          <a:p>
            <a:pPr marL="566928" lvl="1" eaLnBrk="1" fontAlgn="auto" hangingPunct="1">
              <a:spcBef>
                <a:spcPts val="910"/>
              </a:spcBef>
              <a:spcAft>
                <a:spcPts val="0"/>
              </a:spcAft>
              <a:defRPr/>
            </a:pPr>
            <a:r>
              <a:rPr lang="en-US" dirty="0"/>
              <a:t>topic maps </a:t>
            </a:r>
          </a:p>
          <a:p>
            <a:pPr marL="566928" lvl="1" eaLnBrk="1" fontAlgn="auto" hangingPunct="1">
              <a:spcBef>
                <a:spcPts val="910"/>
              </a:spcBef>
              <a:spcAft>
                <a:spcPts val="0"/>
              </a:spcAft>
              <a:defRPr/>
            </a:pPr>
            <a:r>
              <a:rPr lang="en-US" dirty="0"/>
              <a:t>subject-based classification</a:t>
            </a:r>
          </a:p>
          <a:p>
            <a:pPr marL="566928" lvl="1" eaLnBrk="1" fontAlgn="auto" hangingPunct="1">
              <a:spcBef>
                <a:spcPts val="910"/>
              </a:spcBef>
              <a:spcAft>
                <a:spcPts val="0"/>
              </a:spcAft>
              <a:defRPr/>
            </a:pPr>
            <a:r>
              <a:rPr lang="en-US" dirty="0"/>
              <a:t>faceted classification	</a:t>
            </a:r>
          </a:p>
          <a:p>
            <a:pPr marL="566928" lvl="1" eaLnBrk="1" fontAlgn="auto" hangingPunct="1">
              <a:spcBef>
                <a:spcPts val="910"/>
              </a:spcBef>
              <a:spcAft>
                <a:spcPts val="0"/>
              </a:spcAft>
              <a:defRPr/>
            </a:pPr>
            <a:r>
              <a:rPr lang="en-US" dirty="0"/>
              <a:t>metadata (Dublin core or otherwise) </a:t>
            </a:r>
          </a:p>
          <a:p>
            <a:pPr marL="566928" lvl="1" eaLnBrk="1" fontAlgn="auto" hangingPunct="1">
              <a:spcBef>
                <a:spcPts val="910"/>
              </a:spcBef>
              <a:spcAft>
                <a:spcPts val="0"/>
              </a:spcAft>
              <a:defRPr/>
            </a:pPr>
            <a:r>
              <a:rPr lang="en-US" dirty="0"/>
              <a:t>controlled vocabularies</a:t>
            </a:r>
          </a:p>
          <a:p>
            <a:pPr marL="118872" indent="0" eaLnBrk="1" fontAlgn="auto" hangingPunct="1">
              <a:spcBef>
                <a:spcPts val="910"/>
              </a:spcBef>
              <a:spcAft>
                <a:spcPts val="0"/>
              </a:spcAft>
              <a:buFont typeface="Wingdings" panose="05000000000000000000" pitchFamily="2" charset="2"/>
              <a:buNone/>
              <a:defRPr/>
            </a:pPr>
            <a:endParaRPr lang="en-US" sz="1800" dirty="0"/>
          </a:p>
          <a:p>
            <a:pPr marL="118872" indent="0" eaLnBrk="1" fontAlgn="auto" hangingPunct="1">
              <a:spcBef>
                <a:spcPts val="910"/>
              </a:spcBef>
              <a:spcAft>
                <a:spcPts val="0"/>
              </a:spcAft>
              <a:buFont typeface="Wingdings" panose="05000000000000000000" pitchFamily="2" charset="2"/>
              <a:buNone/>
              <a:defRPr/>
            </a:pPr>
            <a:r>
              <a:rPr lang="en-US" sz="1800" dirty="0"/>
              <a:t>Source: http://</a:t>
            </a:r>
            <a:r>
              <a:rPr lang="en-US" sz="1800" dirty="0" err="1"/>
              <a:t>www.ontopia.net</a:t>
            </a:r>
            <a:r>
              <a:rPr lang="en-US" sz="1800" dirty="0"/>
              <a:t>/</a:t>
            </a:r>
            <a:r>
              <a:rPr lang="en-US" sz="1800" dirty="0" err="1"/>
              <a:t>page.jsp?id</a:t>
            </a:r>
            <a:r>
              <a:rPr lang="en-US" sz="1800" dirty="0"/>
              <a:t>=classify</a:t>
            </a:r>
          </a:p>
          <a:p>
            <a:pPr marL="347472" eaLnBrk="1" fontAlgn="auto" hangingPunct="1">
              <a:spcBef>
                <a:spcPts val="910"/>
              </a:spcBef>
              <a:spcAft>
                <a:spcPts val="0"/>
              </a:spcAft>
              <a:defRPr/>
            </a:pPr>
            <a:endParaRPr lang="en-US" sz="1800" dirty="0"/>
          </a:p>
        </p:txBody>
      </p:sp>
      <p:sp>
        <p:nvSpPr>
          <p:cNvPr id="73732" name="Footer Placeholder 3">
            <a:extLst>
              <a:ext uri="{FF2B5EF4-FFF2-40B4-BE49-F238E27FC236}">
                <a16:creationId xmlns:a16="http://schemas.microsoft.com/office/drawing/2014/main" id="{E12530BC-4E6E-4C1C-AFF5-5A9A214092CD}"/>
              </a:ext>
            </a:extLst>
          </p:cNvPr>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800">
                <a:solidFill>
                  <a:srgbClr val="0076C0"/>
                </a:solidFill>
              </a:rPr>
              <a:t>(c) Jason R. Baron 2018</a:t>
            </a:r>
          </a:p>
        </p:txBody>
      </p:sp>
    </p:spTree>
    <p:extLst>
      <p:ext uri="{BB962C8B-B14F-4D97-AF65-F5344CB8AC3E}">
        <p14:creationId xmlns:p14="http://schemas.microsoft.com/office/powerpoint/2010/main" val="14361978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95258" cy="895395"/>
          </a:xfrm>
        </p:spPr>
        <p:txBody>
          <a:bodyPr/>
          <a:lstStyle/>
          <a:p>
            <a:r>
              <a:rPr lang="en-US" dirty="0"/>
              <a:t>Beyond Capstone: Automated Categorization of Records into Records Schedule Categories</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4274" y="1828800"/>
            <a:ext cx="6397676" cy="4267200"/>
          </a:xfrm>
        </p:spPr>
      </p:pic>
      <p:sp>
        <p:nvSpPr>
          <p:cNvPr id="4" name="Footer Placeholder 3"/>
          <p:cNvSpPr>
            <a:spLocks noGrp="1"/>
          </p:cNvSpPr>
          <p:nvPr>
            <p:ph type="ftr" sz="quarter" idx="10"/>
          </p:nvPr>
        </p:nvSpPr>
        <p:spPr/>
        <p:txBody>
          <a:bodyPr/>
          <a:lstStyle/>
          <a:p>
            <a:pPr>
              <a:defRPr/>
            </a:pPr>
            <a:endParaRPr lang="en-US" altLang="en-US" dirty="0"/>
          </a:p>
        </p:txBody>
      </p:sp>
    </p:spTree>
    <p:extLst>
      <p:ext uri="{BB962C8B-B14F-4D97-AF65-F5344CB8AC3E}">
        <p14:creationId xmlns:p14="http://schemas.microsoft.com/office/powerpoint/2010/main" val="42563433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200"/>
            <a:ext cx="7795258" cy="365125"/>
          </a:xfrm>
        </p:spPr>
        <p:txBody>
          <a:bodyPr/>
          <a:lstStyle/>
          <a:p>
            <a:r>
              <a:rPr lang="en-US" dirty="0"/>
              <a:t>The US National Archives: the repository for US government records appraised as “permanent”</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0711" y="2057400"/>
            <a:ext cx="6404803" cy="4038600"/>
          </a:xfrm>
        </p:spPr>
      </p:pic>
      <p:sp>
        <p:nvSpPr>
          <p:cNvPr id="4" name="Footer Placeholder 3"/>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19704678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with current auto categorization </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27961" y="1828800"/>
            <a:ext cx="4310303" cy="4267200"/>
          </a:xfrm>
        </p:spPr>
      </p:pic>
      <p:sp>
        <p:nvSpPr>
          <p:cNvPr id="4" name="Footer Placeholder 3"/>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1403626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00E01-742A-49DE-ACE3-C05E72302340}"/>
              </a:ext>
            </a:extLst>
          </p:cNvPr>
          <p:cNvSpPr>
            <a:spLocks noGrp="1"/>
          </p:cNvSpPr>
          <p:nvPr>
            <p:ph type="title"/>
          </p:nvPr>
        </p:nvSpPr>
        <p:spPr>
          <a:xfrm>
            <a:off x="628650" y="1131888"/>
            <a:ext cx="4194175" cy="993775"/>
          </a:xfrm>
          <a:solidFill>
            <a:schemeClr val="bg2"/>
          </a:solidFill>
        </p:spPr>
        <p:txBody>
          <a:bodyPr>
            <a:normAutofit/>
          </a:bodyPr>
          <a:lstStyle/>
          <a:p>
            <a:pPr eaLnBrk="1" hangingPunct="1">
              <a:defRPr/>
            </a:pPr>
            <a:r>
              <a:rPr lang="en-CA" dirty="0"/>
              <a:t>Steps For Designing An Auto-Classification System</a:t>
            </a:r>
          </a:p>
        </p:txBody>
      </p:sp>
      <p:sp>
        <p:nvSpPr>
          <p:cNvPr id="3" name="Content Placeholder 2">
            <a:extLst>
              <a:ext uri="{FF2B5EF4-FFF2-40B4-BE49-F238E27FC236}">
                <a16:creationId xmlns:a16="http://schemas.microsoft.com/office/drawing/2014/main" id="{C2FD37EB-4F92-4EDB-A625-A4EF7F144385}"/>
              </a:ext>
            </a:extLst>
          </p:cNvPr>
          <p:cNvSpPr>
            <a:spLocks noGrp="1"/>
          </p:cNvSpPr>
          <p:nvPr>
            <p:ph idx="1"/>
          </p:nvPr>
        </p:nvSpPr>
        <p:spPr>
          <a:xfrm>
            <a:off x="685800" y="2286000"/>
            <a:ext cx="7794625" cy="3810000"/>
          </a:xfrm>
          <a:solidFill>
            <a:schemeClr val="bg2"/>
          </a:solidFill>
        </p:spPr>
        <p:txBody>
          <a:bodyPr>
            <a:normAutofit fontScale="70000" lnSpcReduction="20000"/>
          </a:bodyPr>
          <a:lstStyle/>
          <a:p>
            <a:pPr eaLnBrk="1" hangingPunct="1">
              <a:defRPr/>
            </a:pPr>
            <a:r>
              <a:rPr lang="en-CA" dirty="0"/>
              <a:t>Critical Steps</a:t>
            </a:r>
          </a:p>
          <a:p>
            <a:pPr lvl="1" eaLnBrk="1" hangingPunct="1">
              <a:defRPr/>
            </a:pPr>
            <a:r>
              <a:rPr lang="en-CA" dirty="0"/>
              <a:t>Understand the training requirements and needed training data</a:t>
            </a:r>
          </a:p>
          <a:p>
            <a:pPr lvl="1" eaLnBrk="1" hangingPunct="1">
              <a:defRPr/>
            </a:pPr>
            <a:r>
              <a:rPr lang="en-CA" dirty="0"/>
              <a:t>Understand how input features will be represented within the learned function</a:t>
            </a:r>
          </a:p>
          <a:p>
            <a:pPr lvl="1" eaLnBrk="1" hangingPunct="1">
              <a:defRPr/>
            </a:pPr>
            <a:r>
              <a:rPr lang="en-CA" dirty="0"/>
              <a:t>Determine the structure of the learned function and corresponding learning algorithm</a:t>
            </a:r>
          </a:p>
          <a:p>
            <a:pPr lvl="1" eaLnBrk="1" hangingPunct="1">
              <a:defRPr/>
            </a:pPr>
            <a:endParaRPr lang="en-CA" dirty="0"/>
          </a:p>
          <a:p>
            <a:pPr eaLnBrk="1" hangingPunct="1">
              <a:defRPr/>
            </a:pPr>
            <a:r>
              <a:rPr lang="en-CA" dirty="0"/>
              <a:t>Once these three items have been considered, normal testing and implementation can occur</a:t>
            </a:r>
          </a:p>
          <a:p>
            <a:pPr lvl="1" eaLnBrk="1" hangingPunct="1">
              <a:defRPr/>
            </a:pPr>
            <a:r>
              <a:rPr lang="en-CA" dirty="0"/>
              <a:t>Splitting the data into a test, training, and validation step</a:t>
            </a:r>
          </a:p>
          <a:p>
            <a:pPr lvl="1" eaLnBrk="1" hangingPunct="1">
              <a:defRPr/>
            </a:pPr>
            <a:r>
              <a:rPr lang="en-CA" dirty="0"/>
              <a:t>Completing the tactical design</a:t>
            </a:r>
          </a:p>
          <a:p>
            <a:pPr lvl="1" eaLnBrk="1" hangingPunct="1">
              <a:defRPr/>
            </a:pPr>
            <a:r>
              <a:rPr lang="en-CA" dirty="0"/>
              <a:t>Running the learning algorithm on a sample of training data with various parameters tuned in a logical manner</a:t>
            </a:r>
          </a:p>
          <a:p>
            <a:pPr lvl="1" eaLnBrk="1" hangingPunct="1">
              <a:defRPr/>
            </a:pPr>
            <a:r>
              <a:rPr lang="en-CA" dirty="0"/>
              <a:t>Completing the parameter optimization against a subset of the training data, or validation set, along with cross-validation</a:t>
            </a:r>
          </a:p>
          <a:p>
            <a:pPr eaLnBrk="1" hangingPunct="1">
              <a:defRPr/>
            </a:pPr>
            <a:endParaRPr lang="en-CA" dirty="0"/>
          </a:p>
        </p:txBody>
      </p:sp>
      <p:sp>
        <p:nvSpPr>
          <p:cNvPr id="82948" name="Slide Number Placeholder 3">
            <a:extLst>
              <a:ext uri="{FF2B5EF4-FFF2-40B4-BE49-F238E27FC236}">
                <a16:creationId xmlns:a16="http://schemas.microsoft.com/office/drawing/2014/main" id="{94A39C1B-E734-4F5E-9CF7-09F94FC75C20}"/>
              </a:ext>
            </a:extLst>
          </p:cNvPr>
          <p:cNvSpPr>
            <a:spLocks noGrp="1" noChangeArrowheads="1"/>
          </p:cNvSpPr>
          <p:nvPr>
            <p:ph type="sldNum" sz="quarter" idx="11"/>
          </p:nvPr>
        </p:nvSpPr>
        <p:spPr bwMode="auto">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0" hangingPunct="0">
              <a:lnSpc>
                <a:spcPct val="100000"/>
              </a:lnSpc>
              <a:spcBef>
                <a:spcPct val="0"/>
              </a:spcBef>
              <a:buClrTx/>
              <a:buFontTx/>
              <a:buNone/>
            </a:pPr>
            <a:fld id="{C62C60D7-0C60-4853-8808-235D1D8AE649}" type="slidenum">
              <a:rPr lang="en-US" altLang="en-US" sz="1800" smtClean="0"/>
              <a:pPr eaLnBrk="0" hangingPunct="0">
                <a:lnSpc>
                  <a:spcPct val="100000"/>
                </a:lnSpc>
                <a:spcBef>
                  <a:spcPct val="0"/>
                </a:spcBef>
                <a:buClrTx/>
                <a:buFontTx/>
                <a:buNone/>
              </a:pPr>
              <a:t>31</a:t>
            </a:fld>
            <a:endParaRPr lang="en-US" altLang="en-US" sz="1800"/>
          </a:p>
        </p:txBody>
      </p:sp>
    </p:spTree>
    <p:extLst>
      <p:ext uri="{BB962C8B-B14F-4D97-AF65-F5344CB8AC3E}">
        <p14:creationId xmlns:p14="http://schemas.microsoft.com/office/powerpoint/2010/main" val="32386617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9757F-BFA5-4816-A9EB-28CAD66376D4}"/>
              </a:ext>
            </a:extLst>
          </p:cNvPr>
          <p:cNvSpPr>
            <a:spLocks noGrp="1"/>
          </p:cNvSpPr>
          <p:nvPr>
            <p:ph type="title"/>
          </p:nvPr>
        </p:nvSpPr>
        <p:spPr/>
        <p:txBody>
          <a:bodyPr/>
          <a:lstStyle/>
          <a:p>
            <a:pPr algn="ctr"/>
            <a:r>
              <a:rPr lang="en-US" dirty="0"/>
              <a:t>Providing access…..</a:t>
            </a:r>
          </a:p>
        </p:txBody>
      </p:sp>
      <p:pic>
        <p:nvPicPr>
          <p:cNvPr id="6" name="Content Placeholder 5">
            <a:extLst>
              <a:ext uri="{FF2B5EF4-FFF2-40B4-BE49-F238E27FC236}">
                <a16:creationId xmlns:a16="http://schemas.microsoft.com/office/drawing/2014/main" id="{8B9FD6FC-E7DE-4B60-AFA6-0380E564CB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71800" y="2143631"/>
            <a:ext cx="3474720" cy="3810000"/>
          </a:xfrm>
        </p:spPr>
      </p:pic>
      <p:sp>
        <p:nvSpPr>
          <p:cNvPr id="4" name="Footer Placeholder 3">
            <a:extLst>
              <a:ext uri="{FF2B5EF4-FFF2-40B4-BE49-F238E27FC236}">
                <a16:creationId xmlns:a16="http://schemas.microsoft.com/office/drawing/2014/main" id="{DCAB0D9A-751A-4722-A7D2-1C94564B999C}"/>
              </a:ext>
            </a:extLst>
          </p:cNvPr>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18604956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7FD18-4AEF-405F-A7D9-741D2ECB2DBC}"/>
              </a:ext>
            </a:extLst>
          </p:cNvPr>
          <p:cNvSpPr>
            <a:spLocks noGrp="1"/>
          </p:cNvSpPr>
          <p:nvPr>
            <p:ph type="title"/>
          </p:nvPr>
        </p:nvSpPr>
        <p:spPr/>
        <p:txBody>
          <a:bodyPr/>
          <a:lstStyle/>
          <a:p>
            <a:r>
              <a:rPr lang="en-US" dirty="0"/>
              <a:t>….to the digital archive……</a:t>
            </a:r>
          </a:p>
        </p:txBody>
      </p:sp>
      <p:sp>
        <p:nvSpPr>
          <p:cNvPr id="4" name="Footer Placeholder 3">
            <a:extLst>
              <a:ext uri="{FF2B5EF4-FFF2-40B4-BE49-F238E27FC236}">
                <a16:creationId xmlns:a16="http://schemas.microsoft.com/office/drawing/2014/main" id="{83D131BF-E6F6-43F4-905C-FD7462713F1F}"/>
              </a:ext>
            </a:extLst>
          </p:cNvPr>
          <p:cNvSpPr>
            <a:spLocks noGrp="1"/>
          </p:cNvSpPr>
          <p:nvPr>
            <p:ph type="ftr" sz="quarter" idx="10"/>
          </p:nvPr>
        </p:nvSpPr>
        <p:spPr/>
        <p:txBody>
          <a:bodyPr/>
          <a:lstStyle/>
          <a:p>
            <a:pPr>
              <a:defRPr/>
            </a:pPr>
            <a:r>
              <a:rPr lang="en-US" altLang="en-US" dirty="0"/>
              <a:t>(c) Jason R. Baron 2018</a:t>
            </a:r>
          </a:p>
        </p:txBody>
      </p:sp>
      <mc:AlternateContent xmlns:mc="http://schemas.openxmlformats.org/markup-compatibility/2006" xmlns:p14="http://schemas.microsoft.com/office/powerpoint/2010/main">
        <mc:Choice Requires="p14">
          <p:contentPart p14:bwMode="auto" r:id="rId2">
            <p14:nvContentPartPr>
              <p14:cNvPr id="11" name="Ink 10">
                <a:extLst>
                  <a:ext uri="{FF2B5EF4-FFF2-40B4-BE49-F238E27FC236}">
                    <a16:creationId xmlns:a16="http://schemas.microsoft.com/office/drawing/2014/main" id="{F6532549-D8FC-48EF-A757-DCA793BD865B}"/>
                  </a:ext>
                </a:extLst>
              </p14:cNvPr>
              <p14:cNvContentPartPr/>
              <p14:nvPr/>
            </p14:nvContentPartPr>
            <p14:xfrm>
              <a:off x="3790054" y="3703717"/>
              <a:ext cx="360" cy="360"/>
            </p14:xfrm>
          </p:contentPart>
        </mc:Choice>
        <mc:Fallback xmlns="">
          <p:pic>
            <p:nvPicPr>
              <p:cNvPr id="11" name="Ink 10">
                <a:extLst>
                  <a:ext uri="{FF2B5EF4-FFF2-40B4-BE49-F238E27FC236}">
                    <a16:creationId xmlns:a16="http://schemas.microsoft.com/office/drawing/2014/main" id="{F6532549-D8FC-48EF-A757-DCA793BD865B}"/>
                  </a:ext>
                </a:extLst>
              </p:cNvPr>
              <p:cNvPicPr/>
              <p:nvPr/>
            </p:nvPicPr>
            <p:blipFill>
              <a:blip r:embed="rId3"/>
              <a:stretch>
                <a:fillRect/>
              </a:stretch>
            </p:blipFill>
            <p:spPr>
              <a:xfrm>
                <a:off x="3781054" y="3695077"/>
                <a:ext cx="18000" cy="18000"/>
              </a:xfrm>
              <a:prstGeom prst="rect">
                <a:avLst/>
              </a:prstGeom>
            </p:spPr>
          </p:pic>
        </mc:Fallback>
      </mc:AlternateContent>
      <p:pic>
        <p:nvPicPr>
          <p:cNvPr id="20486" name="Picture 6" descr="Image result for digital key">
            <a:extLst>
              <a:ext uri="{FF2B5EF4-FFF2-40B4-BE49-F238E27FC236}">
                <a16:creationId xmlns:a16="http://schemas.microsoft.com/office/drawing/2014/main" id="{CD367ED9-EABE-4A5F-95BC-361D429E16C8}"/>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209800" y="1981200"/>
            <a:ext cx="5029200" cy="4038600"/>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Image result for digital key">
            <a:extLst>
              <a:ext uri="{FF2B5EF4-FFF2-40B4-BE49-F238E27FC236}">
                <a16:creationId xmlns:a16="http://schemas.microsoft.com/office/drawing/2014/main" id="{A99CC949-E9F9-4928-8AE6-6E4DD8D03C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2076450"/>
            <a:ext cx="3600450" cy="270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1479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95258" cy="1200195"/>
          </a:xfrm>
        </p:spPr>
        <p:txBody>
          <a:bodyPr/>
          <a:lstStyle/>
          <a:p>
            <a:pPr algn="r"/>
            <a:r>
              <a:rPr lang="en-US" sz="2400" dirty="0"/>
              <a:t>How can citizen access to future digital archives be accomplished in a timely way by means other than litigation and FOIA?</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0" y="3733800"/>
            <a:ext cx="3238500" cy="1666875"/>
          </a:xfrm>
        </p:spPr>
      </p:pic>
      <p:sp>
        <p:nvSpPr>
          <p:cNvPr id="4" name="Footer Placeholder 3"/>
          <p:cNvSpPr>
            <a:spLocks noGrp="1"/>
          </p:cNvSpPr>
          <p:nvPr>
            <p:ph type="ftr" sz="quarter" idx="10"/>
          </p:nvPr>
        </p:nvSpPr>
        <p:spPr/>
        <p:txBody>
          <a:bodyPr/>
          <a:lstStyle/>
          <a:p>
            <a:pPr>
              <a:defRPr/>
            </a:pPr>
            <a:endParaRPr lang="en-US" altLang="en-US" dirty="0"/>
          </a:p>
        </p:txBody>
      </p:sp>
      <p:sp>
        <p:nvSpPr>
          <p:cNvPr id="3" name="TextBox 2">
            <a:extLst>
              <a:ext uri="{FF2B5EF4-FFF2-40B4-BE49-F238E27FC236}">
                <a16:creationId xmlns:a16="http://schemas.microsoft.com/office/drawing/2014/main" id="{89E698E4-596C-4346-B06A-AEA8B60EF4CD}"/>
              </a:ext>
            </a:extLst>
          </p:cNvPr>
          <p:cNvSpPr txBox="1"/>
          <p:nvPr/>
        </p:nvSpPr>
        <p:spPr>
          <a:xfrm>
            <a:off x="6324600" y="2209800"/>
            <a:ext cx="1981200" cy="6186309"/>
          </a:xfrm>
          <a:prstGeom prst="rect">
            <a:avLst/>
          </a:prstGeom>
          <a:noFill/>
        </p:spPr>
        <p:txBody>
          <a:bodyPr wrap="square" rtlCol="0">
            <a:spAutoFit/>
          </a:bodyPr>
          <a:lstStyle/>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p:txBody>
      </p:sp>
      <p:pic>
        <p:nvPicPr>
          <p:cNvPr id="7" name="Picture 6">
            <a:extLst>
              <a:ext uri="{FF2B5EF4-FFF2-40B4-BE49-F238E27FC236}">
                <a16:creationId xmlns:a16="http://schemas.microsoft.com/office/drawing/2014/main" id="{C8D28694-2041-4B33-8212-22E0F7F27E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1551816"/>
            <a:ext cx="4724400" cy="1906564"/>
          </a:xfrm>
          <a:prstGeom prst="rect">
            <a:avLst/>
          </a:prstGeom>
        </p:spPr>
      </p:pic>
      <p:graphicFrame>
        <p:nvGraphicFramePr>
          <p:cNvPr id="8" name="Object 3">
            <a:extLst>
              <a:ext uri="{FF2B5EF4-FFF2-40B4-BE49-F238E27FC236}">
                <a16:creationId xmlns:a16="http://schemas.microsoft.com/office/drawing/2014/main" id="{3B3EA373-0185-4197-A1F2-0DF30F759B4A}"/>
              </a:ext>
            </a:extLst>
          </p:cNvPr>
          <p:cNvGraphicFramePr>
            <a:graphicFrameLocks noChangeAspect="1"/>
          </p:cNvGraphicFramePr>
          <p:nvPr>
            <p:extLst>
              <p:ext uri="{D42A27DB-BD31-4B8C-83A1-F6EECF244321}">
                <p14:modId xmlns:p14="http://schemas.microsoft.com/office/powerpoint/2010/main" val="315128720"/>
              </p:ext>
            </p:extLst>
          </p:nvPr>
        </p:nvGraphicFramePr>
        <p:xfrm>
          <a:off x="5105400" y="3878849"/>
          <a:ext cx="3292288" cy="2332037"/>
        </p:xfrm>
        <a:graphic>
          <a:graphicData uri="http://schemas.openxmlformats.org/presentationml/2006/ole">
            <mc:AlternateContent xmlns:mc="http://schemas.openxmlformats.org/markup-compatibility/2006">
              <mc:Choice xmlns:v="urn:schemas-microsoft-com:vml" Requires="v">
                <p:oleObj spid="_x0000_s19556" name="Photo Editor Photo" r:id="rId5" imgW="2285714" imgH="1619476" progId="MSPhotoEd.3">
                  <p:embed/>
                </p:oleObj>
              </mc:Choice>
              <mc:Fallback>
                <p:oleObj name="Photo Editor Photo" r:id="rId5" imgW="2285714" imgH="1619476" progId="MSPhotoEd.3">
                  <p:embed/>
                  <p:pic>
                    <p:nvPicPr>
                      <p:cNvPr id="562179"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3878849"/>
                        <a:ext cx="3292288" cy="2332037"/>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124866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NARA 1601 on Screening Records (2002)</a:t>
            </a:r>
          </a:p>
        </p:txBody>
      </p:sp>
      <p:sp>
        <p:nvSpPr>
          <p:cNvPr id="3" name="Content Placeholder 2"/>
          <p:cNvSpPr>
            <a:spLocks noGrp="1"/>
          </p:cNvSpPr>
          <p:nvPr>
            <p:ph idx="1"/>
          </p:nvPr>
        </p:nvSpPr>
        <p:spPr/>
        <p:txBody>
          <a:bodyPr>
            <a:normAutofit/>
          </a:bodyPr>
          <a:lstStyle/>
          <a:p>
            <a:r>
              <a:rPr lang="en-US" dirty="0"/>
              <a:t>Screen records if there is a reasonable chance that they may contain information about a living individual that reveals details of a highly personal nature, which if released would constitute a clearly unwarranted invasion of privacy. Withhold such information from files before disclosure if it has not been officially released previously or if it relates to individuals less than 75 years old or events that occurred less than 75 years before the date of screening. </a:t>
            </a:r>
          </a:p>
          <a:p>
            <a:pPr marL="118872" indent="0">
              <a:buNone/>
            </a:pPr>
            <a:r>
              <a:rPr lang="en-US" sz="1800" dirty="0"/>
              <a:t>Source: https://</a:t>
            </a:r>
            <a:r>
              <a:rPr lang="en-US" sz="1800" dirty="0" err="1"/>
              <a:t>www.archives.gov</a:t>
            </a:r>
            <a:r>
              <a:rPr lang="en-US" sz="1800" dirty="0"/>
              <a:t>/</a:t>
            </a:r>
            <a:r>
              <a:rPr lang="en-US" sz="1800" dirty="0" err="1"/>
              <a:t>foia</a:t>
            </a:r>
            <a:r>
              <a:rPr lang="en-US" sz="1800" dirty="0"/>
              <a:t>/directives/nara1601.pdf</a:t>
            </a:r>
          </a:p>
          <a:p>
            <a:endParaRPr lang="en-US" dirty="0"/>
          </a:p>
        </p:txBody>
      </p:sp>
      <p:sp>
        <p:nvSpPr>
          <p:cNvPr id="4" name="Footer Placeholder 3"/>
          <p:cNvSpPr>
            <a:spLocks noGrp="1"/>
          </p:cNvSpPr>
          <p:nvPr>
            <p:ph type="ftr" sz="quarter" idx="10"/>
          </p:nvPr>
        </p:nvSpPr>
        <p:spPr/>
        <p:txBody>
          <a:bodyPr/>
          <a:lstStyle/>
          <a:p>
            <a:pPr>
              <a:defRPr/>
            </a:pPr>
            <a:endParaRPr lang="en-US" altLang="en-US" dirty="0"/>
          </a:p>
        </p:txBody>
      </p:sp>
    </p:spTree>
    <p:extLst>
      <p:ext uri="{BB962C8B-B14F-4D97-AF65-F5344CB8AC3E}">
        <p14:creationId xmlns:p14="http://schemas.microsoft.com/office/powerpoint/2010/main" val="2756324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Anticipating the need to filter sensitive content of all types </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0612" y="2533650"/>
            <a:ext cx="1905000" cy="2857500"/>
          </a:xfrm>
        </p:spPr>
      </p:pic>
      <p:sp>
        <p:nvSpPr>
          <p:cNvPr id="4" name="Footer Placeholder 3"/>
          <p:cNvSpPr>
            <a:spLocks noGrp="1"/>
          </p:cNvSpPr>
          <p:nvPr>
            <p:ph type="ftr" sz="quarter" idx="10"/>
          </p:nvPr>
        </p:nvSpPr>
        <p:spPr/>
        <p:txBody>
          <a:bodyPr/>
          <a:lstStyle/>
          <a:p>
            <a:pPr>
              <a:defRPr/>
            </a:pPr>
            <a:endParaRPr lang="en-US" altLang="en-US" dirty="0"/>
          </a:p>
        </p:txBody>
      </p:sp>
    </p:spTree>
    <p:extLst>
      <p:ext uri="{BB962C8B-B14F-4D97-AF65-F5344CB8AC3E}">
        <p14:creationId xmlns:p14="http://schemas.microsoft.com/office/powerpoint/2010/main" val="12284961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90600"/>
            <a:ext cx="7795258" cy="819195"/>
          </a:xfrm>
        </p:spPr>
        <p:txBody>
          <a:bodyPr/>
          <a:lstStyle/>
          <a:p>
            <a:r>
              <a:rPr lang="en-US" dirty="0"/>
              <a:t>Categories of Sensitive Info in Records (non-exhaustive)</a:t>
            </a:r>
          </a:p>
        </p:txBody>
      </p:sp>
      <p:sp>
        <p:nvSpPr>
          <p:cNvPr id="3" name="Content Placeholder 2"/>
          <p:cNvSpPr>
            <a:spLocks noGrp="1"/>
          </p:cNvSpPr>
          <p:nvPr>
            <p:ph idx="1"/>
          </p:nvPr>
        </p:nvSpPr>
        <p:spPr/>
        <p:txBody>
          <a:bodyPr>
            <a:normAutofit fontScale="92500" lnSpcReduction="20000"/>
          </a:bodyPr>
          <a:lstStyle/>
          <a:p>
            <a:r>
              <a:rPr lang="en-US" dirty="0"/>
              <a:t>Personally identifiable information (PII)</a:t>
            </a:r>
          </a:p>
          <a:p>
            <a:pPr lvl="1"/>
            <a:r>
              <a:rPr lang="en-US" dirty="0"/>
              <a:t>Names as metadata fields; social security numbers; telephone numbers; driver’s license information; taxpayer information; bank or financial account information’; credit card numbers; vehicle registrations; dates of birth, height and weight characteristics; asset information</a:t>
            </a:r>
          </a:p>
          <a:p>
            <a:r>
              <a:rPr lang="en-US" dirty="0"/>
              <a:t>Personal health information (PHI)</a:t>
            </a:r>
          </a:p>
          <a:p>
            <a:r>
              <a:rPr lang="en-US" dirty="0"/>
              <a:t>Arrest records</a:t>
            </a:r>
          </a:p>
          <a:p>
            <a:r>
              <a:rPr lang="en-US" dirty="0"/>
              <a:t>National security &amp; law enforcement investigations</a:t>
            </a:r>
          </a:p>
          <a:p>
            <a:r>
              <a:rPr lang="en-US" dirty="0"/>
              <a:t>Intellectual property</a:t>
            </a:r>
          </a:p>
          <a:p>
            <a:r>
              <a:rPr lang="en-US" dirty="0"/>
              <a:t>Material covered by a legal privilege</a:t>
            </a:r>
          </a:p>
          <a:p>
            <a:r>
              <a:rPr lang="en-US" dirty="0"/>
              <a:t>FOIA exempt material (nine categories)</a:t>
            </a:r>
          </a:p>
          <a:p>
            <a:endParaRPr lang="en-US" dirty="0"/>
          </a:p>
          <a:p>
            <a:endParaRPr lang="en-US" dirty="0"/>
          </a:p>
          <a:p>
            <a:pPr marL="118872" indent="0">
              <a:buNone/>
            </a:pPr>
            <a:endParaRPr lang="en-US" dirty="0"/>
          </a:p>
        </p:txBody>
      </p:sp>
      <p:sp>
        <p:nvSpPr>
          <p:cNvPr id="4" name="Footer Placeholder 3"/>
          <p:cNvSpPr>
            <a:spLocks noGrp="1"/>
          </p:cNvSpPr>
          <p:nvPr>
            <p:ph type="ftr" sz="quarter" idx="10"/>
          </p:nvPr>
        </p:nvSpPr>
        <p:spPr/>
        <p:txBody>
          <a:bodyPr/>
          <a:lstStyle/>
          <a:p>
            <a:pPr>
              <a:defRPr/>
            </a:pPr>
            <a:endParaRPr lang="en-US" altLang="en-US" dirty="0"/>
          </a:p>
        </p:txBody>
      </p:sp>
    </p:spTree>
    <p:extLst>
      <p:ext uri="{BB962C8B-B14F-4D97-AF65-F5344CB8AC3E}">
        <p14:creationId xmlns:p14="http://schemas.microsoft.com/office/powerpoint/2010/main" val="40034299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sensitive content</a:t>
            </a:r>
          </a:p>
        </p:txBody>
      </p:sp>
      <p:sp>
        <p:nvSpPr>
          <p:cNvPr id="3" name="Content Placeholder 2"/>
          <p:cNvSpPr>
            <a:spLocks noGrp="1"/>
          </p:cNvSpPr>
          <p:nvPr>
            <p:ph idx="1"/>
          </p:nvPr>
        </p:nvSpPr>
        <p:spPr/>
        <p:txBody>
          <a:bodyPr/>
          <a:lstStyle/>
          <a:p>
            <a:r>
              <a:rPr lang="en-US" dirty="0"/>
              <a:t>Content susceptible to deletion through the use of “regular expressions”</a:t>
            </a:r>
          </a:p>
          <a:p>
            <a:r>
              <a:rPr lang="en-US" dirty="0"/>
              <a:t>Textual content </a:t>
            </a:r>
          </a:p>
          <a:p>
            <a:r>
              <a:rPr lang="en-US" dirty="0" err="1"/>
              <a:t>Nontextual</a:t>
            </a:r>
            <a:r>
              <a:rPr lang="en-US" dirty="0"/>
              <a:t> content (images, fingerprints, biometric data, geospatial imaging)</a:t>
            </a:r>
          </a:p>
        </p:txBody>
      </p:sp>
      <p:sp>
        <p:nvSpPr>
          <p:cNvPr id="4" name="Footer Placeholder 3"/>
          <p:cNvSpPr>
            <a:spLocks noGrp="1"/>
          </p:cNvSpPr>
          <p:nvPr>
            <p:ph type="ftr" sz="quarter" idx="10"/>
          </p:nvPr>
        </p:nvSpPr>
        <p:spPr/>
        <p:txBody>
          <a:bodyPr/>
          <a:lstStyle/>
          <a:p>
            <a:pPr>
              <a:defRPr/>
            </a:pPr>
            <a:endParaRPr lang="en-US" altLang="en-US" dirty="0"/>
          </a:p>
        </p:txBody>
      </p:sp>
    </p:spTree>
    <p:extLst>
      <p:ext uri="{BB962C8B-B14F-4D97-AF65-F5344CB8AC3E}">
        <p14:creationId xmlns:p14="http://schemas.microsoft.com/office/powerpoint/2010/main" val="30021474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877" y="638978"/>
            <a:ext cx="8449937" cy="5761821"/>
          </a:xfrm>
          <a:prstGeom prst="rect">
            <a:avLst/>
          </a:prstGeom>
        </p:spPr>
      </p:pic>
      <p:sp>
        <p:nvSpPr>
          <p:cNvPr id="3" name="TextBox 2"/>
          <p:cNvSpPr txBox="1"/>
          <p:nvPr/>
        </p:nvSpPr>
        <p:spPr>
          <a:xfrm>
            <a:off x="1200839" y="738130"/>
            <a:ext cx="6488934" cy="369332"/>
          </a:xfrm>
          <a:prstGeom prst="rect">
            <a:avLst/>
          </a:prstGeom>
          <a:noFill/>
        </p:spPr>
        <p:txBody>
          <a:bodyPr wrap="square" rtlCol="0">
            <a:spAutoFit/>
          </a:bodyPr>
          <a:lstStyle/>
          <a:p>
            <a:r>
              <a:rPr lang="en-US" dirty="0"/>
              <a:t>I</a:t>
            </a:r>
          </a:p>
        </p:txBody>
      </p:sp>
    </p:spTree>
    <p:extLst>
      <p:ext uri="{BB962C8B-B14F-4D97-AF65-F5344CB8AC3E}">
        <p14:creationId xmlns:p14="http://schemas.microsoft.com/office/powerpoint/2010/main" val="2217844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Yesterday’s Archival Collections</a:t>
            </a:r>
          </a:p>
        </p:txBody>
      </p:sp>
      <p:sp>
        <p:nvSpPr>
          <p:cNvPr id="4" name="Footer Placeholder 3"/>
          <p:cNvSpPr>
            <a:spLocks noGrp="1"/>
          </p:cNvSpPr>
          <p:nvPr>
            <p:ph type="ftr" sz="quarter" idx="10"/>
          </p:nvPr>
        </p:nvSpPr>
        <p:spPr/>
        <p:txBody>
          <a:bodyPr/>
          <a:lstStyle/>
          <a:p>
            <a:pPr>
              <a:defRPr/>
            </a:pPr>
            <a:r>
              <a:rPr lang="en-US" altLang="en-US" dirty="0"/>
              <a:t>(c) Jason R. Baron 2018</a:t>
            </a:r>
          </a:p>
        </p:txBody>
      </p:sp>
      <p:pic>
        <p:nvPicPr>
          <p:cNvPr id="7" name="Content Placeholder 6">
            <a:extLst>
              <a:ext uri="{FF2B5EF4-FFF2-40B4-BE49-F238E27FC236}">
                <a16:creationId xmlns:a16="http://schemas.microsoft.com/office/drawing/2014/main" id="{06526BE3-1223-44E2-A1B5-37D49BDFAE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3810000"/>
            <a:ext cx="2628900" cy="1743075"/>
          </a:xfrm>
        </p:spPr>
      </p:pic>
      <p:pic>
        <p:nvPicPr>
          <p:cNvPr id="15" name="Picture 14">
            <a:extLst>
              <a:ext uri="{FF2B5EF4-FFF2-40B4-BE49-F238E27FC236}">
                <a16:creationId xmlns:a16="http://schemas.microsoft.com/office/drawing/2014/main" id="{522F11D2-3AEB-4F1C-A869-E7553563AD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3581400"/>
            <a:ext cx="2743200" cy="1830106"/>
          </a:xfrm>
          <a:prstGeom prst="rect">
            <a:avLst/>
          </a:prstGeom>
        </p:spPr>
      </p:pic>
      <p:pic>
        <p:nvPicPr>
          <p:cNvPr id="17" name="Picture 16">
            <a:extLst>
              <a:ext uri="{FF2B5EF4-FFF2-40B4-BE49-F238E27FC236}">
                <a16:creationId xmlns:a16="http://schemas.microsoft.com/office/drawing/2014/main" id="{E7136A1E-68F3-4344-A90C-55C7C74C4B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8577" y="1874035"/>
            <a:ext cx="2619375" cy="1743075"/>
          </a:xfrm>
          <a:prstGeom prst="rect">
            <a:avLst/>
          </a:prstGeom>
        </p:spPr>
      </p:pic>
      <p:pic>
        <p:nvPicPr>
          <p:cNvPr id="19" name="Picture 18">
            <a:extLst>
              <a:ext uri="{FF2B5EF4-FFF2-40B4-BE49-F238E27FC236}">
                <a16:creationId xmlns:a16="http://schemas.microsoft.com/office/drawing/2014/main" id="{3708451C-BA62-4DE1-BCB9-840AABF05A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919764"/>
            <a:ext cx="2971800" cy="1428750"/>
          </a:xfrm>
          <a:prstGeom prst="rect">
            <a:avLst/>
          </a:prstGeom>
        </p:spPr>
      </p:pic>
    </p:spTree>
    <p:extLst>
      <p:ext uri="{BB962C8B-B14F-4D97-AF65-F5344CB8AC3E}">
        <p14:creationId xmlns:p14="http://schemas.microsoft.com/office/powerpoint/2010/main" val="16343821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2694" y="1035585"/>
            <a:ext cx="4340645" cy="584775"/>
          </a:xfrm>
          <a:prstGeom prst="rect">
            <a:avLst/>
          </a:prstGeom>
          <a:noFill/>
        </p:spPr>
        <p:txBody>
          <a:bodyPr wrap="square" rtlCol="0">
            <a:spAutoFit/>
          </a:bodyPr>
          <a:lstStyle/>
          <a:p>
            <a:pPr algn="ctr"/>
            <a:r>
              <a:rPr lang="en-US" sz="3200" b="1" dirty="0"/>
              <a:t>Faith in Analytics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842000"/>
            <a:ext cx="4259855" cy="237473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842000"/>
            <a:ext cx="3551465" cy="2349000"/>
          </a:xfrm>
          <a:prstGeom prst="rect">
            <a:avLst/>
          </a:prstGeom>
        </p:spPr>
      </p:pic>
      <p:pic>
        <p:nvPicPr>
          <p:cNvPr id="7" name="Picture 6">
            <a:extLst>
              <a:ext uri="{FF2B5EF4-FFF2-40B4-BE49-F238E27FC236}">
                <a16:creationId xmlns:a16="http://schemas.microsoft.com/office/drawing/2014/main" id="{28E4CB88-C4A0-4293-B637-2AD43C894B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2339" y="4267200"/>
            <a:ext cx="4191000" cy="2362201"/>
          </a:xfrm>
          <a:prstGeom prst="rect">
            <a:avLst/>
          </a:prstGeom>
        </p:spPr>
      </p:pic>
    </p:spTree>
    <p:extLst>
      <p:ext uri="{BB962C8B-B14F-4D97-AF65-F5344CB8AC3E}">
        <p14:creationId xmlns:p14="http://schemas.microsoft.com/office/powerpoint/2010/main" val="32898439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Black boxes: algorithms separating wheat and chaff</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200" y="2362200"/>
            <a:ext cx="4048125" cy="3429000"/>
          </a:xfrm>
        </p:spPr>
      </p:pic>
      <p:sp>
        <p:nvSpPr>
          <p:cNvPr id="4" name="Footer Placeholder 3"/>
          <p:cNvSpPr>
            <a:spLocks noGrp="1"/>
          </p:cNvSpPr>
          <p:nvPr>
            <p:ph type="ftr" sz="quarter" idx="10"/>
          </p:nvPr>
        </p:nvSpPr>
        <p:spPr/>
        <p:txBody>
          <a:bodyPr/>
          <a:lstStyle/>
          <a:p>
            <a:pPr>
              <a:defRPr/>
            </a:pPr>
            <a:endParaRPr lang="en-US" altLang="en-US" dirty="0"/>
          </a:p>
        </p:txBody>
      </p:sp>
      <p:pic>
        <p:nvPicPr>
          <p:cNvPr id="6"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2286000"/>
            <a:ext cx="2743200" cy="3657600"/>
          </a:xfrm>
          <a:prstGeom prst="rect">
            <a:avLst/>
          </a:prstGeom>
        </p:spPr>
      </p:pic>
    </p:spTree>
    <p:extLst>
      <p:ext uri="{BB962C8B-B14F-4D97-AF65-F5344CB8AC3E}">
        <p14:creationId xmlns:p14="http://schemas.microsoft.com/office/powerpoint/2010/main" val="6166420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Ensuring a complete record of governmental activities</a:t>
            </a:r>
          </a:p>
        </p:txBody>
      </p:sp>
      <p:sp>
        <p:nvSpPr>
          <p:cNvPr id="3" name="Content Placeholder 2"/>
          <p:cNvSpPr>
            <a:spLocks noGrp="1"/>
          </p:cNvSpPr>
          <p:nvPr>
            <p:ph idx="1"/>
          </p:nvPr>
        </p:nvSpPr>
        <p:spPr/>
        <p:txBody>
          <a:bodyPr>
            <a:normAutofit/>
          </a:bodyPr>
          <a:lstStyle/>
          <a:p>
            <a:r>
              <a:rPr lang="en-US" dirty="0"/>
              <a:t>Proposition 1: encouraging the use of capture and filter technologies to ensure that there will be a complete historical record, and access to it</a:t>
            </a:r>
          </a:p>
          <a:p>
            <a:r>
              <a:rPr lang="en-US" dirty="0"/>
              <a:t>Proposition 2: encouraging auto-categorization of records content to assist in search and review</a:t>
            </a:r>
          </a:p>
          <a:p>
            <a:r>
              <a:rPr lang="en-US" dirty="0"/>
              <a:t>Proposition 3: e-government actors should be promoting the use of advanced search and filtering techniques to find and open public records as soon as possible, taking into account sensitive content.</a:t>
            </a:r>
          </a:p>
          <a:p>
            <a:pPr marL="118872" indent="0">
              <a:buNone/>
            </a:pPr>
            <a:endParaRPr lang="en-US" dirty="0"/>
          </a:p>
        </p:txBody>
      </p:sp>
      <p:sp>
        <p:nvSpPr>
          <p:cNvPr id="4" name="Footer Placeholder 3"/>
          <p:cNvSpPr>
            <a:spLocks noGrp="1"/>
          </p:cNvSpPr>
          <p:nvPr>
            <p:ph type="ftr" sz="quarter" idx="10"/>
          </p:nvPr>
        </p:nvSpPr>
        <p:spPr/>
        <p:txBody>
          <a:bodyPr/>
          <a:lstStyle/>
          <a:p>
            <a:pPr>
              <a:defRPr/>
            </a:pPr>
            <a:endParaRPr lang="en-US" altLang="en-US" dirty="0"/>
          </a:p>
        </p:txBody>
      </p:sp>
    </p:spTree>
    <p:extLst>
      <p:ext uri="{BB962C8B-B14F-4D97-AF65-F5344CB8AC3E}">
        <p14:creationId xmlns:p14="http://schemas.microsoft.com/office/powerpoint/2010/main" val="11681842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Governance Strategies</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3200" y="2209800"/>
            <a:ext cx="3657600" cy="3505200"/>
          </a:xfrm>
        </p:spPr>
      </p:pic>
      <p:sp>
        <p:nvSpPr>
          <p:cNvPr id="4" name="Footer Placeholder 3"/>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16441169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4728" y="1355075"/>
            <a:ext cx="4428780" cy="4880472"/>
          </a:xfrm>
          <a:prstGeom prst="rect">
            <a:avLst/>
          </a:prstGeom>
        </p:spPr>
      </p:pic>
    </p:spTree>
    <p:extLst>
      <p:ext uri="{BB962C8B-B14F-4D97-AF65-F5344CB8AC3E}">
        <p14:creationId xmlns:p14="http://schemas.microsoft.com/office/powerpoint/2010/main" val="5602280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7957" y="1806766"/>
            <a:ext cx="6378766" cy="3745735"/>
          </a:xfrm>
          <a:prstGeom prst="rect">
            <a:avLst/>
          </a:prstGeom>
        </p:spPr>
      </p:pic>
      <p:sp>
        <p:nvSpPr>
          <p:cNvPr id="3" name="TextBox 2"/>
          <p:cNvSpPr txBox="1"/>
          <p:nvPr/>
        </p:nvSpPr>
        <p:spPr>
          <a:xfrm>
            <a:off x="2445745" y="837282"/>
            <a:ext cx="4241494" cy="646331"/>
          </a:xfrm>
          <a:prstGeom prst="rect">
            <a:avLst/>
          </a:prstGeom>
          <a:noFill/>
        </p:spPr>
        <p:txBody>
          <a:bodyPr wrap="square" rtlCol="0">
            <a:spAutoFit/>
          </a:bodyPr>
          <a:lstStyle/>
          <a:p>
            <a:r>
              <a:rPr lang="en-US" dirty="0" err="1"/>
              <a:t>Sunsetting</a:t>
            </a:r>
            <a:r>
              <a:rPr lang="en-US" dirty="0"/>
              <a:t> of older employees in the current workforce…</a:t>
            </a:r>
          </a:p>
        </p:txBody>
      </p:sp>
    </p:spTree>
    <p:extLst>
      <p:ext uri="{BB962C8B-B14F-4D97-AF65-F5344CB8AC3E}">
        <p14:creationId xmlns:p14="http://schemas.microsoft.com/office/powerpoint/2010/main" val="38352241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041" y="3789802"/>
            <a:ext cx="6411817" cy="2324558"/>
          </a:xfrm>
          <a:prstGeom prst="rect">
            <a:avLst/>
          </a:prstGeom>
        </p:spPr>
      </p:pic>
      <p:sp>
        <p:nvSpPr>
          <p:cNvPr id="4" name="TextBox 3"/>
          <p:cNvSpPr txBox="1"/>
          <p:nvPr/>
        </p:nvSpPr>
        <p:spPr>
          <a:xfrm>
            <a:off x="685800" y="815248"/>
            <a:ext cx="7391400" cy="3970318"/>
          </a:xfrm>
          <a:prstGeom prst="rect">
            <a:avLst/>
          </a:prstGeom>
          <a:noFill/>
        </p:spPr>
        <p:txBody>
          <a:bodyPr wrap="square" rtlCol="0">
            <a:spAutoFit/>
          </a:bodyPr>
          <a:lstStyle/>
          <a:p>
            <a:pPr algn="ctr"/>
            <a:r>
              <a:rPr lang="en-US" sz="3600" b="1" dirty="0"/>
              <a:t>… means a green field for younger records managers to take up this Call to Arms &amp; insist on using more technologically sophisticated strategies to provide access to record repositories &amp; e-archives</a:t>
            </a:r>
          </a:p>
        </p:txBody>
      </p:sp>
    </p:spTree>
    <p:extLst>
      <p:ext uri="{BB962C8B-B14F-4D97-AF65-F5344CB8AC3E}">
        <p14:creationId xmlns:p14="http://schemas.microsoft.com/office/powerpoint/2010/main" val="33213726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9000" y="228601"/>
            <a:ext cx="5410199" cy="1915092"/>
          </a:xfrm>
        </p:spPr>
        <p:txBody>
          <a:bodyPr/>
          <a:lstStyle/>
          <a:p>
            <a:pPr algn="l"/>
            <a:r>
              <a:rPr lang="en-US" sz="2800" dirty="0"/>
              <a:t>To Advance the Cause, Records Managers, Archivists, IT staff, and (yes) Lawyers All Need To Cross Intellectual Boundaries</a:t>
            </a:r>
          </a:p>
        </p:txBody>
      </p:sp>
      <p:sp>
        <p:nvSpPr>
          <p:cNvPr id="3" name="Subtitle 2"/>
          <p:cNvSpPr>
            <a:spLocks noGrp="1"/>
          </p:cNvSpPr>
          <p:nvPr>
            <p:ph type="subTitle" idx="1"/>
          </p:nvPr>
        </p:nvSpPr>
        <p:spPr/>
        <p:txBody>
          <a:bodyPr>
            <a:normAutofit fontScale="85000" lnSpcReduction="20000"/>
          </a:bodyPr>
          <a:lstStyle/>
          <a:p>
            <a:endParaRPr lang="en-US"/>
          </a:p>
        </p:txBody>
      </p:sp>
      <p:pic>
        <p:nvPicPr>
          <p:cNvPr id="4" name="Picture 3" descr="information-silos-and-it-governance-failure.jpg"/>
          <p:cNvPicPr>
            <a:picLocks noChangeAspect="1"/>
          </p:cNvPicPr>
          <p:nvPr/>
        </p:nvPicPr>
        <p:blipFill>
          <a:blip r:embed="rId2" cstate="print"/>
          <a:stretch>
            <a:fillRect/>
          </a:stretch>
        </p:blipFill>
        <p:spPr>
          <a:xfrm>
            <a:off x="557872" y="2143693"/>
            <a:ext cx="7200900" cy="3687879"/>
          </a:xfrm>
          <a:prstGeom prst="rect">
            <a:avLst/>
          </a:prstGeom>
        </p:spPr>
      </p:pic>
    </p:spTree>
    <p:extLst>
      <p:ext uri="{BB962C8B-B14F-4D97-AF65-F5344CB8AC3E}">
        <p14:creationId xmlns:p14="http://schemas.microsoft.com/office/powerpoint/2010/main" val="2932038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Culture change is possible (even for government)</a:t>
            </a:r>
          </a:p>
        </p:txBody>
      </p:sp>
      <p:sp>
        <p:nvSpPr>
          <p:cNvPr id="3" name="Content Placeholder 2"/>
          <p:cNvSpPr>
            <a:spLocks noGrp="1"/>
          </p:cNvSpPr>
          <p:nvPr>
            <p:ph idx="1"/>
          </p:nvPr>
        </p:nvSpPr>
        <p:spPr/>
        <p:txBody>
          <a:bodyPr/>
          <a:lstStyle/>
          <a:p>
            <a:endParaRPr lang="en-US" dirty="0"/>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3250" y="2209800"/>
            <a:ext cx="5397500" cy="3810000"/>
          </a:xfrm>
          <a:prstGeom prst="rect">
            <a:avLst/>
          </a:prstGeom>
        </p:spPr>
      </p:pic>
    </p:spTree>
    <p:extLst>
      <p:ext uri="{BB962C8B-B14F-4D97-AF65-F5344CB8AC3E}">
        <p14:creationId xmlns:p14="http://schemas.microsoft.com/office/powerpoint/2010/main" val="4304401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9971" y="1322024"/>
            <a:ext cx="3833870" cy="3745735"/>
          </a:xfrm>
          <a:prstGeom prst="rect">
            <a:avLst/>
          </a:prstGeom>
        </p:spPr>
      </p:pic>
      <p:sp>
        <p:nvSpPr>
          <p:cNvPr id="3" name="TextBox 2"/>
          <p:cNvSpPr txBox="1"/>
          <p:nvPr/>
        </p:nvSpPr>
        <p:spPr>
          <a:xfrm>
            <a:off x="980501" y="2557462"/>
            <a:ext cx="2688116" cy="1477328"/>
          </a:xfrm>
          <a:prstGeom prst="rect">
            <a:avLst/>
          </a:prstGeom>
          <a:noFill/>
        </p:spPr>
        <p:txBody>
          <a:bodyPr wrap="square" rtlCol="0">
            <a:spAutoFit/>
          </a:bodyPr>
          <a:lstStyle/>
          <a:p>
            <a:r>
              <a:rPr lang="en-US" dirty="0"/>
              <a:t>Jason R. Baron</a:t>
            </a:r>
          </a:p>
          <a:p>
            <a:r>
              <a:rPr lang="en-US" dirty="0"/>
              <a:t>Drinker Biddle LLP</a:t>
            </a:r>
          </a:p>
          <a:p>
            <a:r>
              <a:rPr lang="en-US" dirty="0">
                <a:hlinkClick r:id="rId3"/>
              </a:rPr>
              <a:t>jason.baron@dbr.com</a:t>
            </a:r>
            <a:endParaRPr lang="en-US" dirty="0"/>
          </a:p>
          <a:p>
            <a:r>
              <a:rPr lang="en-US" dirty="0"/>
              <a:t>202.230.5196</a:t>
            </a:r>
          </a:p>
          <a:p>
            <a:r>
              <a:rPr lang="en-US" i="1" dirty="0"/>
              <a:t>Twitter: </a:t>
            </a:r>
            <a:r>
              <a:rPr lang="en-US" dirty="0"/>
              <a:t>@jasonrbaron1</a:t>
            </a:r>
          </a:p>
        </p:txBody>
      </p:sp>
      <p:sp>
        <p:nvSpPr>
          <p:cNvPr id="4" name="TextBox 3"/>
          <p:cNvSpPr txBox="1"/>
          <p:nvPr/>
        </p:nvSpPr>
        <p:spPr>
          <a:xfrm>
            <a:off x="1101687" y="5552501"/>
            <a:ext cx="6510968" cy="646331"/>
          </a:xfrm>
          <a:prstGeom prst="rect">
            <a:avLst/>
          </a:prstGeom>
          <a:noFill/>
        </p:spPr>
        <p:txBody>
          <a:bodyPr wrap="square" rtlCol="0">
            <a:spAutoFit/>
          </a:bodyPr>
          <a:lstStyle/>
          <a:p>
            <a:pPr algn="ctr"/>
            <a:r>
              <a:rPr lang="en-US" dirty="0"/>
              <a:t>© 2018 The views expressed are the author’s alone and not any firm or institution with which he is affiliated.</a:t>
            </a:r>
          </a:p>
        </p:txBody>
      </p:sp>
    </p:spTree>
    <p:extLst>
      <p:ext uri="{BB962C8B-B14F-4D97-AF65-F5344CB8AC3E}">
        <p14:creationId xmlns:p14="http://schemas.microsoft.com/office/powerpoint/2010/main" val="2128789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7795258" cy="895395"/>
          </a:xfrm>
        </p:spPr>
        <p:txBody>
          <a:bodyPr/>
          <a:lstStyle/>
          <a:p>
            <a:r>
              <a:rPr lang="en-US" dirty="0"/>
              <a:t>Tomorrow: Exponentially Growing Amounts of Digital Information (On Premises and in the Cloud)</a:t>
            </a:r>
          </a:p>
        </p:txBody>
      </p:sp>
      <p:sp>
        <p:nvSpPr>
          <p:cNvPr id="4" name="Footer Placeholder 3"/>
          <p:cNvSpPr>
            <a:spLocks noGrp="1"/>
          </p:cNvSpPr>
          <p:nvPr>
            <p:ph type="ftr" sz="quarter" idx="10"/>
          </p:nvPr>
        </p:nvSpPr>
        <p:spPr/>
        <p:txBody>
          <a:bodyPr/>
          <a:lstStyle/>
          <a:p>
            <a:pPr>
              <a:defRPr/>
            </a:pPr>
            <a:r>
              <a:rPr lang="en-US" altLang="en-US" dirty="0"/>
              <a:t>(c) Jason R. Baron 2018</a:t>
            </a:r>
          </a:p>
        </p:txBody>
      </p:sp>
      <p:pic>
        <p:nvPicPr>
          <p:cNvPr id="7" name="Content Placeholder 6">
            <a:extLst>
              <a:ext uri="{FF2B5EF4-FFF2-40B4-BE49-F238E27FC236}">
                <a16:creationId xmlns:a16="http://schemas.microsoft.com/office/drawing/2014/main" id="{714DBCB3-86B4-441E-A2A0-F6499460AB5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200" y="2209800"/>
            <a:ext cx="6781800" cy="3063880"/>
          </a:xfrm>
          <a:prstGeom prst="rect">
            <a:avLst/>
          </a:prstGeom>
        </p:spPr>
      </p:pic>
    </p:spTree>
    <p:extLst>
      <p:ext uri="{BB962C8B-B14F-4D97-AF65-F5344CB8AC3E}">
        <p14:creationId xmlns:p14="http://schemas.microsoft.com/office/powerpoint/2010/main" val="3954358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CD0A1-8E75-4DA4-9672-4F6CC6F12F72}"/>
              </a:ext>
            </a:extLst>
          </p:cNvPr>
          <p:cNvSpPr>
            <a:spLocks noGrp="1"/>
          </p:cNvSpPr>
          <p:nvPr>
            <p:ph type="title"/>
          </p:nvPr>
        </p:nvSpPr>
        <p:spPr/>
        <p:txBody>
          <a:bodyPr/>
          <a:lstStyle/>
          <a:p>
            <a:r>
              <a:rPr lang="en-US" dirty="0"/>
              <a:t>Appendix: Specific Advanced Search Methods For Use in Filtering Sensitive Content</a:t>
            </a:r>
          </a:p>
        </p:txBody>
      </p:sp>
      <p:sp>
        <p:nvSpPr>
          <p:cNvPr id="3" name="Content Placeholder 2">
            <a:extLst>
              <a:ext uri="{FF2B5EF4-FFF2-40B4-BE49-F238E27FC236}">
                <a16:creationId xmlns:a16="http://schemas.microsoft.com/office/drawing/2014/main" id="{D2EB83D8-FEB2-4A4A-B0AF-09E95281122C}"/>
              </a:ext>
            </a:extLst>
          </p:cNvPr>
          <p:cNvSpPr>
            <a:spLocks noGrp="1"/>
          </p:cNvSpPr>
          <p:nvPr>
            <p:ph idx="1"/>
          </p:nvPr>
        </p:nvSpPr>
        <p:spPr/>
        <p:txBody>
          <a:bodyPr>
            <a:normAutofit fontScale="55000" lnSpcReduction="20000"/>
          </a:bodyPr>
          <a:lstStyle/>
          <a:p>
            <a:endParaRPr lang="en-US" dirty="0"/>
          </a:p>
          <a:p>
            <a:pPr marL="118872" indent="0">
              <a:buNone/>
            </a:pPr>
            <a:r>
              <a:rPr lang="en-US" dirty="0"/>
              <a:t>REFERENCES:</a:t>
            </a:r>
          </a:p>
          <a:p>
            <a:r>
              <a:rPr lang="en-US" dirty="0"/>
              <a:t>Nathaniel Payne &amp; Jason R. Baron, “Auto-Categorization Methods for Digital Archives,” IEEE Big Data Conference (Dec. 2017), Workshop on Computational Archival Science, Boston, MA , https://ieeexplore.ieee.org/document/8258182/</a:t>
            </a:r>
          </a:p>
          <a:p>
            <a:r>
              <a:rPr lang="en-US" dirty="0"/>
              <a:t>Jason R. Baron &amp; Nathaniel Payne, “Dark Archives and </a:t>
            </a:r>
            <a:r>
              <a:rPr lang="en-US" dirty="0" err="1"/>
              <a:t>eDemocracy</a:t>
            </a:r>
            <a:r>
              <a:rPr lang="en-US" dirty="0"/>
              <a:t>: Strategies for Overcoming Access Barriers To the Public Record Archives of the Future,” Proceedings of the 7th International Conference for E-Democracy and Open Government” (</a:t>
            </a:r>
            <a:r>
              <a:rPr lang="en-US" dirty="0" err="1"/>
              <a:t>CeDEM</a:t>
            </a:r>
            <a:r>
              <a:rPr lang="en-US" dirty="0"/>
              <a:t> 17), Danube University, </a:t>
            </a:r>
            <a:r>
              <a:rPr lang="en-US" dirty="0" err="1"/>
              <a:t>Krems</a:t>
            </a:r>
            <a:r>
              <a:rPr lang="en-US" dirty="0"/>
              <a:t>, Austria (2017) (available from author)</a:t>
            </a:r>
          </a:p>
          <a:p>
            <a:r>
              <a:rPr lang="en-US" dirty="0"/>
              <a:t>Jason R. Baron, “Records Hiding in Broad Daylight: Problems of Accountability and Access Posed by the Digital Archives of the Future, KVAN 150th Jubilee Conference of Netherlands Archivists, Haarlem, The Netherlands (2016), published in </a:t>
            </a:r>
            <a:r>
              <a:rPr lang="en-US" dirty="0" err="1"/>
              <a:t>Hildo</a:t>
            </a:r>
            <a:r>
              <a:rPr lang="en-US" dirty="0"/>
              <a:t> Van Egan, ed., VALUES IN TRANSITION: PERSPECTIVES ON THE PAST, PRESENT AND FUTURE OF THE ARCHIVAL PROFESSION (2017) (available from author)</a:t>
            </a:r>
          </a:p>
          <a:p>
            <a:r>
              <a:rPr lang="en-US" dirty="0"/>
              <a:t>Jason R. Baron &amp; Bennett B. Borden, “Opening Up Dark Digital Archives Through the Use of Analytics To Identify Sensitive Content,” IEEE Big Data Conference (Dec. 2016), Workshop on Computational Archival Science: digital records in the age of big data,” Washington, D.C., http://ieeexplore.ieee.org/document/7840978/ </a:t>
            </a:r>
          </a:p>
          <a:p>
            <a:pPr marL="118872" indent="0">
              <a:buNone/>
            </a:pPr>
            <a:endParaRPr lang="en-US" dirty="0"/>
          </a:p>
        </p:txBody>
      </p:sp>
      <p:sp>
        <p:nvSpPr>
          <p:cNvPr id="4" name="Footer Placeholder 3">
            <a:extLst>
              <a:ext uri="{FF2B5EF4-FFF2-40B4-BE49-F238E27FC236}">
                <a16:creationId xmlns:a16="http://schemas.microsoft.com/office/drawing/2014/main" id="{EB0985A9-4B8A-445B-A34F-DFBE23463EFB}"/>
              </a:ext>
            </a:extLst>
          </p:cNvPr>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25148895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E33B5-7223-4003-AB46-0E0E7DB5DE43}"/>
              </a:ext>
            </a:extLst>
          </p:cNvPr>
          <p:cNvSpPr>
            <a:spLocks noGrp="1"/>
          </p:cNvSpPr>
          <p:nvPr>
            <p:ph type="title"/>
          </p:nvPr>
        </p:nvSpPr>
        <p:spPr/>
        <p:txBody>
          <a:bodyPr/>
          <a:lstStyle/>
          <a:p>
            <a:pPr eaLnBrk="1" hangingPunct="1">
              <a:defRPr/>
            </a:pPr>
            <a:r>
              <a:rPr lang="en-CA" dirty="0"/>
              <a:t>Supervised Learning</a:t>
            </a:r>
          </a:p>
        </p:txBody>
      </p:sp>
      <p:sp>
        <p:nvSpPr>
          <p:cNvPr id="3" name="Content Placeholder 2">
            <a:extLst>
              <a:ext uri="{FF2B5EF4-FFF2-40B4-BE49-F238E27FC236}">
                <a16:creationId xmlns:a16="http://schemas.microsoft.com/office/drawing/2014/main" id="{033D233B-0BC5-4D49-9B39-8AD886787454}"/>
              </a:ext>
            </a:extLst>
          </p:cNvPr>
          <p:cNvSpPr>
            <a:spLocks noGrp="1"/>
          </p:cNvSpPr>
          <p:nvPr>
            <p:ph idx="1"/>
          </p:nvPr>
        </p:nvSpPr>
        <p:spPr>
          <a:xfrm>
            <a:off x="628650" y="2243138"/>
            <a:ext cx="4559300" cy="3263900"/>
          </a:xfrm>
        </p:spPr>
        <p:txBody>
          <a:bodyPr>
            <a:normAutofit fontScale="77500" lnSpcReduction="20000"/>
          </a:bodyPr>
          <a:lstStyle/>
          <a:p>
            <a:pPr eaLnBrk="1" hangingPunct="1">
              <a:defRPr/>
            </a:pPr>
            <a:r>
              <a:rPr lang="en-CA" dirty="0"/>
              <a:t>Supervised learning is the machine learning task of inferring a function from labeled training data.</a:t>
            </a:r>
          </a:p>
          <a:p>
            <a:pPr eaLnBrk="1" hangingPunct="1">
              <a:defRPr/>
            </a:pPr>
            <a:r>
              <a:rPr lang="en-CA" dirty="0"/>
              <a:t>In supervised learning, each example is a pair consisting of an input object (typically a vector) and a desired output value (also called the supervisory signal). </a:t>
            </a:r>
          </a:p>
          <a:p>
            <a:pPr eaLnBrk="1" hangingPunct="1">
              <a:defRPr/>
            </a:pPr>
            <a:r>
              <a:rPr lang="en-CA" dirty="0"/>
              <a:t>A supervised learning algorithm analyzes the training data and produces an inferred function, which can be used for mapping new examples.</a:t>
            </a:r>
          </a:p>
        </p:txBody>
      </p:sp>
      <p:sp>
        <p:nvSpPr>
          <p:cNvPr id="75780" name="Slide Number Placeholder 3">
            <a:extLst>
              <a:ext uri="{FF2B5EF4-FFF2-40B4-BE49-F238E27FC236}">
                <a16:creationId xmlns:a16="http://schemas.microsoft.com/office/drawing/2014/main" id="{266FFE72-6FC5-4EC9-AA6D-16D5CBA6BAE6}"/>
              </a:ext>
            </a:extLst>
          </p:cNvPr>
          <p:cNvSpPr>
            <a:spLocks noGrp="1" noChangeArrowheads="1"/>
          </p:cNvSpPr>
          <p:nvPr>
            <p:ph type="sldNum" sz="quarter" idx="11"/>
          </p:nvPr>
        </p:nvSpPr>
        <p:spPr bwMode="auto">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0" hangingPunct="0">
              <a:lnSpc>
                <a:spcPct val="100000"/>
              </a:lnSpc>
              <a:spcBef>
                <a:spcPct val="0"/>
              </a:spcBef>
              <a:buClrTx/>
              <a:buFontTx/>
              <a:buNone/>
            </a:pPr>
            <a:fld id="{620150FC-FECD-4E86-9ACB-1FBFB7C374FE}" type="slidenum">
              <a:rPr lang="en-US" altLang="en-US" sz="1800" smtClean="0"/>
              <a:pPr eaLnBrk="0" hangingPunct="0">
                <a:lnSpc>
                  <a:spcPct val="100000"/>
                </a:lnSpc>
                <a:spcBef>
                  <a:spcPct val="0"/>
                </a:spcBef>
                <a:buClrTx/>
                <a:buFontTx/>
                <a:buNone/>
              </a:pPr>
              <a:t>51</a:t>
            </a:fld>
            <a:endParaRPr lang="en-US" altLang="en-US" sz="1800"/>
          </a:p>
        </p:txBody>
      </p:sp>
      <p:sp>
        <p:nvSpPr>
          <p:cNvPr id="75781" name="Rectangle 4">
            <a:extLst>
              <a:ext uri="{FF2B5EF4-FFF2-40B4-BE49-F238E27FC236}">
                <a16:creationId xmlns:a16="http://schemas.microsoft.com/office/drawing/2014/main" id="{73BD736F-2DA9-4019-B66C-633B0235B872}"/>
              </a:ext>
            </a:extLst>
          </p:cNvPr>
          <p:cNvSpPr>
            <a:spLocks noChangeArrowheads="1"/>
          </p:cNvSpPr>
          <p:nvPr/>
        </p:nvSpPr>
        <p:spPr bwMode="auto">
          <a:xfrm>
            <a:off x="5353050" y="3448050"/>
            <a:ext cx="35734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CA" altLang="en-US" sz="1200"/>
              <a:t>See Grossman, M.R., Cormack, V., “A Tour of TAR,” chap. 3 in J.R. Baron et al., eds., PERSPECTIVES ON PREDICTING CODING And Other Advanced Search Methods for the Legal Practitioner (ABA 2016). </a:t>
            </a:r>
          </a:p>
          <a:p>
            <a:pPr>
              <a:lnSpc>
                <a:spcPct val="100000"/>
              </a:lnSpc>
              <a:spcBef>
                <a:spcPct val="0"/>
              </a:spcBef>
              <a:buClrTx/>
              <a:buFontTx/>
              <a:buNone/>
            </a:pPr>
            <a:endParaRPr lang="en-CA" altLang="en-US" sz="1200">
              <a:solidFill>
                <a:srgbClr val="000000"/>
              </a:solidFill>
            </a:endParaRPr>
          </a:p>
          <a:p>
            <a:pPr>
              <a:lnSpc>
                <a:spcPct val="100000"/>
              </a:lnSpc>
              <a:spcBef>
                <a:spcPct val="0"/>
              </a:spcBef>
              <a:buClrTx/>
              <a:buFontTx/>
              <a:buNone/>
            </a:pPr>
            <a:r>
              <a:rPr lang="en-CA" altLang="en-US" sz="1200">
                <a:solidFill>
                  <a:srgbClr val="000000"/>
                </a:solidFill>
              </a:rPr>
              <a:t>Hastie, T., Tibshirani, R., Friedman, J.  THE ELEMENTS OF STATISTICAL LEARNING: DATA MINING, INFERENCE AND PREDICTION. Springer 2017)  </a:t>
            </a:r>
          </a:p>
        </p:txBody>
      </p:sp>
      <p:pic>
        <p:nvPicPr>
          <p:cNvPr id="75782" name="Picture 4" descr="Image result for Supervised Learning">
            <a:extLst>
              <a:ext uri="{FF2B5EF4-FFF2-40B4-BE49-F238E27FC236}">
                <a16:creationId xmlns:a16="http://schemas.microsoft.com/office/drawing/2014/main" id="{E64F5696-B3A0-426E-93CC-474502EA9D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4175" y="1895475"/>
            <a:ext cx="3248025"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3" name="TextBox 3">
            <a:extLst>
              <a:ext uri="{FF2B5EF4-FFF2-40B4-BE49-F238E27FC236}">
                <a16:creationId xmlns:a16="http://schemas.microsoft.com/office/drawing/2014/main" id="{13351E2E-4BC5-4BA9-B7BC-5DF51889DF67}"/>
              </a:ext>
            </a:extLst>
          </p:cNvPr>
          <p:cNvSpPr txBox="1">
            <a:spLocks noChangeArrowheads="1"/>
          </p:cNvSpPr>
          <p:nvPr/>
        </p:nvSpPr>
        <p:spPr bwMode="auto">
          <a:xfrm>
            <a:off x="1524000" y="5791200"/>
            <a:ext cx="51054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a:lnSpc>
                <a:spcPct val="100000"/>
              </a:lnSpc>
              <a:spcBef>
                <a:spcPct val="0"/>
              </a:spcBef>
              <a:buClrTx/>
              <a:buFontTx/>
              <a:buNone/>
            </a:pPr>
            <a:r>
              <a:rPr lang="en-US" altLang="en-US" sz="1000" dirty="0"/>
              <a:t>Acknowledgement: Slides from Nathaniel Payne, Ph.D. candidate, Univ. of Br. Columbia, joint presentation at 2017 IEEE Big Data Conference, Computational Archives Workshop, Boston, MA (Dec. 2017).</a:t>
            </a:r>
          </a:p>
        </p:txBody>
      </p:sp>
    </p:spTree>
    <p:extLst>
      <p:ext uri="{BB962C8B-B14F-4D97-AF65-F5344CB8AC3E}">
        <p14:creationId xmlns:p14="http://schemas.microsoft.com/office/powerpoint/2010/main" val="1781114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55F84-E4D9-47C5-BC29-FAA35655CE9B}"/>
              </a:ext>
            </a:extLst>
          </p:cNvPr>
          <p:cNvSpPr>
            <a:spLocks noGrp="1"/>
          </p:cNvSpPr>
          <p:nvPr>
            <p:ph type="title"/>
          </p:nvPr>
        </p:nvSpPr>
        <p:spPr/>
        <p:txBody>
          <a:bodyPr/>
          <a:lstStyle/>
          <a:p>
            <a:pPr eaLnBrk="1" hangingPunct="1">
              <a:defRPr/>
            </a:pPr>
            <a:r>
              <a:rPr lang="en-CA" dirty="0"/>
              <a:t>Rule Based Classification – Decision Rules</a:t>
            </a:r>
          </a:p>
        </p:txBody>
      </p:sp>
      <p:sp>
        <p:nvSpPr>
          <p:cNvPr id="76803" name="Content Placeholder 2">
            <a:extLst>
              <a:ext uri="{FF2B5EF4-FFF2-40B4-BE49-F238E27FC236}">
                <a16:creationId xmlns:a16="http://schemas.microsoft.com/office/drawing/2014/main" id="{3CE66C80-37E9-4AE9-9F1A-6942AFE6C3E5}"/>
              </a:ext>
            </a:extLst>
          </p:cNvPr>
          <p:cNvSpPr>
            <a:spLocks noGrp="1"/>
          </p:cNvSpPr>
          <p:nvPr>
            <p:ph sz="half" idx="1"/>
          </p:nvPr>
        </p:nvSpPr>
        <p:spPr>
          <a:xfrm>
            <a:off x="628650" y="2227263"/>
            <a:ext cx="3886200" cy="1849437"/>
          </a:xfrm>
        </p:spPr>
        <p:txBody>
          <a:bodyPr>
            <a:normAutofit fontScale="77500" lnSpcReduction="20000"/>
          </a:bodyPr>
          <a:lstStyle/>
          <a:p>
            <a:pPr eaLnBrk="1" hangingPunct="1"/>
            <a:r>
              <a:rPr lang="en-CA" altLang="en-US" sz="1600"/>
              <a:t>Specific rules are then constructed in the format of “IF condition THEN conclusion”, where the condition portion is filled by features of the category, and the conclusion portion is represented with the category’s name or another rule to be tested.</a:t>
            </a:r>
          </a:p>
        </p:txBody>
      </p:sp>
      <p:sp>
        <p:nvSpPr>
          <p:cNvPr id="5" name="Content Placeholder 4">
            <a:extLst>
              <a:ext uri="{FF2B5EF4-FFF2-40B4-BE49-F238E27FC236}">
                <a16:creationId xmlns:a16="http://schemas.microsoft.com/office/drawing/2014/main" id="{DA6838E4-CA1F-4D91-B3DD-35C3ED0F306C}"/>
              </a:ext>
            </a:extLst>
          </p:cNvPr>
          <p:cNvSpPr>
            <a:spLocks noGrp="1"/>
          </p:cNvSpPr>
          <p:nvPr>
            <p:ph sz="half" idx="2"/>
          </p:nvPr>
        </p:nvSpPr>
        <p:spPr>
          <a:xfrm>
            <a:off x="4648200" y="1809750"/>
            <a:ext cx="3733800" cy="4514850"/>
          </a:xfrm>
        </p:spPr>
        <p:txBody>
          <a:bodyPr>
            <a:normAutofit fontScale="77500" lnSpcReduction="20000"/>
          </a:bodyPr>
          <a:lstStyle/>
          <a:p>
            <a:pPr eaLnBrk="1" hangingPunct="1">
              <a:defRPr/>
            </a:pPr>
            <a:r>
              <a:rPr lang="en-CA" dirty="0"/>
              <a:t>Advantages</a:t>
            </a:r>
          </a:p>
          <a:p>
            <a:pPr lvl="1" eaLnBrk="1" hangingPunct="1">
              <a:defRPr/>
            </a:pPr>
            <a:r>
              <a:rPr lang="en-CA" dirty="0"/>
              <a:t>Easy to </a:t>
            </a:r>
            <a:r>
              <a:rPr lang="en-CA" u="sng" dirty="0"/>
              <a:t>initially</a:t>
            </a:r>
            <a:r>
              <a:rPr lang="en-CA" dirty="0"/>
              <a:t> implement</a:t>
            </a:r>
          </a:p>
          <a:p>
            <a:pPr eaLnBrk="1" hangingPunct="1">
              <a:defRPr/>
            </a:pPr>
            <a:endParaRPr lang="en-CA" dirty="0"/>
          </a:p>
          <a:p>
            <a:pPr eaLnBrk="1" hangingPunct="1">
              <a:defRPr/>
            </a:pPr>
            <a:r>
              <a:rPr lang="en-CA" dirty="0"/>
              <a:t>Disadvantages</a:t>
            </a:r>
          </a:p>
          <a:p>
            <a:pPr lvl="1" eaLnBrk="1" hangingPunct="1">
              <a:defRPr/>
            </a:pPr>
            <a:r>
              <a:rPr lang="en-CA" dirty="0"/>
              <a:t>At high dimensions with large numbers of categories, implementation can be a challenge</a:t>
            </a:r>
          </a:p>
          <a:p>
            <a:pPr lvl="1" eaLnBrk="1" hangingPunct="1">
              <a:defRPr/>
            </a:pPr>
            <a:r>
              <a:rPr lang="en-CA" dirty="0"/>
              <a:t>Significant time can be spent updating decision rule methods and creating and maintaining rule sets </a:t>
            </a:r>
          </a:p>
          <a:p>
            <a:pPr eaLnBrk="1" hangingPunct="1">
              <a:defRPr/>
            </a:pPr>
            <a:endParaRPr lang="en-CA" dirty="0"/>
          </a:p>
        </p:txBody>
      </p:sp>
      <p:sp>
        <p:nvSpPr>
          <p:cNvPr id="76805" name="Slide Number Placeholder 3">
            <a:extLst>
              <a:ext uri="{FF2B5EF4-FFF2-40B4-BE49-F238E27FC236}">
                <a16:creationId xmlns:a16="http://schemas.microsoft.com/office/drawing/2014/main" id="{F8EB196F-F492-4E65-8223-B3649B94AAB5}"/>
              </a:ext>
            </a:extLst>
          </p:cNvPr>
          <p:cNvSpPr>
            <a:spLocks noGrp="1" noChangeArrowheads="1"/>
          </p:cNvSpPr>
          <p:nvPr>
            <p:ph type="sldNum" sz="quarter" idx="11"/>
          </p:nvPr>
        </p:nvSpPr>
        <p:spPr bwMode="auto">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0" hangingPunct="0">
              <a:lnSpc>
                <a:spcPct val="100000"/>
              </a:lnSpc>
              <a:spcBef>
                <a:spcPct val="0"/>
              </a:spcBef>
              <a:buClrTx/>
              <a:buFontTx/>
              <a:buNone/>
            </a:pPr>
            <a:fld id="{1F61C9F9-4257-41CF-AEF6-4D948C4FC5CF}" type="slidenum">
              <a:rPr lang="en-US" altLang="en-US" sz="1800" smtClean="0"/>
              <a:pPr eaLnBrk="0" hangingPunct="0">
                <a:lnSpc>
                  <a:spcPct val="100000"/>
                </a:lnSpc>
                <a:spcBef>
                  <a:spcPct val="0"/>
                </a:spcBef>
                <a:buClrTx/>
                <a:buFontTx/>
                <a:buNone/>
              </a:pPr>
              <a:t>52</a:t>
            </a:fld>
            <a:endParaRPr lang="en-US" altLang="en-US" sz="1800"/>
          </a:p>
        </p:txBody>
      </p:sp>
      <p:pic>
        <p:nvPicPr>
          <p:cNvPr id="76806" name="Picture 4" descr="Image result for Rules Based Learning If Then">
            <a:extLst>
              <a:ext uri="{FF2B5EF4-FFF2-40B4-BE49-F238E27FC236}">
                <a16:creationId xmlns:a16="http://schemas.microsoft.com/office/drawing/2014/main" id="{65D005CF-AED8-4CC1-9A0A-CBDD2151D4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9213" y="4572000"/>
            <a:ext cx="250507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5791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B5735-5B94-4BDB-B07F-2C7F097FE132}"/>
              </a:ext>
            </a:extLst>
          </p:cNvPr>
          <p:cNvSpPr>
            <a:spLocks noGrp="1"/>
          </p:cNvSpPr>
          <p:nvPr>
            <p:ph type="title"/>
          </p:nvPr>
        </p:nvSpPr>
        <p:spPr>
          <a:xfrm>
            <a:off x="628650" y="1565275"/>
            <a:ext cx="3087688" cy="560388"/>
          </a:xfrm>
          <a:solidFill>
            <a:schemeClr val="bg2"/>
          </a:solidFill>
        </p:spPr>
        <p:txBody>
          <a:bodyPr>
            <a:normAutofit/>
          </a:bodyPr>
          <a:lstStyle/>
          <a:p>
            <a:pPr eaLnBrk="1" hangingPunct="1">
              <a:defRPr/>
            </a:pPr>
            <a:r>
              <a:rPr lang="en-CA" dirty="0"/>
              <a:t>Fuzzy Correlation</a:t>
            </a:r>
          </a:p>
        </p:txBody>
      </p:sp>
      <p:sp>
        <p:nvSpPr>
          <p:cNvPr id="3" name="Content Placeholder 2">
            <a:extLst>
              <a:ext uri="{FF2B5EF4-FFF2-40B4-BE49-F238E27FC236}">
                <a16:creationId xmlns:a16="http://schemas.microsoft.com/office/drawing/2014/main" id="{44AFEBFE-7038-437E-86AD-3B3128DFA315}"/>
              </a:ext>
            </a:extLst>
          </p:cNvPr>
          <p:cNvSpPr>
            <a:spLocks noGrp="1"/>
          </p:cNvSpPr>
          <p:nvPr>
            <p:ph idx="1"/>
          </p:nvPr>
        </p:nvSpPr>
        <p:spPr>
          <a:xfrm>
            <a:off x="628650" y="2227263"/>
            <a:ext cx="7886700" cy="2833687"/>
          </a:xfrm>
          <a:solidFill>
            <a:schemeClr val="bg2"/>
          </a:solidFill>
        </p:spPr>
        <p:txBody>
          <a:bodyPr>
            <a:normAutofit fontScale="77500" lnSpcReduction="20000"/>
          </a:bodyPr>
          <a:lstStyle/>
          <a:p>
            <a:pPr eaLnBrk="1" hangingPunct="1">
              <a:defRPr/>
            </a:pPr>
            <a:r>
              <a:rPr lang="en-CA" dirty="0"/>
              <a:t>A technique that can be used to allow a system to either precisely or fuzzily match single words or multi-word phrases together. </a:t>
            </a:r>
          </a:p>
          <a:p>
            <a:pPr eaLnBrk="1" hangingPunct="1">
              <a:defRPr/>
            </a:pPr>
            <a:r>
              <a:rPr lang="en-CA" dirty="0"/>
              <a:t>Advantage</a:t>
            </a:r>
          </a:p>
          <a:p>
            <a:pPr lvl="1" eaLnBrk="1" hangingPunct="1">
              <a:defRPr/>
            </a:pPr>
            <a:r>
              <a:rPr lang="en-CA" dirty="0"/>
              <a:t>can often deal with fuzzy information or incomplete data, allowing for document classification</a:t>
            </a:r>
          </a:p>
          <a:p>
            <a:pPr eaLnBrk="1" hangingPunct="1">
              <a:defRPr/>
            </a:pPr>
            <a:r>
              <a:rPr lang="en-CA" dirty="0"/>
              <a:t>Disadvantages</a:t>
            </a:r>
          </a:p>
          <a:p>
            <a:pPr lvl="1" eaLnBrk="1" hangingPunct="1">
              <a:defRPr/>
            </a:pPr>
            <a:r>
              <a:rPr lang="en-CA" dirty="0"/>
              <a:t>It is primarily effective at augmenting approaches</a:t>
            </a:r>
          </a:p>
          <a:p>
            <a:pPr lvl="1" eaLnBrk="1" hangingPunct="1">
              <a:defRPr/>
            </a:pPr>
            <a:r>
              <a:rPr lang="en-CA" dirty="0"/>
              <a:t>At high dimensions with large numbers of categories, implementation is still a challenge</a:t>
            </a:r>
          </a:p>
        </p:txBody>
      </p:sp>
      <p:sp>
        <p:nvSpPr>
          <p:cNvPr id="77828" name="Slide Number Placeholder 3">
            <a:extLst>
              <a:ext uri="{FF2B5EF4-FFF2-40B4-BE49-F238E27FC236}">
                <a16:creationId xmlns:a16="http://schemas.microsoft.com/office/drawing/2014/main" id="{F4969D7F-1A0B-45E5-8638-9FF402362745}"/>
              </a:ext>
            </a:extLst>
          </p:cNvPr>
          <p:cNvSpPr>
            <a:spLocks noGrp="1" noChangeArrowheads="1"/>
          </p:cNvSpPr>
          <p:nvPr>
            <p:ph type="sldNum" sz="quarter" idx="11"/>
          </p:nvPr>
        </p:nvSpPr>
        <p:spPr bwMode="auto">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0" hangingPunct="0">
              <a:lnSpc>
                <a:spcPct val="100000"/>
              </a:lnSpc>
              <a:spcBef>
                <a:spcPct val="0"/>
              </a:spcBef>
              <a:buClrTx/>
              <a:buFontTx/>
              <a:buNone/>
            </a:pPr>
            <a:fld id="{379B3EB8-F962-4248-A073-8B799436FEC7}" type="slidenum">
              <a:rPr lang="en-US" altLang="en-US" sz="1800" smtClean="0"/>
              <a:pPr eaLnBrk="0" hangingPunct="0">
                <a:lnSpc>
                  <a:spcPct val="100000"/>
                </a:lnSpc>
                <a:spcBef>
                  <a:spcPct val="0"/>
                </a:spcBef>
                <a:buClrTx/>
                <a:buFontTx/>
                <a:buNone/>
              </a:pPr>
              <a:t>53</a:t>
            </a:fld>
            <a:endParaRPr lang="en-US" altLang="en-US" sz="1800"/>
          </a:p>
        </p:txBody>
      </p:sp>
    </p:spTree>
    <p:extLst>
      <p:ext uri="{BB962C8B-B14F-4D97-AF65-F5344CB8AC3E}">
        <p14:creationId xmlns:p14="http://schemas.microsoft.com/office/powerpoint/2010/main" val="34997575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64590-4B24-439C-8D2D-23F736161B28}"/>
              </a:ext>
            </a:extLst>
          </p:cNvPr>
          <p:cNvSpPr>
            <a:spLocks noGrp="1"/>
          </p:cNvSpPr>
          <p:nvPr>
            <p:ph type="title"/>
          </p:nvPr>
        </p:nvSpPr>
        <p:spPr>
          <a:solidFill>
            <a:schemeClr val="bg1"/>
          </a:solidFill>
        </p:spPr>
        <p:txBody>
          <a:bodyPr/>
          <a:lstStyle/>
          <a:p>
            <a:pPr eaLnBrk="1" hangingPunct="1">
              <a:defRPr/>
            </a:pPr>
            <a:r>
              <a:rPr lang="en-CA" dirty="0"/>
              <a:t>Vector Space Methods</a:t>
            </a:r>
          </a:p>
        </p:txBody>
      </p:sp>
      <p:sp>
        <p:nvSpPr>
          <p:cNvPr id="3" name="Content Placeholder 2">
            <a:extLst>
              <a:ext uri="{FF2B5EF4-FFF2-40B4-BE49-F238E27FC236}">
                <a16:creationId xmlns:a16="http://schemas.microsoft.com/office/drawing/2014/main" id="{1F3EBE6D-FAD2-4279-8511-D9C019D10759}"/>
              </a:ext>
            </a:extLst>
          </p:cNvPr>
          <p:cNvSpPr>
            <a:spLocks noGrp="1"/>
          </p:cNvSpPr>
          <p:nvPr>
            <p:ph sz="half" idx="1"/>
          </p:nvPr>
        </p:nvSpPr>
        <p:spPr>
          <a:xfrm>
            <a:off x="628650" y="1938338"/>
            <a:ext cx="3886200" cy="3263900"/>
          </a:xfrm>
          <a:solidFill>
            <a:schemeClr val="bg1"/>
          </a:solidFill>
        </p:spPr>
        <p:txBody>
          <a:bodyPr>
            <a:normAutofit fontScale="62500" lnSpcReduction="20000"/>
          </a:bodyPr>
          <a:lstStyle/>
          <a:p>
            <a:pPr eaLnBrk="1" hangingPunct="1">
              <a:defRPr/>
            </a:pPr>
            <a:r>
              <a:rPr lang="en-CA" dirty="0"/>
              <a:t>Methods for document routing or filtering in informational retrieval, where the algorithm builds a prototype vector for each class using a training set of documents (</a:t>
            </a:r>
            <a:r>
              <a:rPr lang="en-CA" dirty="0" err="1"/>
              <a:t>Eg</a:t>
            </a:r>
            <a:r>
              <a:rPr lang="en-CA" dirty="0"/>
              <a:t>. </a:t>
            </a:r>
            <a:r>
              <a:rPr lang="en-CA" dirty="0" err="1"/>
              <a:t>Rocchio’s</a:t>
            </a:r>
            <a:r>
              <a:rPr lang="en-CA" dirty="0"/>
              <a:t> Algorithm)</a:t>
            </a:r>
          </a:p>
        </p:txBody>
      </p:sp>
      <p:sp>
        <p:nvSpPr>
          <p:cNvPr id="5" name="Content Placeholder 4">
            <a:extLst>
              <a:ext uri="{FF2B5EF4-FFF2-40B4-BE49-F238E27FC236}">
                <a16:creationId xmlns:a16="http://schemas.microsoft.com/office/drawing/2014/main" id="{2DFE5344-E094-4CC6-9875-260C347F6093}"/>
              </a:ext>
            </a:extLst>
          </p:cNvPr>
          <p:cNvSpPr>
            <a:spLocks noGrp="1"/>
          </p:cNvSpPr>
          <p:nvPr>
            <p:ph sz="half" idx="2"/>
          </p:nvPr>
        </p:nvSpPr>
        <p:spPr>
          <a:xfrm>
            <a:off x="4629150" y="1941513"/>
            <a:ext cx="3886200" cy="3683000"/>
          </a:xfrm>
        </p:spPr>
        <p:txBody>
          <a:bodyPr>
            <a:normAutofit fontScale="62500" lnSpcReduction="20000"/>
          </a:bodyPr>
          <a:lstStyle/>
          <a:p>
            <a:pPr eaLnBrk="1" hangingPunct="1">
              <a:defRPr/>
            </a:pPr>
            <a:r>
              <a:rPr lang="en-CA" dirty="0"/>
              <a:t>Advantages</a:t>
            </a:r>
          </a:p>
          <a:p>
            <a:pPr lvl="1" eaLnBrk="1" hangingPunct="1">
              <a:defRPr/>
            </a:pPr>
            <a:r>
              <a:rPr lang="en-CA" dirty="0"/>
              <a:t>Easy to implement, efficient in computation, is a fast learner and employs relevance feedback </a:t>
            </a:r>
          </a:p>
          <a:p>
            <a:pPr eaLnBrk="1" hangingPunct="1">
              <a:defRPr/>
            </a:pPr>
            <a:endParaRPr lang="en-CA" dirty="0"/>
          </a:p>
          <a:p>
            <a:pPr eaLnBrk="1" hangingPunct="1">
              <a:defRPr/>
            </a:pPr>
            <a:r>
              <a:rPr lang="en-CA" dirty="0"/>
              <a:t>Disadvantages</a:t>
            </a:r>
          </a:p>
          <a:p>
            <a:pPr lvl="1" eaLnBrk="1" hangingPunct="1">
              <a:defRPr/>
            </a:pPr>
            <a:r>
              <a:rPr lang="en-CA" dirty="0"/>
              <a:t>Algorithms have low classification accuracy and are low in detail</a:t>
            </a:r>
          </a:p>
          <a:p>
            <a:pPr lvl="1" eaLnBrk="1" hangingPunct="1">
              <a:defRPr/>
            </a:pPr>
            <a:r>
              <a:rPr lang="en-CA" dirty="0"/>
              <a:t>Methods have difficulty dealing with lexical ambiguity and variability</a:t>
            </a:r>
          </a:p>
          <a:p>
            <a:pPr lvl="1" eaLnBrk="1" hangingPunct="1">
              <a:defRPr/>
            </a:pPr>
            <a:r>
              <a:rPr lang="en-CA" dirty="0"/>
              <a:t>Methods do not deal well with feature sparseness</a:t>
            </a:r>
          </a:p>
          <a:p>
            <a:pPr eaLnBrk="1" hangingPunct="1">
              <a:defRPr/>
            </a:pPr>
            <a:endParaRPr lang="en-CA" dirty="0"/>
          </a:p>
        </p:txBody>
      </p:sp>
      <p:sp>
        <p:nvSpPr>
          <p:cNvPr id="78853" name="Slide Number Placeholder 3">
            <a:extLst>
              <a:ext uri="{FF2B5EF4-FFF2-40B4-BE49-F238E27FC236}">
                <a16:creationId xmlns:a16="http://schemas.microsoft.com/office/drawing/2014/main" id="{F0753A01-942D-4440-B7F0-303E66676E3A}"/>
              </a:ext>
            </a:extLst>
          </p:cNvPr>
          <p:cNvSpPr>
            <a:spLocks noGrp="1" noChangeArrowheads="1"/>
          </p:cNvSpPr>
          <p:nvPr>
            <p:ph type="sldNum" sz="quarter" idx="11"/>
          </p:nvPr>
        </p:nvSpPr>
        <p:spPr bwMode="auto">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0" hangingPunct="0">
              <a:lnSpc>
                <a:spcPct val="100000"/>
              </a:lnSpc>
              <a:spcBef>
                <a:spcPct val="0"/>
              </a:spcBef>
              <a:buClrTx/>
              <a:buFontTx/>
              <a:buNone/>
            </a:pPr>
            <a:fld id="{FE224AE1-AC20-4EBD-A09C-FE1F51440B03}" type="slidenum">
              <a:rPr lang="en-US" altLang="en-US" sz="1800" smtClean="0"/>
              <a:pPr eaLnBrk="0" hangingPunct="0">
                <a:lnSpc>
                  <a:spcPct val="100000"/>
                </a:lnSpc>
                <a:spcBef>
                  <a:spcPct val="0"/>
                </a:spcBef>
                <a:buClrTx/>
                <a:buFontTx/>
                <a:buNone/>
              </a:pPr>
              <a:t>54</a:t>
            </a:fld>
            <a:endParaRPr lang="en-US" altLang="en-US" sz="1800"/>
          </a:p>
        </p:txBody>
      </p:sp>
      <p:pic>
        <p:nvPicPr>
          <p:cNvPr id="78854" name="Picture 2" descr="Image result for rocchio algorithm">
            <a:extLst>
              <a:ext uri="{FF2B5EF4-FFF2-40B4-BE49-F238E27FC236}">
                <a16:creationId xmlns:a16="http://schemas.microsoft.com/office/drawing/2014/main" id="{92A1C622-1A68-4A2B-93CE-8E69C3858B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363" y="3943350"/>
            <a:ext cx="3013075" cy="18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50991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08517-1DC6-46B5-AFB2-825747EC5715}"/>
              </a:ext>
            </a:extLst>
          </p:cNvPr>
          <p:cNvSpPr>
            <a:spLocks noGrp="1"/>
          </p:cNvSpPr>
          <p:nvPr>
            <p:ph type="title"/>
          </p:nvPr>
        </p:nvSpPr>
        <p:spPr/>
        <p:txBody>
          <a:bodyPr/>
          <a:lstStyle/>
          <a:p>
            <a:pPr eaLnBrk="1" hangingPunct="1">
              <a:defRPr/>
            </a:pPr>
            <a:r>
              <a:rPr lang="en-CA" dirty="0"/>
              <a:t>Prototype Methods &amp; Nearest Neighbor</a:t>
            </a:r>
          </a:p>
        </p:txBody>
      </p:sp>
      <p:sp>
        <p:nvSpPr>
          <p:cNvPr id="3" name="Content Placeholder 2">
            <a:extLst>
              <a:ext uri="{FF2B5EF4-FFF2-40B4-BE49-F238E27FC236}">
                <a16:creationId xmlns:a16="http://schemas.microsoft.com/office/drawing/2014/main" id="{A8328EA3-0410-4114-A704-833C2A4357A4}"/>
              </a:ext>
            </a:extLst>
          </p:cNvPr>
          <p:cNvSpPr>
            <a:spLocks noGrp="1"/>
          </p:cNvSpPr>
          <p:nvPr>
            <p:ph sz="half" idx="1"/>
          </p:nvPr>
        </p:nvSpPr>
        <p:spPr>
          <a:xfrm>
            <a:off x="685800" y="1809750"/>
            <a:ext cx="3733800" cy="4514850"/>
          </a:xfrm>
        </p:spPr>
        <p:txBody>
          <a:bodyPr>
            <a:normAutofit fontScale="47500" lnSpcReduction="20000"/>
          </a:bodyPr>
          <a:lstStyle/>
          <a:p>
            <a:pPr eaLnBrk="1" hangingPunct="1">
              <a:defRPr/>
            </a:pPr>
            <a:r>
              <a:rPr lang="en-CA" dirty="0"/>
              <a:t>Used to test the degree of similarity between documents and k training data and determining the category of test documents</a:t>
            </a:r>
          </a:p>
          <a:p>
            <a:pPr eaLnBrk="1" hangingPunct="1">
              <a:defRPr/>
            </a:pPr>
            <a:r>
              <a:rPr lang="en-CA" dirty="0"/>
              <a:t>Categorizes objects based on closest feature space in the training set</a:t>
            </a:r>
          </a:p>
        </p:txBody>
      </p:sp>
      <p:sp>
        <p:nvSpPr>
          <p:cNvPr id="5" name="Content Placeholder 4">
            <a:extLst>
              <a:ext uri="{FF2B5EF4-FFF2-40B4-BE49-F238E27FC236}">
                <a16:creationId xmlns:a16="http://schemas.microsoft.com/office/drawing/2014/main" id="{A0116803-CBA5-4BBB-9AE3-E459F4FEF49A}"/>
              </a:ext>
            </a:extLst>
          </p:cNvPr>
          <p:cNvSpPr>
            <a:spLocks noGrp="1"/>
          </p:cNvSpPr>
          <p:nvPr>
            <p:ph sz="half" idx="2"/>
          </p:nvPr>
        </p:nvSpPr>
        <p:spPr>
          <a:xfrm>
            <a:off x="4629150" y="2227263"/>
            <a:ext cx="3886200" cy="3671887"/>
          </a:xfrm>
        </p:spPr>
        <p:txBody>
          <a:bodyPr>
            <a:normAutofit fontScale="47500" lnSpcReduction="20000"/>
          </a:bodyPr>
          <a:lstStyle/>
          <a:p>
            <a:pPr eaLnBrk="1" hangingPunct="1">
              <a:defRPr/>
            </a:pPr>
            <a:r>
              <a:rPr lang="en-CA" dirty="0"/>
              <a:t>Advantages</a:t>
            </a:r>
          </a:p>
          <a:p>
            <a:pPr lvl="1" eaLnBrk="1" hangingPunct="1">
              <a:defRPr/>
            </a:pPr>
            <a:r>
              <a:rPr lang="en-CA" dirty="0"/>
              <a:t>Easy to understand with a training process that is fast</a:t>
            </a:r>
          </a:p>
          <a:p>
            <a:pPr lvl="1" eaLnBrk="1" hangingPunct="1">
              <a:defRPr/>
            </a:pPr>
            <a:r>
              <a:rPr lang="en-CA" dirty="0"/>
              <a:t>Robust to noisy data, particularly well suited for multimodal classes</a:t>
            </a:r>
          </a:p>
          <a:p>
            <a:pPr eaLnBrk="1" hangingPunct="1">
              <a:defRPr/>
            </a:pPr>
            <a:endParaRPr lang="en-CA" dirty="0"/>
          </a:p>
          <a:p>
            <a:pPr eaLnBrk="1" hangingPunct="1">
              <a:defRPr/>
            </a:pPr>
            <a:r>
              <a:rPr lang="en-CA" dirty="0"/>
              <a:t>Disadvantages</a:t>
            </a:r>
          </a:p>
          <a:p>
            <a:pPr lvl="1" eaLnBrk="1" hangingPunct="1">
              <a:defRPr/>
            </a:pPr>
            <a:r>
              <a:rPr lang="en-CA" dirty="0"/>
              <a:t>Very sensitive to the local structure of the data</a:t>
            </a:r>
          </a:p>
          <a:p>
            <a:pPr lvl="1" eaLnBrk="1" hangingPunct="1">
              <a:defRPr/>
            </a:pPr>
            <a:r>
              <a:rPr lang="en-CA" dirty="0"/>
              <a:t>Can have significant memory limitations as implemented in its most basic form</a:t>
            </a:r>
          </a:p>
          <a:p>
            <a:pPr lvl="1" eaLnBrk="1" hangingPunct="1">
              <a:defRPr/>
            </a:pPr>
            <a:r>
              <a:rPr lang="en-CA" dirty="0"/>
              <a:t>Runs slowly which can be a significant problem as the number of documents grows, and is sensitive to initialization</a:t>
            </a:r>
          </a:p>
          <a:p>
            <a:pPr lvl="1" eaLnBrk="1" hangingPunct="1">
              <a:defRPr/>
            </a:pPr>
            <a:r>
              <a:rPr lang="en-CA" dirty="0"/>
              <a:t>We need to specify the number of clusters in advance which may not be knowable</a:t>
            </a:r>
          </a:p>
          <a:p>
            <a:pPr eaLnBrk="1" hangingPunct="1">
              <a:defRPr/>
            </a:pPr>
            <a:endParaRPr lang="en-CA" dirty="0"/>
          </a:p>
        </p:txBody>
      </p:sp>
      <p:sp>
        <p:nvSpPr>
          <p:cNvPr id="79877" name="Slide Number Placeholder 3">
            <a:extLst>
              <a:ext uri="{FF2B5EF4-FFF2-40B4-BE49-F238E27FC236}">
                <a16:creationId xmlns:a16="http://schemas.microsoft.com/office/drawing/2014/main" id="{964CBD18-E31D-4097-A8D6-37F0A59D3ED5}"/>
              </a:ext>
            </a:extLst>
          </p:cNvPr>
          <p:cNvSpPr>
            <a:spLocks noGrp="1" noChangeArrowheads="1"/>
          </p:cNvSpPr>
          <p:nvPr>
            <p:ph type="sldNum" sz="quarter" idx="11"/>
          </p:nvPr>
        </p:nvSpPr>
        <p:spPr bwMode="auto">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0" hangingPunct="0">
              <a:lnSpc>
                <a:spcPct val="100000"/>
              </a:lnSpc>
              <a:spcBef>
                <a:spcPct val="0"/>
              </a:spcBef>
              <a:buClrTx/>
              <a:buFontTx/>
              <a:buNone/>
            </a:pPr>
            <a:fld id="{982C615F-EFF2-4145-8417-501E24F5A4B8}" type="slidenum">
              <a:rPr lang="en-US" altLang="en-US" sz="1800" smtClean="0"/>
              <a:pPr eaLnBrk="0" hangingPunct="0">
                <a:lnSpc>
                  <a:spcPct val="100000"/>
                </a:lnSpc>
                <a:spcBef>
                  <a:spcPct val="0"/>
                </a:spcBef>
                <a:buClrTx/>
                <a:buFontTx/>
                <a:buNone/>
              </a:pPr>
              <a:t>55</a:t>
            </a:fld>
            <a:endParaRPr lang="en-US" altLang="en-US" sz="1800"/>
          </a:p>
        </p:txBody>
      </p:sp>
      <p:pic>
        <p:nvPicPr>
          <p:cNvPr id="79878" name="Picture 2" descr="Image result for nearest neighbor algorithm">
            <a:extLst>
              <a:ext uri="{FF2B5EF4-FFF2-40B4-BE49-F238E27FC236}">
                <a16:creationId xmlns:a16="http://schemas.microsoft.com/office/drawing/2014/main" id="{0A9FFE75-C1BB-4B51-A137-40D067D9EB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8" y="3663950"/>
            <a:ext cx="3589337"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91893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DB234-D7A9-423F-8CCD-0DA6EBDB2E17}"/>
              </a:ext>
            </a:extLst>
          </p:cNvPr>
          <p:cNvSpPr>
            <a:spLocks noGrp="1"/>
          </p:cNvSpPr>
          <p:nvPr>
            <p:ph type="title"/>
          </p:nvPr>
        </p:nvSpPr>
        <p:spPr/>
        <p:txBody>
          <a:bodyPr/>
          <a:lstStyle/>
          <a:p>
            <a:pPr eaLnBrk="1" hangingPunct="1">
              <a:defRPr/>
            </a:pPr>
            <a:r>
              <a:rPr lang="en-CA" dirty="0"/>
              <a:t>Tree Based Methods</a:t>
            </a:r>
          </a:p>
        </p:txBody>
      </p:sp>
      <p:sp>
        <p:nvSpPr>
          <p:cNvPr id="5" name="Content Placeholder 4">
            <a:extLst>
              <a:ext uri="{FF2B5EF4-FFF2-40B4-BE49-F238E27FC236}">
                <a16:creationId xmlns:a16="http://schemas.microsoft.com/office/drawing/2014/main" id="{58BBA2E1-94E6-4A2E-8B92-CD7E85BF0F9F}"/>
              </a:ext>
            </a:extLst>
          </p:cNvPr>
          <p:cNvSpPr>
            <a:spLocks noGrp="1"/>
          </p:cNvSpPr>
          <p:nvPr>
            <p:ph sz="half" idx="1"/>
          </p:nvPr>
        </p:nvSpPr>
        <p:spPr>
          <a:xfrm>
            <a:off x="685800" y="1809750"/>
            <a:ext cx="3733800" cy="4514850"/>
          </a:xfrm>
        </p:spPr>
        <p:txBody>
          <a:bodyPr>
            <a:normAutofit fontScale="55000" lnSpcReduction="20000"/>
          </a:bodyPr>
          <a:lstStyle/>
          <a:p>
            <a:pPr eaLnBrk="1" hangingPunct="1">
              <a:defRPr/>
            </a:pPr>
            <a:r>
              <a:rPr lang="en-CA" dirty="0"/>
              <a:t>Decision tree rebuilds the manual categorization of training documents by constructing well-defined true/false-queries in the form of a tree structure </a:t>
            </a:r>
          </a:p>
        </p:txBody>
      </p:sp>
      <p:sp>
        <p:nvSpPr>
          <p:cNvPr id="6" name="Content Placeholder 5">
            <a:extLst>
              <a:ext uri="{FF2B5EF4-FFF2-40B4-BE49-F238E27FC236}">
                <a16:creationId xmlns:a16="http://schemas.microsoft.com/office/drawing/2014/main" id="{F88180A7-41A8-49BA-880A-8E3ACFFFCD3C}"/>
              </a:ext>
            </a:extLst>
          </p:cNvPr>
          <p:cNvSpPr>
            <a:spLocks noGrp="1"/>
          </p:cNvSpPr>
          <p:nvPr>
            <p:ph sz="half" idx="2"/>
          </p:nvPr>
        </p:nvSpPr>
        <p:spPr>
          <a:xfrm>
            <a:off x="4629150" y="2227263"/>
            <a:ext cx="3886200" cy="3552825"/>
          </a:xfrm>
        </p:spPr>
        <p:txBody>
          <a:bodyPr>
            <a:normAutofit fontScale="55000" lnSpcReduction="20000"/>
          </a:bodyPr>
          <a:lstStyle/>
          <a:p>
            <a:pPr eaLnBrk="1" hangingPunct="1">
              <a:defRPr/>
            </a:pPr>
            <a:r>
              <a:rPr lang="en-CA" dirty="0"/>
              <a:t>Advantages</a:t>
            </a:r>
          </a:p>
          <a:p>
            <a:pPr lvl="1" eaLnBrk="1" hangingPunct="1">
              <a:defRPr/>
            </a:pPr>
            <a:r>
              <a:rPr lang="en-CA" dirty="0"/>
              <a:t>Simplicity in understanding and interpretation, as well as execution </a:t>
            </a:r>
          </a:p>
          <a:p>
            <a:pPr eaLnBrk="1" hangingPunct="1">
              <a:defRPr/>
            </a:pPr>
            <a:endParaRPr lang="en-CA" dirty="0"/>
          </a:p>
          <a:p>
            <a:pPr eaLnBrk="1" hangingPunct="1">
              <a:defRPr/>
            </a:pPr>
            <a:r>
              <a:rPr lang="en-CA" dirty="0"/>
              <a:t>Disadvantages</a:t>
            </a:r>
          </a:p>
          <a:p>
            <a:pPr lvl="1" eaLnBrk="1" hangingPunct="1">
              <a:defRPr/>
            </a:pPr>
            <a:r>
              <a:rPr lang="en-CA" dirty="0"/>
              <a:t>A selected model may overfit the training data (can be addressed using ensembles or random forests)</a:t>
            </a:r>
          </a:p>
          <a:p>
            <a:pPr lvl="1" eaLnBrk="1" hangingPunct="1">
              <a:defRPr/>
            </a:pPr>
            <a:r>
              <a:rPr lang="en-CA" dirty="0"/>
              <a:t>Can have significant error when dealing with heterogeneous data</a:t>
            </a:r>
          </a:p>
          <a:p>
            <a:pPr lvl="1" eaLnBrk="1" hangingPunct="1">
              <a:defRPr/>
            </a:pPr>
            <a:r>
              <a:rPr lang="en-CA" dirty="0"/>
              <a:t>Adding more categories can create problems at high dimensions </a:t>
            </a:r>
          </a:p>
        </p:txBody>
      </p:sp>
      <p:sp>
        <p:nvSpPr>
          <p:cNvPr id="80901" name="Slide Number Placeholder 3">
            <a:extLst>
              <a:ext uri="{FF2B5EF4-FFF2-40B4-BE49-F238E27FC236}">
                <a16:creationId xmlns:a16="http://schemas.microsoft.com/office/drawing/2014/main" id="{913F1B57-B060-46E5-8AE2-467D27C0F77E}"/>
              </a:ext>
            </a:extLst>
          </p:cNvPr>
          <p:cNvSpPr>
            <a:spLocks noGrp="1" noChangeArrowheads="1"/>
          </p:cNvSpPr>
          <p:nvPr>
            <p:ph type="sldNum" sz="quarter" idx="11"/>
          </p:nvPr>
        </p:nvSpPr>
        <p:spPr bwMode="auto">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0" hangingPunct="0">
              <a:lnSpc>
                <a:spcPct val="100000"/>
              </a:lnSpc>
              <a:spcBef>
                <a:spcPct val="0"/>
              </a:spcBef>
              <a:buClrTx/>
              <a:buFontTx/>
              <a:buNone/>
            </a:pPr>
            <a:fld id="{402008E2-8230-425E-9DB3-CCACDC6E09C5}" type="slidenum">
              <a:rPr lang="en-US" altLang="en-US" sz="1800" smtClean="0"/>
              <a:pPr eaLnBrk="0" hangingPunct="0">
                <a:lnSpc>
                  <a:spcPct val="100000"/>
                </a:lnSpc>
                <a:spcBef>
                  <a:spcPct val="0"/>
                </a:spcBef>
                <a:buClrTx/>
                <a:buFontTx/>
                <a:buNone/>
              </a:pPr>
              <a:t>56</a:t>
            </a:fld>
            <a:endParaRPr lang="en-US" altLang="en-US" sz="1800"/>
          </a:p>
        </p:txBody>
      </p:sp>
      <p:pic>
        <p:nvPicPr>
          <p:cNvPr id="80902" name="Picture 2" descr="Image result for Rules Based Learning Decision Trees">
            <a:extLst>
              <a:ext uri="{FF2B5EF4-FFF2-40B4-BE49-F238E27FC236}">
                <a16:creationId xmlns:a16="http://schemas.microsoft.com/office/drawing/2014/main" id="{52F7D142-BE11-4165-AE65-753B11EC8B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6988" y="3676650"/>
            <a:ext cx="2817812"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26567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170CF-D059-4CB3-AA48-456EF6F5A49C}"/>
              </a:ext>
            </a:extLst>
          </p:cNvPr>
          <p:cNvSpPr>
            <a:spLocks noGrp="1"/>
          </p:cNvSpPr>
          <p:nvPr>
            <p:ph type="title"/>
          </p:nvPr>
        </p:nvSpPr>
        <p:spPr/>
        <p:txBody>
          <a:bodyPr/>
          <a:lstStyle/>
          <a:p>
            <a:pPr eaLnBrk="1" hangingPunct="1">
              <a:defRPr/>
            </a:pPr>
            <a:r>
              <a:rPr lang="en-CA" dirty="0"/>
              <a:t>Neural Networks &amp; Content Based Matching</a:t>
            </a:r>
          </a:p>
        </p:txBody>
      </p:sp>
      <p:sp>
        <p:nvSpPr>
          <p:cNvPr id="5" name="Content Placeholder 4">
            <a:extLst>
              <a:ext uri="{FF2B5EF4-FFF2-40B4-BE49-F238E27FC236}">
                <a16:creationId xmlns:a16="http://schemas.microsoft.com/office/drawing/2014/main" id="{D98E42B4-E0C4-4303-A20B-BF840D1EE5C0}"/>
              </a:ext>
            </a:extLst>
          </p:cNvPr>
          <p:cNvSpPr>
            <a:spLocks noGrp="1"/>
          </p:cNvSpPr>
          <p:nvPr>
            <p:ph sz="half" idx="1"/>
          </p:nvPr>
        </p:nvSpPr>
        <p:spPr>
          <a:xfrm>
            <a:off x="685800" y="1809750"/>
            <a:ext cx="3733800" cy="4514850"/>
          </a:xfrm>
        </p:spPr>
        <p:txBody>
          <a:bodyPr>
            <a:normAutofit fontScale="55000" lnSpcReduction="20000"/>
          </a:bodyPr>
          <a:lstStyle/>
          <a:p>
            <a:pPr eaLnBrk="1" hangingPunct="1">
              <a:defRPr/>
            </a:pPr>
            <a:r>
              <a:rPr lang="en-CA" dirty="0"/>
              <a:t>Artificial neural networks (ANNs) are computing systems inspired by the biological neural networks that constitute animal brains. </a:t>
            </a:r>
          </a:p>
          <a:p>
            <a:pPr eaLnBrk="1" hangingPunct="1">
              <a:defRPr/>
            </a:pPr>
            <a:r>
              <a:rPr lang="en-CA" dirty="0"/>
              <a:t>ANN’s learn (progressively improve performance on) tasks by considering examples, generally without task-specific programming.</a:t>
            </a:r>
          </a:p>
        </p:txBody>
      </p:sp>
      <p:sp>
        <p:nvSpPr>
          <p:cNvPr id="6" name="Content Placeholder 5">
            <a:extLst>
              <a:ext uri="{FF2B5EF4-FFF2-40B4-BE49-F238E27FC236}">
                <a16:creationId xmlns:a16="http://schemas.microsoft.com/office/drawing/2014/main" id="{5CC46191-E98F-4162-A826-46EB3FD4F2AB}"/>
              </a:ext>
            </a:extLst>
          </p:cNvPr>
          <p:cNvSpPr>
            <a:spLocks noGrp="1"/>
          </p:cNvSpPr>
          <p:nvPr>
            <p:ph sz="half" idx="2"/>
          </p:nvPr>
        </p:nvSpPr>
        <p:spPr>
          <a:xfrm>
            <a:off x="4648200" y="1809750"/>
            <a:ext cx="3733800" cy="4514850"/>
          </a:xfrm>
        </p:spPr>
        <p:txBody>
          <a:bodyPr>
            <a:normAutofit fontScale="55000" lnSpcReduction="20000"/>
          </a:bodyPr>
          <a:lstStyle/>
          <a:p>
            <a:pPr eaLnBrk="1" hangingPunct="1">
              <a:defRPr/>
            </a:pPr>
            <a:r>
              <a:rPr lang="en-CA" dirty="0"/>
              <a:t>Advantages</a:t>
            </a:r>
          </a:p>
          <a:p>
            <a:pPr lvl="1" eaLnBrk="1" hangingPunct="1">
              <a:defRPr/>
            </a:pPr>
            <a:r>
              <a:rPr lang="en-CA" dirty="0"/>
              <a:t>Ability to handle documents with high-dimensional features and/or noisy and contradictory elements. </a:t>
            </a:r>
          </a:p>
          <a:p>
            <a:pPr lvl="1" eaLnBrk="1" hangingPunct="1">
              <a:defRPr/>
            </a:pPr>
            <a:r>
              <a:rPr lang="en-CA" dirty="0"/>
              <a:t>Linear acceleration in the matching process with respect of the large number of computational elements is provided by a computing architecture which is inherently parallel</a:t>
            </a:r>
          </a:p>
          <a:p>
            <a:pPr lvl="1" eaLnBrk="1" hangingPunct="1">
              <a:defRPr/>
            </a:pPr>
            <a:endParaRPr lang="en-CA" dirty="0"/>
          </a:p>
          <a:p>
            <a:pPr eaLnBrk="1" hangingPunct="1">
              <a:defRPr/>
            </a:pPr>
            <a:r>
              <a:rPr lang="en-CA" dirty="0"/>
              <a:t>Disadvantages</a:t>
            </a:r>
          </a:p>
          <a:p>
            <a:pPr lvl="1" eaLnBrk="1" hangingPunct="1">
              <a:defRPr/>
            </a:pPr>
            <a:r>
              <a:rPr lang="en-CA" dirty="0"/>
              <a:t>High computing cost, which consumes high CPU and physical memory usage</a:t>
            </a:r>
          </a:p>
          <a:p>
            <a:pPr lvl="1" eaLnBrk="1" hangingPunct="1">
              <a:defRPr/>
            </a:pPr>
            <a:r>
              <a:rPr lang="en-CA" dirty="0"/>
              <a:t>Artificial neural networks are extremely difficult to tune. Challenging to understand.</a:t>
            </a:r>
          </a:p>
        </p:txBody>
      </p:sp>
      <p:sp>
        <p:nvSpPr>
          <p:cNvPr id="81925" name="Slide Number Placeholder 3">
            <a:extLst>
              <a:ext uri="{FF2B5EF4-FFF2-40B4-BE49-F238E27FC236}">
                <a16:creationId xmlns:a16="http://schemas.microsoft.com/office/drawing/2014/main" id="{58F34B1D-0515-42FC-9F13-3F006AE72A51}"/>
              </a:ext>
            </a:extLst>
          </p:cNvPr>
          <p:cNvSpPr>
            <a:spLocks noGrp="1" noChangeArrowheads="1"/>
          </p:cNvSpPr>
          <p:nvPr>
            <p:ph type="sldNum" sz="quarter" idx="11"/>
          </p:nvPr>
        </p:nvSpPr>
        <p:spPr bwMode="auto">
          <a:xfrm>
            <a:off x="0" y="0"/>
            <a:ext cx="0" cy="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120000"/>
              </a:lnSpc>
              <a:spcBef>
                <a:spcPts val="913"/>
              </a:spcBef>
              <a:buClr>
                <a:srgbClr val="0076C0"/>
              </a:buClr>
              <a:buFont typeface="Wingdings" panose="05000000000000000000" pitchFamily="2" charset="2"/>
              <a:buChar char="§"/>
              <a:defRPr sz="2200">
                <a:solidFill>
                  <a:schemeClr val="tx1"/>
                </a:solidFill>
                <a:latin typeface="Arial" panose="020B0604020202020204" pitchFamily="34" charset="0"/>
                <a:cs typeface="Arial" panose="020B0604020202020204" pitchFamily="34" charset="0"/>
              </a:defRPr>
            </a:lvl1pPr>
            <a:lvl2pPr marL="742950" indent="-285750">
              <a:lnSpc>
                <a:spcPct val="120000"/>
              </a:lnSpc>
              <a:spcBef>
                <a:spcPts val="913"/>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2pPr>
            <a:lvl3pPr marL="11430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ts val="913"/>
              </a:spcBef>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ts val="913"/>
              </a:spcBef>
              <a:spcAft>
                <a:spcPct val="0"/>
              </a:spcAft>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9pPr>
          </a:lstStyle>
          <a:p>
            <a:pPr eaLnBrk="0" hangingPunct="0">
              <a:lnSpc>
                <a:spcPct val="100000"/>
              </a:lnSpc>
              <a:spcBef>
                <a:spcPct val="0"/>
              </a:spcBef>
              <a:buClrTx/>
              <a:buFontTx/>
              <a:buNone/>
            </a:pPr>
            <a:fld id="{3EE86B96-3F40-4696-B6CD-CDB989FB7FC2}" type="slidenum">
              <a:rPr lang="en-US" altLang="en-US" sz="1800" smtClean="0"/>
              <a:pPr eaLnBrk="0" hangingPunct="0">
                <a:lnSpc>
                  <a:spcPct val="100000"/>
                </a:lnSpc>
                <a:spcBef>
                  <a:spcPct val="0"/>
                </a:spcBef>
                <a:buClrTx/>
                <a:buFontTx/>
                <a:buNone/>
              </a:pPr>
              <a:t>57</a:t>
            </a:fld>
            <a:endParaRPr lang="en-US" altLang="en-US" sz="1800"/>
          </a:p>
        </p:txBody>
      </p:sp>
      <p:pic>
        <p:nvPicPr>
          <p:cNvPr id="81926" name="Picture 2" descr="Image result for neural networks">
            <a:extLst>
              <a:ext uri="{FF2B5EF4-FFF2-40B4-BE49-F238E27FC236}">
                <a16:creationId xmlns:a16="http://schemas.microsoft.com/office/drawing/2014/main" id="{89815BE5-BF3B-4313-8F3A-6BB8202660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7150" y="3992563"/>
            <a:ext cx="235585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58858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6A6D9-BDEB-44BF-A74A-9595AE88CC83}"/>
              </a:ext>
            </a:extLst>
          </p:cNvPr>
          <p:cNvSpPr>
            <a:spLocks noGrp="1"/>
          </p:cNvSpPr>
          <p:nvPr>
            <p:ph type="title"/>
          </p:nvPr>
        </p:nvSpPr>
        <p:spPr/>
        <p:txBody>
          <a:bodyPr/>
          <a:lstStyle/>
          <a:p>
            <a:r>
              <a:rPr lang="en-US" dirty="0"/>
              <a:t>Post-2019 Tsunami</a:t>
            </a:r>
          </a:p>
        </p:txBody>
      </p:sp>
      <p:pic>
        <p:nvPicPr>
          <p:cNvPr id="6" name="Content Placeholder 5">
            <a:extLst>
              <a:ext uri="{FF2B5EF4-FFF2-40B4-BE49-F238E27FC236}">
                <a16:creationId xmlns:a16="http://schemas.microsoft.com/office/drawing/2014/main" id="{39346376-73DB-4DDE-B1B4-41D4FC5FAEE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2422" y="1828800"/>
            <a:ext cx="6421380" cy="4267200"/>
          </a:xfrm>
        </p:spPr>
      </p:pic>
      <p:sp>
        <p:nvSpPr>
          <p:cNvPr id="4" name="Footer Placeholder 3">
            <a:extLst>
              <a:ext uri="{FF2B5EF4-FFF2-40B4-BE49-F238E27FC236}">
                <a16:creationId xmlns:a16="http://schemas.microsoft.com/office/drawing/2014/main" id="{C497E0B8-51CB-431D-9EB4-EEFD06FF56D0}"/>
              </a:ext>
            </a:extLst>
          </p:cNvPr>
          <p:cNvSpPr>
            <a:spLocks noGrp="1"/>
          </p:cNvSpPr>
          <p:nvPr>
            <p:ph type="ftr" sz="quarter" idx="10"/>
          </p:nvPr>
        </p:nvSpPr>
        <p:spPr/>
        <p:txBody>
          <a:bodyPr/>
          <a:lstStyle/>
          <a:p>
            <a:pPr>
              <a:defRPr/>
            </a:pPr>
            <a:r>
              <a:rPr lang="en-US" altLang="en-US" dirty="0"/>
              <a:t>(c) Jason R. Baron 2018</a:t>
            </a:r>
          </a:p>
        </p:txBody>
      </p:sp>
      <p:pic>
        <p:nvPicPr>
          <p:cNvPr id="8" name="Picture 7">
            <a:extLst>
              <a:ext uri="{FF2B5EF4-FFF2-40B4-BE49-F238E27FC236}">
                <a16:creationId xmlns:a16="http://schemas.microsoft.com/office/drawing/2014/main" id="{D1430106-E555-4ADF-B3E4-111621A1A1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0199" y="1809796"/>
            <a:ext cx="3221802" cy="4286204"/>
          </a:xfrm>
          <a:prstGeom prst="rect">
            <a:avLst/>
          </a:prstGeom>
        </p:spPr>
      </p:pic>
    </p:spTree>
    <p:extLst>
      <p:ext uri="{BB962C8B-B14F-4D97-AF65-F5344CB8AC3E}">
        <p14:creationId xmlns:p14="http://schemas.microsoft.com/office/powerpoint/2010/main" val="18836439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0C9CA-8B3D-4D9C-95E2-D01D607D539C}"/>
              </a:ext>
            </a:extLst>
          </p:cNvPr>
          <p:cNvSpPr>
            <a:spLocks noGrp="1"/>
          </p:cNvSpPr>
          <p:nvPr>
            <p:ph type="title"/>
          </p:nvPr>
        </p:nvSpPr>
        <p:spPr/>
        <p:txBody>
          <a:bodyPr/>
          <a:lstStyle/>
          <a:p>
            <a:r>
              <a:rPr lang="en-US" dirty="0"/>
              <a:t>Timeline</a:t>
            </a:r>
          </a:p>
        </p:txBody>
      </p:sp>
      <p:sp>
        <p:nvSpPr>
          <p:cNvPr id="3" name="Content Placeholder 2">
            <a:extLst>
              <a:ext uri="{FF2B5EF4-FFF2-40B4-BE49-F238E27FC236}">
                <a16:creationId xmlns:a16="http://schemas.microsoft.com/office/drawing/2014/main" id="{0924EDF8-3142-4E4A-AAB4-5144020B1AB8}"/>
              </a:ext>
            </a:extLst>
          </p:cNvPr>
          <p:cNvSpPr>
            <a:spLocks noGrp="1"/>
          </p:cNvSpPr>
          <p:nvPr>
            <p:ph idx="1"/>
          </p:nvPr>
        </p:nvSpPr>
        <p:spPr/>
        <p:txBody>
          <a:bodyPr>
            <a:normAutofit fontScale="92500" lnSpcReduction="10000"/>
          </a:bodyPr>
          <a:lstStyle/>
          <a:p>
            <a:r>
              <a:rPr lang="en-US" dirty="0"/>
              <a:t>1971: invention of email as we know it (with @ sign)</a:t>
            </a:r>
          </a:p>
          <a:p>
            <a:pPr lvl="1"/>
            <a:r>
              <a:rPr lang="en-US" dirty="0"/>
              <a:t>(see Wikipedia article referencing Ray Tomlinson)</a:t>
            </a:r>
          </a:p>
          <a:p>
            <a:r>
              <a:rPr lang="en-US" dirty="0"/>
              <a:t>1982: first use of email in Reagan era White House</a:t>
            </a:r>
          </a:p>
          <a:p>
            <a:r>
              <a:rPr lang="en-US" dirty="0"/>
              <a:t>1989: first US lawsuit claiming White House emails are records</a:t>
            </a:r>
          </a:p>
          <a:p>
            <a:r>
              <a:rPr lang="en-US" dirty="0"/>
              <a:t>1993: US courts say email can be government records</a:t>
            </a:r>
          </a:p>
          <a:p>
            <a:r>
              <a:rPr lang="en-US" dirty="0"/>
              <a:t>1994: Clinton Administration begins archiving White House email</a:t>
            </a:r>
          </a:p>
          <a:p>
            <a:r>
              <a:rPr lang="en-US" dirty="0"/>
              <a:t>1995:  US National Archives issues email regulations</a:t>
            </a:r>
          </a:p>
          <a:p>
            <a:r>
              <a:rPr lang="en-US" dirty="0"/>
              <a:t>2008:  Lawsuit claiming there are 20 million missing White House emails under George W. Bush</a:t>
            </a:r>
          </a:p>
          <a:p>
            <a:pPr marL="118872" indent="0">
              <a:buNone/>
            </a:pPr>
            <a:endParaRPr lang="en-US" dirty="0"/>
          </a:p>
        </p:txBody>
      </p:sp>
      <p:sp>
        <p:nvSpPr>
          <p:cNvPr id="4" name="Footer Placeholder 3">
            <a:extLst>
              <a:ext uri="{FF2B5EF4-FFF2-40B4-BE49-F238E27FC236}">
                <a16:creationId xmlns:a16="http://schemas.microsoft.com/office/drawing/2014/main" id="{B04720C7-82DF-4D39-A51F-91E4DA059E55}"/>
              </a:ext>
            </a:extLst>
          </p:cNvPr>
          <p:cNvSpPr>
            <a:spLocks noGrp="1"/>
          </p:cNvSpPr>
          <p:nvPr>
            <p:ph type="ftr" sz="quarter" idx="10"/>
          </p:nvPr>
        </p:nvSpPr>
        <p:spPr/>
        <p:txBody>
          <a:bodyPr/>
          <a:lstStyle/>
          <a:p>
            <a:pPr>
              <a:defRPr/>
            </a:pPr>
            <a:r>
              <a:rPr lang="en-US" altLang="en-US" dirty="0"/>
              <a:t>(c) Jason R. Baron 2018</a:t>
            </a:r>
          </a:p>
        </p:txBody>
      </p:sp>
    </p:spTree>
    <p:extLst>
      <p:ext uri="{BB962C8B-B14F-4D97-AF65-F5344CB8AC3E}">
        <p14:creationId xmlns:p14="http://schemas.microsoft.com/office/powerpoint/2010/main" val="1006602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499"/>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54C8F-91AA-4559-BDD3-D5686E338EA0}"/>
              </a:ext>
            </a:extLst>
          </p:cNvPr>
          <p:cNvSpPr>
            <a:spLocks noGrp="1"/>
          </p:cNvSpPr>
          <p:nvPr>
            <p:ph type="title"/>
          </p:nvPr>
        </p:nvSpPr>
        <p:spPr/>
        <p:txBody>
          <a:bodyPr/>
          <a:lstStyle/>
          <a:p>
            <a:r>
              <a:rPr lang="en-US" dirty="0"/>
              <a:t>Timeline (continued)</a:t>
            </a:r>
          </a:p>
        </p:txBody>
      </p:sp>
      <p:sp>
        <p:nvSpPr>
          <p:cNvPr id="3" name="Content Placeholder 2">
            <a:extLst>
              <a:ext uri="{FF2B5EF4-FFF2-40B4-BE49-F238E27FC236}">
                <a16:creationId xmlns:a16="http://schemas.microsoft.com/office/drawing/2014/main" id="{622AB735-D897-49D5-8FDA-F0BDD7484E64}"/>
              </a:ext>
            </a:extLst>
          </p:cNvPr>
          <p:cNvSpPr>
            <a:spLocks noGrp="1"/>
          </p:cNvSpPr>
          <p:nvPr>
            <p:ph idx="1"/>
          </p:nvPr>
        </p:nvSpPr>
        <p:spPr/>
        <p:txBody>
          <a:bodyPr>
            <a:normAutofit fontScale="25000" lnSpcReduction="20000"/>
          </a:bodyPr>
          <a:lstStyle/>
          <a:p>
            <a:r>
              <a:rPr lang="en-US" sz="8000" dirty="0"/>
              <a:t>2011  President Obama issued recordkeeping memorandum to entire Executive branch of government</a:t>
            </a:r>
          </a:p>
          <a:p>
            <a:r>
              <a:rPr lang="en-US" sz="8000" dirty="0"/>
              <a:t>2012  Archivist’s Managing Government Records Directive</a:t>
            </a:r>
          </a:p>
          <a:p>
            <a:r>
              <a:rPr lang="en-US" sz="8000" dirty="0"/>
              <a:t>2016: Dec 31 </a:t>
            </a:r>
            <a:r>
              <a:rPr lang="en-US" sz="8000" dirty="0" err="1"/>
              <a:t>deadine</a:t>
            </a:r>
            <a:r>
              <a:rPr lang="en-US" sz="8000" dirty="0"/>
              <a:t> for managing email records in electronic form</a:t>
            </a:r>
          </a:p>
          <a:p>
            <a:r>
              <a:rPr lang="en-US" sz="8000" dirty="0"/>
              <a:t>2019: Dec 31 effective date for beginning of era of NARA accessioning permanent records only in electronic form</a:t>
            </a:r>
          </a:p>
          <a:p>
            <a:r>
              <a:rPr lang="en-US" sz="8000" dirty="0"/>
              <a:t>2022: NARA stops accepting temporary records in hard copy form to store at FRCs</a:t>
            </a:r>
          </a:p>
          <a:p>
            <a:r>
              <a:rPr lang="en-US" sz="8000" dirty="0"/>
              <a:t>Post-2022:  End of FRCs?</a:t>
            </a:r>
          </a:p>
          <a:p>
            <a:r>
              <a:rPr lang="en-US" sz="8000" dirty="0"/>
              <a:t>Post-2022:  End of new private/public Presidential libraries?</a:t>
            </a:r>
          </a:p>
          <a:p>
            <a:endParaRPr lang="en-US" dirty="0"/>
          </a:p>
          <a:p>
            <a:endParaRPr lang="en-US" dirty="0"/>
          </a:p>
          <a:p>
            <a:endParaRPr lang="en-US" dirty="0"/>
          </a:p>
          <a:p>
            <a:endParaRPr lang="en-US" dirty="0"/>
          </a:p>
          <a:p>
            <a:endParaRPr lang="en-US" dirty="0"/>
          </a:p>
          <a:p>
            <a:pPr marL="118872" indent="0">
              <a:buNone/>
            </a:pPr>
            <a:r>
              <a:rPr lang="en-US" dirty="0"/>
              <a:t>	</a:t>
            </a:r>
          </a:p>
        </p:txBody>
      </p:sp>
      <p:sp>
        <p:nvSpPr>
          <p:cNvPr id="4" name="Footer Placeholder 3">
            <a:extLst>
              <a:ext uri="{FF2B5EF4-FFF2-40B4-BE49-F238E27FC236}">
                <a16:creationId xmlns:a16="http://schemas.microsoft.com/office/drawing/2014/main" id="{7BD62642-7AFF-4EA5-A062-51054A3CFEB4}"/>
              </a:ext>
            </a:extLst>
          </p:cNvPr>
          <p:cNvSpPr>
            <a:spLocks noGrp="1"/>
          </p:cNvSpPr>
          <p:nvPr>
            <p:ph type="ftr" sz="quarter" idx="10"/>
          </p:nvPr>
        </p:nvSpPr>
        <p:spPr/>
        <p:txBody>
          <a:bodyPr/>
          <a:lstStyle/>
          <a:p>
            <a:pPr>
              <a:defRPr/>
            </a:pPr>
            <a:r>
              <a:rPr lang="en-US" altLang="en-US" dirty="0"/>
              <a:t>(c) Jason R. Baron 2018</a:t>
            </a:r>
          </a:p>
        </p:txBody>
      </p:sp>
      <p:sp>
        <p:nvSpPr>
          <p:cNvPr id="5" name="Rectangle 4">
            <a:extLst>
              <a:ext uri="{FF2B5EF4-FFF2-40B4-BE49-F238E27FC236}">
                <a16:creationId xmlns:a16="http://schemas.microsoft.com/office/drawing/2014/main" id="{6C9FC9CC-29B8-463B-976D-5DB9E23E3CC2}"/>
              </a:ext>
            </a:extLst>
          </p:cNvPr>
          <p:cNvSpPr/>
          <p:nvPr/>
        </p:nvSpPr>
        <p:spPr>
          <a:xfrm>
            <a:off x="762000" y="2551836"/>
            <a:ext cx="6096000" cy="923330"/>
          </a:xfrm>
          <a:prstGeom prst="rect">
            <a:avLst/>
          </a:prstGeom>
        </p:spPr>
        <p:txBody>
          <a:bodyPr wrap="square">
            <a:spAutoFit/>
          </a:bodyPr>
          <a:lstStyle/>
          <a:p>
            <a:pPr>
              <a:buNone/>
            </a:pPr>
            <a:endParaRPr lang="en-US" dirty="0"/>
          </a:p>
          <a:p>
            <a:pPr>
              <a:buNone/>
            </a:pPr>
            <a:endParaRPr lang="en-US" dirty="0"/>
          </a:p>
          <a:p>
            <a:pPr>
              <a:buNone/>
            </a:pPr>
            <a:endParaRPr lang="en-US" dirty="0"/>
          </a:p>
        </p:txBody>
      </p:sp>
    </p:spTree>
    <p:extLst>
      <p:ext uri="{BB962C8B-B14F-4D97-AF65-F5344CB8AC3E}">
        <p14:creationId xmlns:p14="http://schemas.microsoft.com/office/powerpoint/2010/main" val="6874935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499"/>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Growth in Presidential and Federal Records in Electronic Form</a:t>
            </a:r>
          </a:p>
        </p:txBody>
      </p:sp>
      <p:sp>
        <p:nvSpPr>
          <p:cNvPr id="3" name="Content Placeholder 2"/>
          <p:cNvSpPr>
            <a:spLocks noGrp="1"/>
          </p:cNvSpPr>
          <p:nvPr>
            <p:ph idx="1"/>
          </p:nvPr>
        </p:nvSpPr>
        <p:spPr/>
        <p:txBody>
          <a:bodyPr>
            <a:normAutofit fontScale="92500" lnSpcReduction="10000"/>
          </a:bodyPr>
          <a:lstStyle/>
          <a:p>
            <a:pPr marL="118872" indent="0">
              <a:buNone/>
            </a:pPr>
            <a:endParaRPr lang="en-US" dirty="0"/>
          </a:p>
          <a:p>
            <a:r>
              <a:rPr lang="en-US" dirty="0"/>
              <a:t>William Clinton White House 32 million email records</a:t>
            </a:r>
          </a:p>
          <a:p>
            <a:r>
              <a:rPr lang="en-US" dirty="0"/>
              <a:t>George W. Bush White House 200+ million emails</a:t>
            </a:r>
          </a:p>
          <a:p>
            <a:r>
              <a:rPr lang="en-US" dirty="0"/>
              <a:t>Barack Obama White House  ~ 300+ million emails transferred in  Jan. 2017 + records on social media</a:t>
            </a:r>
          </a:p>
          <a:p>
            <a:r>
              <a:rPr lang="en-US" dirty="0"/>
              <a:t>And after 2019: billions of emails and all forms of electronic records from hundreds of Executive Branch agencies being accessioned into the National Archives</a:t>
            </a:r>
          </a:p>
          <a:p>
            <a:r>
              <a:rPr lang="en-US" sz="2600" b="1" dirty="0">
                <a:solidFill>
                  <a:srgbClr val="FF6600"/>
                </a:solidFill>
              </a:rPr>
              <a:t> HOW MANY OF THESE RECORDS WILL BE ACCESSIBLE TO THE PUBLIC AND HOW SOON?</a:t>
            </a:r>
          </a:p>
        </p:txBody>
      </p:sp>
      <p:sp>
        <p:nvSpPr>
          <p:cNvPr id="4" name="Footer Placeholder 3"/>
          <p:cNvSpPr>
            <a:spLocks noGrp="1"/>
          </p:cNvSpPr>
          <p:nvPr>
            <p:ph type="ftr" sz="quarter" idx="10"/>
          </p:nvPr>
        </p:nvSpPr>
        <p:spPr>
          <a:xfrm>
            <a:off x="685800" y="6340475"/>
            <a:ext cx="7338059" cy="365125"/>
          </a:xfrm>
        </p:spPr>
        <p:txBody>
          <a:bodyPr/>
          <a:lstStyle/>
          <a:p>
            <a:pPr>
              <a:defRPr/>
            </a:pPr>
            <a:endParaRPr lang="en-US" altLang="en-US" dirty="0"/>
          </a:p>
        </p:txBody>
      </p:sp>
    </p:spTree>
    <p:extLst>
      <p:ext uri="{BB962C8B-B14F-4D97-AF65-F5344CB8AC3E}">
        <p14:creationId xmlns:p14="http://schemas.microsoft.com/office/powerpoint/2010/main" val="37543865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9"/>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9"/>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9"/>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9"/>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B-PP-template-5.v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emplate>
  <TotalTime>2124</TotalTime>
  <Words>2995</Words>
  <Application>Microsoft Office PowerPoint</Application>
  <PresentationFormat>On-screen Show (4:3)</PresentationFormat>
  <Paragraphs>327</Paragraphs>
  <Slides>57</Slides>
  <Notes>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64" baseType="lpstr">
      <vt:lpstr>Arial</vt:lpstr>
      <vt:lpstr>Calibri</vt:lpstr>
      <vt:lpstr>Cambria</vt:lpstr>
      <vt:lpstr>Century Gothic</vt:lpstr>
      <vt:lpstr>Wingdings</vt:lpstr>
      <vt:lpstr>DB-PP-template-5.v2</vt:lpstr>
      <vt:lpstr>Photo Editor Photo</vt:lpstr>
      <vt:lpstr>   The NARA Mandate: How Did We Get Here and Where Do We Go From Here?  </vt:lpstr>
      <vt:lpstr>Outline of Talk</vt:lpstr>
      <vt:lpstr>The US National Archives: the repository for US government records appraised as “permanent”</vt:lpstr>
      <vt:lpstr>Yesterday’s Archival Collections</vt:lpstr>
      <vt:lpstr>Tomorrow: Exponentially Growing Amounts of Digital Information (On Premises and in the Cloud)</vt:lpstr>
      <vt:lpstr>Post-2019 Tsunami</vt:lpstr>
      <vt:lpstr>Timeline</vt:lpstr>
      <vt:lpstr>Timeline (continued)</vt:lpstr>
      <vt:lpstr>Growth in Presidential and Federal Records in Electronic Form</vt:lpstr>
      <vt:lpstr>PowerPoint Presentation</vt:lpstr>
      <vt:lpstr>Trust in Government</vt:lpstr>
      <vt:lpstr>20th Century Records Schedules</vt:lpstr>
      <vt:lpstr>Problems with the paradigm</vt:lpstr>
      <vt:lpstr>Problems with the paradigm</vt:lpstr>
      <vt:lpstr>Does records management have to be so complex?</vt:lpstr>
      <vt:lpstr>Can records management be reduced to a binary categorization issue?  (or at least dimensionally reduced?)</vt:lpstr>
      <vt:lpstr>    Capstone Approach</vt:lpstr>
      <vt:lpstr>   Capstone Officials</vt:lpstr>
      <vt:lpstr>Compliance with Directive 1.2 (as of March 2018) </vt:lpstr>
      <vt:lpstr>One example of % Capstone Accounts at an Agency</vt:lpstr>
      <vt:lpstr>Leveraging the Archivist’s Directive to obtain more meaningful access to public records</vt:lpstr>
      <vt:lpstr>NARA’s Capstone Success Criteria: Access</vt:lpstr>
      <vt:lpstr>(My Own) Alternative Success Criteria</vt:lpstr>
      <vt:lpstr>Research agenda</vt:lpstr>
      <vt:lpstr>Difference in Information Retrieval Task: Dimensionality</vt:lpstr>
      <vt:lpstr>Bigger Buckets / Fewer Categories (Dimensions)</vt:lpstr>
      <vt:lpstr>Key Concepts in Autocategorization </vt:lpstr>
      <vt:lpstr>Auto-categorization techniques can be used to classify content “output” into…..</vt:lpstr>
      <vt:lpstr>Beyond Capstone: Automated Categorization of Records into Records Schedule Categories</vt:lpstr>
      <vt:lpstr>Problems with current auto categorization </vt:lpstr>
      <vt:lpstr>Steps For Designing An Auto-Classification System</vt:lpstr>
      <vt:lpstr>Providing access…..</vt:lpstr>
      <vt:lpstr>….to the digital archive……</vt:lpstr>
      <vt:lpstr>How can citizen access to future digital archives be accomplished in a timely way by means other than litigation and FOIA?</vt:lpstr>
      <vt:lpstr>NARA 1601 on Screening Records (2002)</vt:lpstr>
      <vt:lpstr>Anticipating the need to filter sensitive content of all types </vt:lpstr>
      <vt:lpstr>Categories of Sensitive Info in Records (non-exhaustive)</vt:lpstr>
      <vt:lpstr>Types of sensitive content</vt:lpstr>
      <vt:lpstr>PowerPoint Presentation</vt:lpstr>
      <vt:lpstr>PowerPoint Presentation</vt:lpstr>
      <vt:lpstr>Black boxes: algorithms separating wheat and chaff</vt:lpstr>
      <vt:lpstr>Ensuring a complete record of governmental activities</vt:lpstr>
      <vt:lpstr>Information Governance Strategies</vt:lpstr>
      <vt:lpstr>PowerPoint Presentation</vt:lpstr>
      <vt:lpstr>PowerPoint Presentation</vt:lpstr>
      <vt:lpstr>PowerPoint Presentation</vt:lpstr>
      <vt:lpstr>To Advance the Cause, Records Managers, Archivists, IT staff, and (yes) Lawyers All Need To Cross Intellectual Boundaries</vt:lpstr>
      <vt:lpstr>Culture change is possible (even for government)</vt:lpstr>
      <vt:lpstr>PowerPoint Presentation</vt:lpstr>
      <vt:lpstr>Appendix: Specific Advanced Search Methods For Use in Filtering Sensitive Content</vt:lpstr>
      <vt:lpstr>Supervised Learning</vt:lpstr>
      <vt:lpstr>Rule Based Classification – Decision Rules</vt:lpstr>
      <vt:lpstr>Fuzzy Correlation</vt:lpstr>
      <vt:lpstr>Vector Space Methods</vt:lpstr>
      <vt:lpstr>Prototype Methods &amp; Nearest Neighbor</vt:lpstr>
      <vt:lpstr>Tree Based Methods</vt:lpstr>
      <vt:lpstr>Neural Networks &amp; Content Based Matching</vt:lpstr>
    </vt:vector>
  </TitlesOfParts>
  <LinksUpToDate>false</LinksUpToDate>
  <SharedDoc>false</SharedDoc>
  <HyperlinkBase>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Adkins, Elizabeth</dc:creator>
  <cp:lastModifiedBy>Adkins, Elizabeth</cp:lastModifiedBy>
  <cp:revision>164</cp:revision>
  <dcterms:modified xsi:type="dcterms:W3CDTF">2018-04-16T12:38:45Z</dcterms:modified>
</cp:coreProperties>
</file>