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4"/>
  </p:notesMasterIdLst>
  <p:sldIdLst>
    <p:sldId id="256" r:id="rId2"/>
    <p:sldId id="258" r:id="rId3"/>
    <p:sldId id="264" r:id="rId4"/>
    <p:sldId id="257" r:id="rId5"/>
    <p:sldId id="261" r:id="rId6"/>
    <p:sldId id="259" r:id="rId7"/>
    <p:sldId id="260" r:id="rId8"/>
    <p:sldId id="266" r:id="rId9"/>
    <p:sldId id="267" r:id="rId10"/>
    <p:sldId id="262" r:id="rId11"/>
    <p:sldId id="268" r:id="rId12"/>
    <p:sldId id="269" r:id="rId13"/>
  </p:sldIdLst>
  <p:sldSz cx="12192000" cy="6858000"/>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3" autoAdjust="0"/>
    <p:restoredTop sz="70170" autoAdjust="0"/>
  </p:normalViewPr>
  <p:slideViewPr>
    <p:cSldViewPr snapToGrid="0">
      <p:cViewPr varScale="1">
        <p:scale>
          <a:sx n="45" d="100"/>
          <a:sy n="45" d="100"/>
        </p:scale>
        <p:origin x="123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5797"/>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idx="1"/>
          </p:nvPr>
        </p:nvSpPr>
        <p:spPr>
          <a:xfrm>
            <a:off x="3956550" y="0"/>
            <a:ext cx="3026833" cy="465797"/>
          </a:xfrm>
          <a:prstGeom prst="rect">
            <a:avLst/>
          </a:prstGeom>
        </p:spPr>
        <p:txBody>
          <a:bodyPr vert="horz" lIns="92958" tIns="46479" rIns="92958" bIns="46479" rtlCol="0"/>
          <a:lstStyle>
            <a:lvl1pPr algn="r">
              <a:defRPr sz="1200"/>
            </a:lvl1pPr>
          </a:lstStyle>
          <a:p>
            <a:fld id="{6B325CBE-5958-47F4-8F9D-FD6858570480}" type="datetimeFigureOut">
              <a:rPr lang="en-US" smtClean="0"/>
              <a:t>4/13/2018</a:t>
            </a:fld>
            <a:endParaRPr lang="en-US"/>
          </a:p>
        </p:txBody>
      </p:sp>
      <p:sp>
        <p:nvSpPr>
          <p:cNvPr id="4" name="Slide Image Placeholder 3"/>
          <p:cNvSpPr>
            <a:spLocks noGrp="1" noRot="1" noChangeAspect="1"/>
          </p:cNvSpPr>
          <p:nvPr>
            <p:ph type="sldImg" idx="2"/>
          </p:nvPr>
        </p:nvSpPr>
        <p:spPr>
          <a:xfrm>
            <a:off x="706438" y="1160463"/>
            <a:ext cx="5572125" cy="3133725"/>
          </a:xfrm>
          <a:prstGeom prst="rect">
            <a:avLst/>
          </a:prstGeom>
          <a:noFill/>
          <a:ln w="12700">
            <a:solidFill>
              <a:prstClr val="black"/>
            </a:solidFill>
          </a:ln>
        </p:spPr>
        <p:txBody>
          <a:bodyPr vert="horz" lIns="92958" tIns="46479" rIns="92958" bIns="46479" rtlCol="0" anchor="ctr"/>
          <a:lstStyle/>
          <a:p>
            <a:endParaRPr lang="en-US"/>
          </a:p>
        </p:txBody>
      </p:sp>
      <p:sp>
        <p:nvSpPr>
          <p:cNvPr id="5" name="Notes Placeholder 4"/>
          <p:cNvSpPr>
            <a:spLocks noGrp="1"/>
          </p:cNvSpPr>
          <p:nvPr>
            <p:ph type="body" sz="quarter" idx="3"/>
          </p:nvPr>
        </p:nvSpPr>
        <p:spPr>
          <a:xfrm>
            <a:off x="698500" y="4467781"/>
            <a:ext cx="5588000" cy="3655457"/>
          </a:xfrm>
          <a:prstGeom prst="rect">
            <a:avLst/>
          </a:prstGeom>
        </p:spPr>
        <p:txBody>
          <a:bodyPr vert="horz" lIns="92958" tIns="46479" rIns="92958" bIns="4647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26833" cy="465796"/>
          </a:xfrm>
          <a:prstGeom prst="rect">
            <a:avLst/>
          </a:prstGeom>
        </p:spPr>
        <p:txBody>
          <a:bodyPr vert="horz" lIns="92958" tIns="46479" rIns="92958" bIns="46479" rtlCol="0" anchor="b"/>
          <a:lstStyle>
            <a:lvl1pPr algn="l">
              <a:defRPr sz="1200"/>
            </a:lvl1pPr>
          </a:lstStyle>
          <a:p>
            <a:endParaRPr lang="en-US"/>
          </a:p>
        </p:txBody>
      </p:sp>
      <p:sp>
        <p:nvSpPr>
          <p:cNvPr id="7" name="Slide Number Placeholder 6"/>
          <p:cNvSpPr>
            <a:spLocks noGrp="1"/>
          </p:cNvSpPr>
          <p:nvPr>
            <p:ph type="sldNum" sz="quarter" idx="5"/>
          </p:nvPr>
        </p:nvSpPr>
        <p:spPr>
          <a:xfrm>
            <a:off x="3956550" y="8817904"/>
            <a:ext cx="3026833" cy="465796"/>
          </a:xfrm>
          <a:prstGeom prst="rect">
            <a:avLst/>
          </a:prstGeom>
        </p:spPr>
        <p:txBody>
          <a:bodyPr vert="horz" lIns="92958" tIns="46479" rIns="92958" bIns="46479" rtlCol="0" anchor="b"/>
          <a:lstStyle>
            <a:lvl1pPr algn="r">
              <a:defRPr sz="1200"/>
            </a:lvl1pPr>
          </a:lstStyle>
          <a:p>
            <a:fld id="{1D4D33EA-E71C-4402-9634-18A1BF2E2C49}" type="slidenum">
              <a:rPr lang="en-US" smtClean="0"/>
              <a:t>‹#›</a:t>
            </a:fld>
            <a:endParaRPr lang="en-US"/>
          </a:p>
        </p:txBody>
      </p:sp>
    </p:spTree>
    <p:extLst>
      <p:ext uri="{BB962C8B-B14F-4D97-AF65-F5344CB8AC3E}">
        <p14:creationId xmlns:p14="http://schemas.microsoft.com/office/powerpoint/2010/main" val="3782181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smtClean="0"/>
              <a:t>Records </a:t>
            </a:r>
            <a:r>
              <a:rPr lang="en-US" dirty="0"/>
              <a:t>Management laws and regulations at top level – FRA and PRA</a:t>
            </a:r>
          </a:p>
          <a:p>
            <a:pPr rtl="0"/>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latin typeface="+mn-lt"/>
                <a:ea typeface="+mn-ea"/>
                <a:cs typeface="Times"/>
              </a:rPr>
              <a:t>Guidance to Agencies plays a major role at the Beginning of the Digital Preservation Lifecycle</a:t>
            </a:r>
          </a:p>
          <a:p>
            <a:pPr rtl="0"/>
            <a:endParaRPr lang="en-US" dirty="0"/>
          </a:p>
          <a:p>
            <a:pPr rtl="0"/>
            <a:r>
              <a:rPr lang="en-US" dirty="0"/>
              <a:t>Managing Government Records Directive (M-12-18)</a:t>
            </a:r>
            <a:endParaRPr lang="en-US" b="0" dirty="0" smtClean="0">
              <a:effectLst/>
            </a:endParaRPr>
          </a:p>
          <a:p>
            <a:pPr rtl="0" fontAlgn="base"/>
            <a:r>
              <a:rPr lang="en-US" dirty="0"/>
              <a:t>all email managed electronically by end of 2016</a:t>
            </a:r>
          </a:p>
          <a:p>
            <a:pPr rtl="0" fontAlgn="base"/>
            <a:r>
              <a:rPr lang="en-US" dirty="0"/>
              <a:t>all permanent electronic records managed electronically by end of 2019</a:t>
            </a:r>
          </a:p>
          <a:p>
            <a:pPr rtl="0"/>
            <a:endParaRPr lang="en-US" dirty="0"/>
          </a:p>
          <a:p>
            <a:pPr rtl="0"/>
            <a:r>
              <a:rPr lang="en-US" dirty="0"/>
              <a:t>Appraisal policy, including Guidance on a New Approach to Managing Email Records (“Capstone”)</a:t>
            </a:r>
            <a:endParaRPr lang="en-US" b="0" dirty="0" smtClean="0">
              <a:effectLst/>
            </a:endParaRPr>
          </a:p>
          <a:p>
            <a:pPr rtl="0"/>
            <a:r>
              <a:rPr lang="en-US" dirty="0"/>
              <a:t>http://www.archives.gov/records-mgmt/bulletins/2013/2013-02.html</a:t>
            </a:r>
          </a:p>
          <a:p>
            <a:pPr rtl="0"/>
            <a:endParaRPr lang="en-US" b="0" dirty="0" smtClean="0">
              <a:effectLst/>
            </a:endParaRPr>
          </a:p>
          <a:p>
            <a:pPr rtl="0"/>
            <a:r>
              <a:rPr lang="en-US" dirty="0"/>
              <a:t>Revised Format Guidance for the Transfer of Permanent Electronic Records</a:t>
            </a:r>
            <a:endParaRPr lang="en-US" b="0" dirty="0" smtClean="0">
              <a:effectLst/>
            </a:endParaRPr>
          </a:p>
          <a:p>
            <a:pPr rtl="0"/>
            <a:r>
              <a:rPr lang="en-US" dirty="0"/>
              <a:t>http://www.archives.gov/records-mgmt/bulletins/2014/2014-04.html</a:t>
            </a:r>
          </a:p>
          <a:p>
            <a:pPr rtl="0"/>
            <a:endParaRPr lang="en-US" b="0" dirty="0" smtClean="0">
              <a:effectLst/>
            </a:endParaRPr>
          </a:p>
          <a:p>
            <a:pPr rtl="0"/>
            <a:r>
              <a:rPr lang="en-US" dirty="0"/>
              <a:t>Metadata Guidance for the Transfer of Permanent Electronic Records - 9/15/2015</a:t>
            </a:r>
            <a:endParaRPr lang="en-US" b="0" dirty="0" smtClean="0">
              <a:effectLst/>
            </a:endParaRPr>
          </a:p>
          <a:p>
            <a:pPr rtl="0"/>
            <a:r>
              <a:rPr lang="en-US" dirty="0"/>
              <a:t>http://www.archives.gov/records-mgmt/bulletins/2015/2015-04.html</a:t>
            </a:r>
          </a:p>
          <a:p>
            <a:pPr rtl="0"/>
            <a:endParaRPr lang="en-US" b="0" dirty="0" smtClean="0">
              <a:effectLst/>
            </a:endParaRPr>
          </a:p>
          <a:p>
            <a:pPr rtl="0"/>
            <a:r>
              <a:rPr lang="en-US" dirty="0"/>
              <a:t>Transfer procedures  - automated policy built into Electronic Records Archives</a:t>
            </a:r>
          </a:p>
          <a:p>
            <a:pPr rtl="0" fontAlgn="base"/>
            <a:endParaRPr lang="en-US" dirty="0"/>
          </a:p>
          <a:p>
            <a:pPr rtl="0"/>
            <a:r>
              <a:rPr lang="en-US" dirty="0"/>
              <a:t>Digital Preservation Policy - under development now, not formally approved policy but already guiding practice</a:t>
            </a:r>
            <a:endParaRPr lang="en-US" b="0" dirty="0" smtClean="0">
              <a:effectLst/>
            </a:endParaRPr>
          </a:p>
          <a:p>
            <a:pPr rtl="0"/>
            <a:r>
              <a:rPr lang="en-US" dirty="0"/>
              <a:t>-keep transfer format</a:t>
            </a:r>
          </a:p>
          <a:p>
            <a:pPr rtl="0"/>
            <a:r>
              <a:rPr lang="en-US" dirty="0"/>
              <a:t>- Digitization master copies handled similarly to transfer formats – also objects of digital preservation</a:t>
            </a:r>
            <a:endParaRPr lang="en-US" b="0" dirty="0" smtClean="0">
              <a:effectLst/>
            </a:endParaRPr>
          </a:p>
          <a:p>
            <a:pPr rtl="0"/>
            <a:r>
              <a:rPr lang="en-US" dirty="0"/>
              <a:t>-format migrations as needed, open to emulation and other strategies.  Keeping doors open, particularly to maintain access.</a:t>
            </a:r>
            <a:endParaRPr lang="en-US" b="0" dirty="0" smtClean="0">
              <a:effectLst/>
            </a:endParaRPr>
          </a:p>
          <a:p>
            <a:r>
              <a:rPr lang="en-US" dirty="0"/>
              <a:t>- do not routinely archive software</a:t>
            </a:r>
          </a:p>
        </p:txBody>
      </p:sp>
      <p:sp>
        <p:nvSpPr>
          <p:cNvPr id="4" name="Slide Number Placeholder 3"/>
          <p:cNvSpPr>
            <a:spLocks noGrp="1"/>
          </p:cNvSpPr>
          <p:nvPr>
            <p:ph type="sldNum" sz="quarter" idx="10"/>
          </p:nvPr>
        </p:nvSpPr>
        <p:spPr/>
        <p:txBody>
          <a:bodyPr/>
          <a:lstStyle/>
          <a:p>
            <a:fld id="{1D4D33EA-E71C-4402-9634-18A1BF2E2C49}" type="slidenum">
              <a:rPr lang="en-US" smtClean="0"/>
              <a:t>2</a:t>
            </a:fld>
            <a:endParaRPr lang="en-US"/>
          </a:p>
        </p:txBody>
      </p:sp>
    </p:spTree>
    <p:extLst>
      <p:ext uri="{BB962C8B-B14F-4D97-AF65-F5344CB8AC3E}">
        <p14:creationId xmlns:p14="http://schemas.microsoft.com/office/powerpoint/2010/main" val="2552673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Federal agencies</a:t>
            </a:r>
            <a:r>
              <a:rPr lang="en-US" baseline="0" dirty="0" smtClean="0"/>
              <a:t> in Executive Branch – FRA</a:t>
            </a:r>
          </a:p>
          <a:p>
            <a:r>
              <a:rPr lang="en-US" baseline="0" dirty="0" smtClean="0"/>
              <a:t>Presidential Records – PRA</a:t>
            </a:r>
          </a:p>
          <a:p>
            <a:r>
              <a:rPr lang="en-US" baseline="0" dirty="0" smtClean="0"/>
              <a:t>Congressional Records</a:t>
            </a:r>
          </a:p>
          <a:p>
            <a:r>
              <a:rPr lang="en-US" baseline="0" dirty="0" smtClean="0"/>
              <a:t>Court records</a:t>
            </a:r>
          </a:p>
          <a:p>
            <a:endParaRPr lang="en-US" baseline="0" dirty="0" smtClean="0"/>
          </a:p>
          <a:p>
            <a:r>
              <a:rPr lang="en-US" baseline="0" dirty="0" smtClean="0"/>
              <a:t>We do not have the flexibility to target cultural heritage in a discretionary way that National Libraries might have, for example.</a:t>
            </a:r>
            <a:endParaRPr lang="en-US" dirty="0"/>
          </a:p>
        </p:txBody>
      </p:sp>
      <p:sp>
        <p:nvSpPr>
          <p:cNvPr id="4" name="Slide Number Placeholder 3"/>
          <p:cNvSpPr>
            <a:spLocks noGrp="1"/>
          </p:cNvSpPr>
          <p:nvPr>
            <p:ph type="sldNum" sz="quarter" idx="10"/>
          </p:nvPr>
        </p:nvSpPr>
        <p:spPr/>
        <p:txBody>
          <a:bodyPr/>
          <a:lstStyle/>
          <a:p>
            <a:fld id="{1D4D33EA-E71C-4402-9634-18A1BF2E2C49}" type="slidenum">
              <a:rPr lang="en-US" smtClean="0"/>
              <a:t>4</a:t>
            </a:fld>
            <a:endParaRPr lang="en-US"/>
          </a:p>
        </p:txBody>
      </p:sp>
    </p:spTree>
    <p:extLst>
      <p:ext uri="{BB962C8B-B14F-4D97-AF65-F5344CB8AC3E}">
        <p14:creationId xmlns:p14="http://schemas.microsoft.com/office/powerpoint/2010/main" val="1632013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4D33EA-E71C-4402-9634-18A1BF2E2C49}" type="slidenum">
              <a:rPr lang="en-US" smtClean="0"/>
              <a:t>5</a:t>
            </a:fld>
            <a:endParaRPr lang="en-US"/>
          </a:p>
        </p:txBody>
      </p:sp>
    </p:spTree>
    <p:extLst>
      <p:ext uri="{BB962C8B-B14F-4D97-AF65-F5344CB8AC3E}">
        <p14:creationId xmlns:p14="http://schemas.microsoft.com/office/powerpoint/2010/main" val="2839298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Current ERA volume as of March 2016</a:t>
            </a:r>
          </a:p>
          <a:p>
            <a:pPr lvl="1"/>
            <a:endParaRPr lang="en-US" dirty="0" smtClean="0"/>
          </a:p>
          <a:p>
            <a:pPr lvl="1"/>
            <a:r>
              <a:rPr lang="en-US" dirty="0" smtClean="0"/>
              <a:t>Base (43), </a:t>
            </a:r>
          </a:p>
          <a:p>
            <a:pPr lvl="1"/>
            <a:r>
              <a:rPr lang="en-US" dirty="0" smtClean="0"/>
              <a:t>CRI (70), </a:t>
            </a:r>
          </a:p>
          <a:p>
            <a:pPr lvl="1"/>
            <a:r>
              <a:rPr lang="en-US" dirty="0" smtClean="0"/>
              <a:t>EOP (85), </a:t>
            </a:r>
          </a:p>
          <a:p>
            <a:pPr lvl="1"/>
            <a:r>
              <a:rPr lang="en-US" dirty="0" smtClean="0"/>
              <a:t>2010 Census (354),  - 72 years sealed - no access at all</a:t>
            </a:r>
          </a:p>
          <a:p>
            <a:pPr lvl="1"/>
            <a:r>
              <a:rPr lang="en-US" dirty="0" smtClean="0"/>
              <a:t>which comes to a total of about 552 TB</a:t>
            </a:r>
          </a:p>
          <a:p>
            <a:pPr lvl="1"/>
            <a:endParaRPr lang="en-US" dirty="0" smtClean="0"/>
          </a:p>
          <a:p>
            <a:pPr lvl="1"/>
            <a:r>
              <a:rPr lang="en-US" dirty="0" smtClean="0"/>
              <a:t>Base built on</a:t>
            </a:r>
          </a:p>
          <a:p>
            <a:pPr lvl="1"/>
            <a:r>
              <a:rPr lang="en-US" dirty="0" smtClean="0"/>
              <a:t>EOP - Hitachi Content Archive</a:t>
            </a:r>
          </a:p>
          <a:p>
            <a:pPr lvl="1"/>
            <a:r>
              <a:rPr lang="en-US" dirty="0" smtClean="0"/>
              <a:t>CRI and Census - just storage and backup</a:t>
            </a:r>
          </a:p>
          <a:p>
            <a:pPr lvl="1"/>
            <a:endParaRPr lang="en-US" dirty="0" smtClean="0"/>
          </a:p>
          <a:p>
            <a:pPr lvl="1"/>
            <a:r>
              <a:rPr lang="en-US" dirty="0" smtClean="0"/>
              <a:t>Development began 2005</a:t>
            </a:r>
          </a:p>
          <a:p>
            <a:pPr lvl="1"/>
            <a:r>
              <a:rPr lang="en-US" dirty="0" smtClean="0"/>
              <a:t>First instances rolled out Base June 2008, EOP late 2008  (80 TB Jan 2009 From George W Bush)</a:t>
            </a:r>
          </a:p>
          <a:p>
            <a:pPr lvl="1"/>
            <a:endParaRPr lang="en-US" dirty="0" smtClean="0"/>
          </a:p>
          <a:p>
            <a:pPr lvl="1"/>
            <a:r>
              <a:rPr lang="en-US" dirty="0" smtClean="0"/>
              <a:t>All Fed agencies using for RM transactions by 9/2012</a:t>
            </a:r>
          </a:p>
          <a:p>
            <a:pPr lvl="1"/>
            <a:endParaRPr lang="en-US" dirty="0" smtClean="0"/>
          </a:p>
          <a:p>
            <a:pPr lvl="1"/>
            <a:r>
              <a:rPr lang="en-US" dirty="0" smtClean="0"/>
              <a:t>ERA was a </a:t>
            </a:r>
            <a:r>
              <a:rPr lang="en-US" dirty="0" err="1" smtClean="0"/>
              <a:t>scaleable</a:t>
            </a:r>
            <a:r>
              <a:rPr lang="en-US" dirty="0" smtClean="0"/>
              <a:t> storage solution for incoming e-records that can associate</a:t>
            </a:r>
            <a:r>
              <a:rPr lang="en-US" baseline="0" dirty="0" smtClean="0"/>
              <a:t> </a:t>
            </a:r>
            <a:r>
              <a:rPr lang="en-US" dirty="0" smtClean="0"/>
              <a:t>archival and preservation metadata with the appropriate records and be adapted to changing needs over time.  It supports long-term preservation by implementing the PREMIS preservation metadata elements in an XML-based metadata catalog.</a:t>
            </a:r>
          </a:p>
          <a:p>
            <a:pPr lvl="1"/>
            <a:endParaRPr lang="en-US" dirty="0" smtClean="0"/>
          </a:p>
          <a:p>
            <a:pPr lvl="1"/>
            <a:endParaRPr lang="en-US" dirty="0" smtClean="0"/>
          </a:p>
          <a:p>
            <a:pPr lvl="1"/>
            <a:r>
              <a:rPr lang="en-US" dirty="0" smtClean="0"/>
              <a:t>Development timeline and constraints – priorities</a:t>
            </a:r>
            <a:r>
              <a:rPr lang="en-US" baseline="0" dirty="0" smtClean="0"/>
              <a:t> driven by access requirements for Bush records, need to modernize RM processes., not just DP</a:t>
            </a:r>
            <a:endParaRPr lang="en-US" dirty="0" smtClean="0"/>
          </a:p>
          <a:p>
            <a:pPr lvl="2"/>
            <a:r>
              <a:rPr lang="en-US" dirty="0" smtClean="0"/>
              <a:t>Development began 2005</a:t>
            </a:r>
          </a:p>
          <a:p>
            <a:pPr lvl="2"/>
            <a:r>
              <a:rPr lang="en-US" dirty="0" smtClean="0"/>
              <a:t>George W. Bush records arrived January 2009</a:t>
            </a:r>
          </a:p>
          <a:p>
            <a:pPr lvl="2"/>
            <a:r>
              <a:rPr lang="en-US" dirty="0" smtClean="0"/>
              <a:t>Development ended September 2011</a:t>
            </a:r>
          </a:p>
          <a:p>
            <a:pPr lvl="2"/>
            <a:endParaRPr lang="en-US" dirty="0" smtClean="0"/>
          </a:p>
          <a:p>
            <a:pPr lvl="2"/>
            <a:r>
              <a:rPr lang="en-US" dirty="0" smtClean="0"/>
              <a:t>ERA 2.0 </a:t>
            </a:r>
          </a:p>
          <a:p>
            <a:pPr lvl="2"/>
            <a:endParaRPr lang="en-US" dirty="0" smtClean="0"/>
          </a:p>
          <a:p>
            <a:pPr lvl="2"/>
            <a:r>
              <a:rPr lang="en-US" dirty="0" err="1" smtClean="0"/>
              <a:t>FedRamp</a:t>
            </a:r>
            <a:r>
              <a:rPr lang="en-US" dirty="0" smtClean="0"/>
              <a:t> certified cloud storage provider data integrity</a:t>
            </a:r>
            <a:r>
              <a:rPr lang="en-US" baseline="0" dirty="0" smtClean="0"/>
              <a:t> safety security, cost</a:t>
            </a:r>
          </a:p>
          <a:p>
            <a:pPr lvl="2"/>
            <a:endParaRPr lang="en-US" baseline="0" dirty="0" smtClean="0"/>
          </a:p>
          <a:p>
            <a:pPr lvl="2"/>
            <a:r>
              <a:rPr lang="en-US" baseline="0" dirty="0" smtClean="0"/>
              <a:t>US Government has Cloud-first Policy.  Also, we found that we could not afford to put in the levels of integrity check and redundancy ourselves that we were able to get from the cloud provider, let alone scalability.  </a:t>
            </a:r>
            <a:endParaRPr lang="en-US" dirty="0"/>
          </a:p>
        </p:txBody>
      </p:sp>
      <p:sp>
        <p:nvSpPr>
          <p:cNvPr id="4" name="Slide Number Placeholder 3"/>
          <p:cNvSpPr>
            <a:spLocks noGrp="1"/>
          </p:cNvSpPr>
          <p:nvPr>
            <p:ph type="sldNum" sz="quarter" idx="10"/>
          </p:nvPr>
        </p:nvSpPr>
        <p:spPr/>
        <p:txBody>
          <a:bodyPr/>
          <a:lstStyle/>
          <a:p>
            <a:fld id="{1D4D33EA-E71C-4402-9634-18A1BF2E2C49}" type="slidenum">
              <a:rPr lang="en-US" smtClean="0"/>
              <a:t>6</a:t>
            </a:fld>
            <a:endParaRPr lang="en-US"/>
          </a:p>
        </p:txBody>
      </p:sp>
    </p:spTree>
    <p:extLst>
      <p:ext uri="{BB962C8B-B14F-4D97-AF65-F5344CB8AC3E}">
        <p14:creationId xmlns:p14="http://schemas.microsoft.com/office/powerpoint/2010/main" val="1665917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4D33EA-E71C-4402-9634-18A1BF2E2C49}" type="slidenum">
              <a:rPr lang="en-US" smtClean="0"/>
              <a:t>7</a:t>
            </a:fld>
            <a:endParaRPr lang="en-US"/>
          </a:p>
        </p:txBody>
      </p:sp>
    </p:spTree>
    <p:extLst>
      <p:ext uri="{BB962C8B-B14F-4D97-AF65-F5344CB8AC3E}">
        <p14:creationId xmlns:p14="http://schemas.microsoft.com/office/powerpoint/2010/main" val="227704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a:bodyPr>
          <a:lstStyle/>
          <a:p>
            <a:endParaRPr/>
          </a:p>
        </p:txBody>
      </p:sp>
    </p:spTree>
    <p:extLst>
      <p:ext uri="{BB962C8B-B14F-4D97-AF65-F5344CB8AC3E}">
        <p14:creationId xmlns:p14="http://schemas.microsoft.com/office/powerpoint/2010/main" val="2289885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a:bodyPr>
          <a:lstStyle/>
          <a:p>
            <a:endParaRPr/>
          </a:p>
        </p:txBody>
      </p:sp>
    </p:spTree>
    <p:extLst>
      <p:ext uri="{BB962C8B-B14F-4D97-AF65-F5344CB8AC3E}">
        <p14:creationId xmlns:p14="http://schemas.microsoft.com/office/powerpoint/2010/main" val="2570455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93177" tIns="46589" rIns="93177" bIns="46589">
            <a:normAutofit/>
          </a:bodyPr>
          <a:lstStyle/>
          <a:p>
            <a:endParaRPr/>
          </a:p>
        </p:txBody>
      </p:sp>
    </p:spTree>
    <p:extLst>
      <p:ext uri="{BB962C8B-B14F-4D97-AF65-F5344CB8AC3E}">
        <p14:creationId xmlns:p14="http://schemas.microsoft.com/office/powerpoint/2010/main" val="3539536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F14E89F-E0F3-48EC-A688-715242E10B39}" type="datetimeFigureOut">
              <a:rPr lang="en-US" smtClean="0"/>
              <a:t>4/13/2018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FEA1B-C6E0-4926-9C0C-CE676237796A}" type="slidenum">
              <a:rPr lang="en-US" smtClean="0"/>
              <a:t>‹#›</a:t>
            </a:fld>
            <a:endParaRPr lang="en-US"/>
          </a:p>
        </p:txBody>
      </p:sp>
    </p:spTree>
    <p:extLst>
      <p:ext uri="{BB962C8B-B14F-4D97-AF65-F5344CB8AC3E}">
        <p14:creationId xmlns:p14="http://schemas.microsoft.com/office/powerpoint/2010/main" val="1813931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14E89F-E0F3-48EC-A688-715242E10B39}" type="datetimeFigureOut">
              <a:rPr lang="en-US" smtClean="0"/>
              <a:t>4/13/2018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FEA1B-C6E0-4926-9C0C-CE676237796A}" type="slidenum">
              <a:rPr lang="en-US" smtClean="0"/>
              <a:t>‹#›</a:t>
            </a:fld>
            <a:endParaRPr lang="en-US"/>
          </a:p>
        </p:txBody>
      </p:sp>
    </p:spTree>
    <p:extLst>
      <p:ext uri="{BB962C8B-B14F-4D97-AF65-F5344CB8AC3E}">
        <p14:creationId xmlns:p14="http://schemas.microsoft.com/office/powerpoint/2010/main" val="1386075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14E89F-E0F3-48EC-A688-715242E10B39}" type="datetimeFigureOut">
              <a:rPr lang="en-US" smtClean="0"/>
              <a:t>4/13/2018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FEA1B-C6E0-4926-9C0C-CE676237796A}" type="slidenum">
              <a:rPr lang="en-US" smtClean="0"/>
              <a:t>‹#›</a:t>
            </a:fld>
            <a:endParaRPr lang="en-US"/>
          </a:p>
        </p:txBody>
      </p:sp>
    </p:spTree>
    <p:extLst>
      <p:ext uri="{BB962C8B-B14F-4D97-AF65-F5344CB8AC3E}">
        <p14:creationId xmlns:p14="http://schemas.microsoft.com/office/powerpoint/2010/main" val="3075585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14E89F-E0F3-48EC-A688-715242E10B39}" type="datetimeFigureOut">
              <a:rPr lang="en-US" smtClean="0"/>
              <a:t>4/13/2018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FEA1B-C6E0-4926-9C0C-CE676237796A}" type="slidenum">
              <a:rPr lang="en-US" smtClean="0"/>
              <a:t>‹#›</a:t>
            </a:fld>
            <a:endParaRPr lang="en-US"/>
          </a:p>
        </p:txBody>
      </p:sp>
    </p:spTree>
    <p:extLst>
      <p:ext uri="{BB962C8B-B14F-4D97-AF65-F5344CB8AC3E}">
        <p14:creationId xmlns:p14="http://schemas.microsoft.com/office/powerpoint/2010/main" val="672335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14E89F-E0F3-48EC-A688-715242E10B39}" type="datetimeFigureOut">
              <a:rPr lang="en-US" smtClean="0"/>
              <a:t>4/13/2018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7FEA1B-C6E0-4926-9C0C-CE676237796A}" type="slidenum">
              <a:rPr lang="en-US" smtClean="0"/>
              <a:t>‹#›</a:t>
            </a:fld>
            <a:endParaRPr lang="en-US"/>
          </a:p>
        </p:txBody>
      </p:sp>
    </p:spTree>
    <p:extLst>
      <p:ext uri="{BB962C8B-B14F-4D97-AF65-F5344CB8AC3E}">
        <p14:creationId xmlns:p14="http://schemas.microsoft.com/office/powerpoint/2010/main" val="2208795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F14E89F-E0F3-48EC-A688-715242E10B39}" type="datetimeFigureOut">
              <a:rPr lang="en-US" smtClean="0"/>
              <a:t>4/13/2018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7FEA1B-C6E0-4926-9C0C-CE676237796A}" type="slidenum">
              <a:rPr lang="en-US" smtClean="0"/>
              <a:t>‹#›</a:t>
            </a:fld>
            <a:endParaRPr lang="en-US"/>
          </a:p>
        </p:txBody>
      </p:sp>
    </p:spTree>
    <p:extLst>
      <p:ext uri="{BB962C8B-B14F-4D97-AF65-F5344CB8AC3E}">
        <p14:creationId xmlns:p14="http://schemas.microsoft.com/office/powerpoint/2010/main" val="330201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14E89F-E0F3-48EC-A688-715242E10B39}" type="datetimeFigureOut">
              <a:rPr lang="en-US" smtClean="0"/>
              <a:t>4/13/2018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7FEA1B-C6E0-4926-9C0C-CE676237796A}" type="slidenum">
              <a:rPr lang="en-US" smtClean="0"/>
              <a:t>‹#›</a:t>
            </a:fld>
            <a:endParaRPr lang="en-US"/>
          </a:p>
        </p:txBody>
      </p:sp>
    </p:spTree>
    <p:extLst>
      <p:ext uri="{BB962C8B-B14F-4D97-AF65-F5344CB8AC3E}">
        <p14:creationId xmlns:p14="http://schemas.microsoft.com/office/powerpoint/2010/main" val="50239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14E89F-E0F3-48EC-A688-715242E10B39}" type="datetimeFigureOut">
              <a:rPr lang="en-US" smtClean="0"/>
              <a:t>4/13/2018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7FEA1B-C6E0-4926-9C0C-CE676237796A}" type="slidenum">
              <a:rPr lang="en-US" smtClean="0"/>
              <a:t>‹#›</a:t>
            </a:fld>
            <a:endParaRPr lang="en-US"/>
          </a:p>
        </p:txBody>
      </p:sp>
    </p:spTree>
    <p:extLst>
      <p:ext uri="{BB962C8B-B14F-4D97-AF65-F5344CB8AC3E}">
        <p14:creationId xmlns:p14="http://schemas.microsoft.com/office/powerpoint/2010/main" val="1517758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14E89F-E0F3-48EC-A688-715242E10B39}" type="datetimeFigureOut">
              <a:rPr lang="en-US" smtClean="0"/>
              <a:t>4/13/2018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7FEA1B-C6E0-4926-9C0C-CE676237796A}" type="slidenum">
              <a:rPr lang="en-US" smtClean="0"/>
              <a:t>‹#›</a:t>
            </a:fld>
            <a:endParaRPr lang="en-US"/>
          </a:p>
        </p:txBody>
      </p:sp>
    </p:spTree>
    <p:extLst>
      <p:ext uri="{BB962C8B-B14F-4D97-AF65-F5344CB8AC3E}">
        <p14:creationId xmlns:p14="http://schemas.microsoft.com/office/powerpoint/2010/main" val="340126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14E89F-E0F3-48EC-A688-715242E10B39}" type="datetimeFigureOut">
              <a:rPr lang="en-US" smtClean="0"/>
              <a:t>4/13/2018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7FEA1B-C6E0-4926-9C0C-CE676237796A}" type="slidenum">
              <a:rPr lang="en-US" smtClean="0"/>
              <a:t>‹#›</a:t>
            </a:fld>
            <a:endParaRPr lang="en-US"/>
          </a:p>
        </p:txBody>
      </p:sp>
    </p:spTree>
    <p:extLst>
      <p:ext uri="{BB962C8B-B14F-4D97-AF65-F5344CB8AC3E}">
        <p14:creationId xmlns:p14="http://schemas.microsoft.com/office/powerpoint/2010/main" val="1383934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14E89F-E0F3-48EC-A688-715242E10B39}" type="datetimeFigureOut">
              <a:rPr lang="en-US" smtClean="0"/>
              <a:t>4/13/2018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7FEA1B-C6E0-4926-9C0C-CE676237796A}" type="slidenum">
              <a:rPr lang="en-US" smtClean="0"/>
              <a:t>‹#›</a:t>
            </a:fld>
            <a:endParaRPr lang="en-US"/>
          </a:p>
        </p:txBody>
      </p:sp>
    </p:spTree>
    <p:extLst>
      <p:ext uri="{BB962C8B-B14F-4D97-AF65-F5344CB8AC3E}">
        <p14:creationId xmlns:p14="http://schemas.microsoft.com/office/powerpoint/2010/main" val="3538980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14E89F-E0F3-48EC-A688-715242E10B39}" type="datetimeFigureOut">
              <a:rPr lang="en-US" smtClean="0"/>
              <a:t>4/13/2018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7FEA1B-C6E0-4926-9C0C-CE676237796A}" type="slidenum">
              <a:rPr lang="en-US" smtClean="0"/>
              <a:t>‹#›</a:t>
            </a:fld>
            <a:endParaRPr lang="en-US"/>
          </a:p>
        </p:txBody>
      </p:sp>
    </p:spTree>
    <p:extLst>
      <p:ext uri="{BB962C8B-B14F-4D97-AF65-F5344CB8AC3E}">
        <p14:creationId xmlns:p14="http://schemas.microsoft.com/office/powerpoint/2010/main" val="20033763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phi-centre.com/en/post/update-or-die-the-entire-of-the-content-online-en/" TargetMode="External"/><Relationship Id="rId3" Type="http://schemas.openxmlformats.org/officeDocument/2006/relationships/hyperlink" Target="http://digitalpreservation.gov/meetings/ade/ade2017.html" TargetMode="External"/><Relationship Id="rId7" Type="http://schemas.openxmlformats.org/officeDocument/2006/relationships/hyperlink" Target="https://www.thenation.com/article/the-devolution-will-be-televised/"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pinterest.com/pin/253960866471220341/" TargetMode="External"/><Relationship Id="rId5" Type="http://schemas.openxmlformats.org/officeDocument/2006/relationships/hyperlink" Target="https://www.softwareheritage.org/" TargetMode="External"/><Relationship Id="rId10" Type="http://schemas.openxmlformats.org/officeDocument/2006/relationships/image" Target="../media/image1.jpeg"/><Relationship Id="rId4" Type="http://schemas.openxmlformats.org/officeDocument/2006/relationships/hyperlink" Target="http://www.softwarepreservationnetwork.org/" TargetMode="External"/><Relationship Id="rId9" Type="http://schemas.openxmlformats.org/officeDocument/2006/relationships/hyperlink" Target="http://www.dpoc.ac.uk/2017/07/07/email-preservation-how-hard-can-it-b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archives.gov/records-mgmt/bulletin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archives.gov/preservation/electronic-records.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63147" y="2847008"/>
            <a:ext cx="9144000" cy="2387600"/>
          </a:xfrm>
        </p:spPr>
        <p:txBody>
          <a:bodyPr>
            <a:normAutofit fontScale="90000"/>
          </a:bodyPr>
          <a:lstStyle/>
          <a:p>
            <a:r>
              <a:rPr lang="en-US" b="1" dirty="0" smtClean="0"/>
              <a:t>Digital Preservation at NARA</a:t>
            </a:r>
            <a:br>
              <a:rPr lang="en-US" b="1" dirty="0" smtClean="0"/>
            </a:br>
            <a:r>
              <a:rPr lang="en-US" sz="4900" b="1" dirty="0" smtClean="0"/>
              <a:t>Policy, Records, Technology</a:t>
            </a:r>
            <a:r>
              <a:rPr lang="en-US" dirty="0" smtClean="0"/>
              <a:t/>
            </a:r>
            <a:br>
              <a:rPr lang="en-US" dirty="0" smtClean="0"/>
            </a:br>
            <a:endParaRPr lang="en-US" dirty="0"/>
          </a:p>
        </p:txBody>
      </p:sp>
      <p:sp>
        <p:nvSpPr>
          <p:cNvPr id="3" name="Subtitle 2"/>
          <p:cNvSpPr>
            <a:spLocks noGrp="1"/>
          </p:cNvSpPr>
          <p:nvPr>
            <p:ph type="subTitle" idx="1"/>
          </p:nvPr>
        </p:nvSpPr>
        <p:spPr>
          <a:xfrm>
            <a:off x="1524000" y="4815068"/>
            <a:ext cx="10189580" cy="1747778"/>
          </a:xfrm>
        </p:spPr>
        <p:txBody>
          <a:bodyPr>
            <a:normAutofit fontScale="85000" lnSpcReduction="20000"/>
          </a:bodyPr>
          <a:lstStyle/>
          <a:p>
            <a:endParaRPr lang="en-US" dirty="0"/>
          </a:p>
          <a:p>
            <a:pPr algn="r"/>
            <a:r>
              <a:rPr lang="en-US" sz="2300" dirty="0" smtClean="0"/>
              <a:t>Leslie Johnston</a:t>
            </a:r>
          </a:p>
          <a:p>
            <a:pPr algn="r"/>
            <a:r>
              <a:rPr lang="en-US" sz="2300" dirty="0" smtClean="0"/>
              <a:t>Director of Digital Preservation</a:t>
            </a:r>
          </a:p>
          <a:p>
            <a:pPr algn="r"/>
            <a:r>
              <a:rPr lang="en-US" sz="2300" dirty="0" smtClean="0"/>
              <a:t>US National Archives and Records Administration (NARA)</a:t>
            </a:r>
          </a:p>
          <a:p>
            <a:pPr algn="r"/>
            <a:r>
              <a:rPr lang="en-US" sz="2300" dirty="0" smtClean="0"/>
              <a:t>ARMA, April 18, 2018</a:t>
            </a:r>
            <a:endParaRPr lang="en-US" sz="2300" dirty="0"/>
          </a:p>
        </p:txBody>
      </p:sp>
      <p:pic>
        <p:nvPicPr>
          <p:cNvPr id="4" name="Picture 3" descr="Sam the Eagle.jpg"/>
          <p:cNvPicPr>
            <a:picLocks noChangeAspect="1"/>
          </p:cNvPicPr>
          <p:nvPr/>
        </p:nvPicPr>
        <p:blipFill>
          <a:blip r:embed="rId2" cstate="print"/>
          <a:stretch>
            <a:fillRect/>
          </a:stretch>
        </p:blipFill>
        <p:spPr>
          <a:xfrm>
            <a:off x="4478683" y="129208"/>
            <a:ext cx="2717800" cy="2717800"/>
          </a:xfrm>
          <a:prstGeom prst="rect">
            <a:avLst/>
          </a:prstGeom>
        </p:spPr>
      </p:pic>
    </p:spTree>
    <p:extLst>
      <p:ext uri="{BB962C8B-B14F-4D97-AF65-F5344CB8AC3E}">
        <p14:creationId xmlns:p14="http://schemas.microsoft.com/office/powerpoint/2010/main" val="3610807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5154" y="405379"/>
            <a:ext cx="7165035" cy="1110445"/>
          </a:xfrm>
          <a:prstGeom prst="rect">
            <a:avLst/>
          </a:prstGeom>
        </p:spPr>
        <p:txBody>
          <a:bodyPr vert="horz" wrap="square" lIns="0" tIns="246266" rIns="0" bIns="0" rtlCol="0" anchor="ctr">
            <a:spAutoFit/>
          </a:bodyPr>
          <a:lstStyle/>
          <a:p>
            <a:pPr>
              <a:lnSpc>
                <a:spcPct val="100000"/>
              </a:lnSpc>
            </a:pPr>
            <a:r>
              <a:rPr lang="en-US" b="1" dirty="0" smtClean="0">
                <a:cs typeface="Calibri"/>
              </a:rPr>
              <a:t>Case Study: Email</a:t>
            </a:r>
            <a:r>
              <a:rPr lang="en-US" sz="1200" b="1" dirty="0" smtClean="0">
                <a:cs typeface="Calibri"/>
              </a:rPr>
              <a:t/>
            </a:r>
            <a:br>
              <a:rPr lang="en-US" sz="1200" b="1" dirty="0" smtClean="0">
                <a:cs typeface="Calibri"/>
              </a:rPr>
            </a:br>
            <a:endParaRPr sz="1200" b="1" dirty="0">
              <a:cs typeface="Calibri"/>
            </a:endParaRPr>
          </a:p>
        </p:txBody>
      </p:sp>
      <p:sp>
        <p:nvSpPr>
          <p:cNvPr id="9" name="Content Placeholder 8"/>
          <p:cNvSpPr>
            <a:spLocks noGrp="1"/>
          </p:cNvSpPr>
          <p:nvPr>
            <p:ph type="body" idx="1"/>
          </p:nvPr>
        </p:nvSpPr>
        <p:spPr>
          <a:xfrm>
            <a:off x="835154" y="1682395"/>
            <a:ext cx="9360121" cy="5078313"/>
          </a:xfrm>
          <a:ln>
            <a:noFill/>
          </a:ln>
        </p:spPr>
        <p:txBody>
          <a:bodyPr>
            <a:normAutofit fontScale="92500" lnSpcReduction="10000"/>
          </a:bodyPr>
          <a:lstStyle/>
          <a:p>
            <a:pPr marL="285750" lvl="1" indent="-285750">
              <a:tabLst>
                <a:tab pos="355600" algn="l"/>
              </a:tabLst>
            </a:pPr>
            <a:endParaRPr lang="en-US" dirty="0" smtClean="0">
              <a:cs typeface="Calibri"/>
            </a:endParaRPr>
          </a:p>
          <a:p>
            <a:pPr marL="285750" lvl="1" indent="-285750">
              <a:tabLst>
                <a:tab pos="355600" algn="l"/>
              </a:tabLst>
            </a:pPr>
            <a:r>
              <a:rPr lang="en-US" dirty="0" smtClean="0">
                <a:cs typeface="Calibri"/>
              </a:rPr>
              <a:t>Email </a:t>
            </a:r>
            <a:r>
              <a:rPr lang="en-US" dirty="0">
                <a:cs typeface="Calibri"/>
              </a:rPr>
              <a:t>is an obvious area of records management emphasis, but we lack a systematic approach to receive, process, and make emails available for public access</a:t>
            </a:r>
          </a:p>
          <a:p>
            <a:pPr marL="285750" lvl="1" indent="-285750">
              <a:tabLst>
                <a:tab pos="355600" algn="l"/>
              </a:tabLst>
            </a:pPr>
            <a:endParaRPr lang="en-US" dirty="0">
              <a:cs typeface="Calibri"/>
            </a:endParaRPr>
          </a:p>
          <a:p>
            <a:pPr marL="285750" lvl="1" indent="-285750">
              <a:tabLst>
                <a:tab pos="355600" algn="l"/>
              </a:tabLst>
            </a:pPr>
            <a:r>
              <a:rPr lang="en-US" dirty="0" smtClean="0">
                <a:cs typeface="Calibri"/>
              </a:rPr>
              <a:t>Growing scale of email as a record type</a:t>
            </a:r>
          </a:p>
          <a:p>
            <a:pPr marL="0" lvl="1" indent="0">
              <a:buNone/>
              <a:tabLst>
                <a:tab pos="355600" algn="l"/>
              </a:tabLst>
            </a:pPr>
            <a:endParaRPr lang="en-US" dirty="0" smtClean="0">
              <a:cs typeface="Calibri"/>
            </a:endParaRPr>
          </a:p>
          <a:p>
            <a:pPr marL="285750" lvl="1" indent="-285750">
              <a:tabLst>
                <a:tab pos="355600" algn="l"/>
              </a:tabLst>
            </a:pPr>
            <a:r>
              <a:rPr lang="en-US" dirty="0" smtClean="0">
                <a:cs typeface="Calibri"/>
              </a:rPr>
              <a:t>Need to determine best technical approach </a:t>
            </a:r>
          </a:p>
          <a:p>
            <a:pPr marL="742950" lvl="2" indent="-285750">
              <a:buFont typeface="Courier New" panose="02070309020205020404" pitchFamily="49" charset="0"/>
              <a:buChar char="o"/>
              <a:tabLst>
                <a:tab pos="355600" algn="l"/>
              </a:tabLst>
            </a:pPr>
            <a:r>
              <a:rPr lang="en-US" dirty="0" smtClean="0">
                <a:cs typeface="Calibri"/>
              </a:rPr>
              <a:t>Similar but not identical business/functional needs across Presidential, Congressional, and Federal records and the systems that currently hold them</a:t>
            </a:r>
          </a:p>
          <a:p>
            <a:pPr marL="742950" lvl="2" indent="-285750">
              <a:buFont typeface="Courier New" panose="02070309020205020404" pitchFamily="49" charset="0"/>
              <a:buChar char="o"/>
              <a:tabLst>
                <a:tab pos="355600" algn="l"/>
              </a:tabLst>
            </a:pPr>
            <a:r>
              <a:rPr lang="en-US" dirty="0" smtClean="0">
                <a:cs typeface="Calibri"/>
              </a:rPr>
              <a:t>How to ensure the availability of messages (including attached files)</a:t>
            </a:r>
          </a:p>
          <a:p>
            <a:pPr marL="285750" lvl="1" indent="-285750">
              <a:tabLst>
                <a:tab pos="355600" algn="l"/>
              </a:tabLst>
            </a:pPr>
            <a:endParaRPr lang="en-US" dirty="0" smtClean="0">
              <a:cs typeface="Calibri"/>
            </a:endParaRPr>
          </a:p>
          <a:p>
            <a:pPr marL="285750" lvl="1" indent="-285750">
              <a:tabLst>
                <a:tab pos="355600" algn="l"/>
              </a:tabLst>
            </a:pPr>
            <a:r>
              <a:rPr lang="en-US" dirty="0" smtClean="0">
                <a:cs typeface="Calibri"/>
              </a:rPr>
              <a:t>Need to assess staff resources for reviewing emails</a:t>
            </a:r>
          </a:p>
          <a:p>
            <a:pPr marL="742950" lvl="2" indent="-285750">
              <a:buFont typeface="Courier New" panose="02070309020205020404" pitchFamily="49" charset="0"/>
              <a:buChar char="o"/>
              <a:tabLst>
                <a:tab pos="355600" algn="l"/>
              </a:tabLst>
            </a:pPr>
            <a:r>
              <a:rPr lang="en-US" dirty="0" smtClean="0">
                <a:cs typeface="Calibri"/>
              </a:rPr>
              <a:t>How to identify and deploy capabilities in ERA 2.0 to eventually consolidate all systems</a:t>
            </a:r>
          </a:p>
          <a:p>
            <a:pPr marL="742950" lvl="2" indent="-285750">
              <a:buFont typeface="Courier New" panose="02070309020205020404" pitchFamily="49" charset="0"/>
              <a:buChar char="o"/>
              <a:tabLst>
                <a:tab pos="355600" algn="l"/>
              </a:tabLst>
            </a:pPr>
            <a:r>
              <a:rPr lang="en-US" dirty="0" smtClean="0">
                <a:cs typeface="Calibri"/>
              </a:rPr>
              <a:t>How to reduce dependence on human reviewers</a:t>
            </a:r>
          </a:p>
          <a:p>
            <a:pPr marL="285750" lvl="1" indent="-285750">
              <a:tabLst>
                <a:tab pos="355600" algn="l"/>
              </a:tabLst>
            </a:pPr>
            <a:endParaRPr lang="en-US" dirty="0">
              <a:cs typeface="Calibri"/>
            </a:endParaRPr>
          </a:p>
          <a:p>
            <a:pPr marL="285750" lvl="1" indent="-285750">
              <a:tabLst>
                <a:tab pos="355600" algn="l"/>
              </a:tabLst>
            </a:pPr>
            <a:endParaRPr lang="en-US" dirty="0">
              <a:cs typeface="Calibri"/>
            </a:endParaRPr>
          </a:p>
        </p:txBody>
      </p:sp>
      <p:pic>
        <p:nvPicPr>
          <p:cNvPr id="5" name="Picture 4" descr="Sam the Eagle.jpg"/>
          <p:cNvPicPr>
            <a:picLocks noChangeAspect="1"/>
          </p:cNvPicPr>
          <p:nvPr/>
        </p:nvPicPr>
        <p:blipFill>
          <a:blip r:embed="rId3" cstate="print"/>
          <a:stretch>
            <a:fillRect/>
          </a:stretch>
        </p:blipFill>
        <p:spPr>
          <a:xfrm>
            <a:off x="10334171" y="230187"/>
            <a:ext cx="1622879" cy="1622879"/>
          </a:xfrm>
          <a:prstGeom prst="rect">
            <a:avLst/>
          </a:prstGeom>
        </p:spPr>
      </p:pic>
    </p:spTree>
    <p:extLst>
      <p:ext uri="{BB962C8B-B14F-4D97-AF65-F5344CB8AC3E}">
        <p14:creationId xmlns:p14="http://schemas.microsoft.com/office/powerpoint/2010/main" val="21498523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5154" y="66825"/>
            <a:ext cx="9499017" cy="1787554"/>
          </a:xfrm>
          <a:prstGeom prst="rect">
            <a:avLst/>
          </a:prstGeom>
        </p:spPr>
        <p:txBody>
          <a:bodyPr vert="horz" wrap="square" lIns="0" tIns="246266" rIns="0" bIns="0" rtlCol="0" anchor="ctr">
            <a:spAutoFit/>
          </a:bodyPr>
          <a:lstStyle/>
          <a:p>
            <a:pPr>
              <a:lnSpc>
                <a:spcPct val="100000"/>
              </a:lnSpc>
            </a:pPr>
            <a:r>
              <a:rPr lang="en-US" b="1" dirty="0" smtClean="0">
                <a:cs typeface="Calibri"/>
              </a:rPr>
              <a:t>What Recent Preservation Technology Trends Should We be Watching? </a:t>
            </a:r>
            <a:r>
              <a:rPr lang="en-US" sz="1200" b="1" dirty="0" smtClean="0">
                <a:cs typeface="Calibri"/>
              </a:rPr>
              <a:t/>
            </a:r>
            <a:br>
              <a:rPr lang="en-US" sz="1200" b="1" dirty="0" smtClean="0">
                <a:cs typeface="Calibri"/>
              </a:rPr>
            </a:br>
            <a:endParaRPr sz="1200" b="1" dirty="0">
              <a:cs typeface="Calibri"/>
            </a:endParaRPr>
          </a:p>
        </p:txBody>
      </p:sp>
      <p:sp>
        <p:nvSpPr>
          <p:cNvPr id="9" name="Content Placeholder 8"/>
          <p:cNvSpPr>
            <a:spLocks noGrp="1"/>
          </p:cNvSpPr>
          <p:nvPr>
            <p:ph type="body" idx="1"/>
          </p:nvPr>
        </p:nvSpPr>
        <p:spPr>
          <a:xfrm>
            <a:off x="835154" y="1682395"/>
            <a:ext cx="9360121" cy="5078313"/>
          </a:xfrm>
          <a:ln>
            <a:noFill/>
          </a:ln>
        </p:spPr>
        <p:txBody>
          <a:bodyPr>
            <a:normAutofit fontScale="70000" lnSpcReduction="20000"/>
          </a:bodyPr>
          <a:lstStyle/>
          <a:p>
            <a:pPr marL="285750" lvl="1" indent="-285750">
              <a:tabLst>
                <a:tab pos="355600" algn="l"/>
              </a:tabLst>
            </a:pPr>
            <a:endParaRPr lang="en-US" dirty="0" smtClean="0">
              <a:cs typeface="Calibri"/>
            </a:endParaRPr>
          </a:p>
          <a:p>
            <a:pPr marL="285750" lvl="1" indent="-285750">
              <a:tabLst>
                <a:tab pos="355600" algn="l"/>
              </a:tabLst>
            </a:pPr>
            <a:r>
              <a:rPr lang="en-US" dirty="0" smtClean="0">
                <a:cs typeface="Calibri"/>
              </a:rPr>
              <a:t>Web Archiving is not new, but there is greater public awareness of web content as potentially valuable but often transitory, and its use in Federal records management and preservation is increasing. There are exciting new tools for indexing and playback of web archives. </a:t>
            </a:r>
            <a:endParaRPr lang="en-US" dirty="0">
              <a:cs typeface="Calibri"/>
            </a:endParaRPr>
          </a:p>
          <a:p>
            <a:pPr marL="285750" lvl="1" indent="-285750">
              <a:tabLst>
                <a:tab pos="355600" algn="l"/>
              </a:tabLst>
            </a:pPr>
            <a:endParaRPr lang="en-US" dirty="0">
              <a:cs typeface="Calibri"/>
            </a:endParaRPr>
          </a:p>
          <a:p>
            <a:pPr marL="285750" lvl="1" indent="-285750">
              <a:tabLst>
                <a:tab pos="355600" algn="l"/>
              </a:tabLst>
            </a:pPr>
            <a:r>
              <a:rPr lang="en-US" dirty="0" smtClean="0">
                <a:cs typeface="Calibri"/>
              </a:rPr>
              <a:t>Format obsolescence is always an issue for digital preservation. There have long been tools to identify and characterize file formats, such as JHOVE and DROID, but more organizations internationally are starting to actively share their risk assessments that they use to gauge the sustainability of formats and what preservation actions to take.</a:t>
            </a:r>
          </a:p>
          <a:p>
            <a:pPr marL="0" lvl="1" indent="0">
              <a:buNone/>
              <a:tabLst>
                <a:tab pos="355600" algn="l"/>
              </a:tabLst>
            </a:pPr>
            <a:endParaRPr lang="en-US" dirty="0" smtClean="0">
              <a:cs typeface="Calibri"/>
            </a:endParaRPr>
          </a:p>
          <a:p>
            <a:pPr marL="285750" lvl="1" indent="-285750">
              <a:tabLst>
                <a:tab pos="355600" algn="l"/>
              </a:tabLst>
            </a:pPr>
            <a:r>
              <a:rPr lang="en-US" dirty="0"/>
              <a:t>There </a:t>
            </a:r>
            <a:r>
              <a:rPr lang="en-US" dirty="0" smtClean="0"/>
              <a:t>is new recognition </a:t>
            </a:r>
            <a:r>
              <a:rPr lang="en-US" dirty="0"/>
              <a:t>that digital items have a context -- they're not </a:t>
            </a:r>
            <a:r>
              <a:rPr lang="en-US" dirty="0" smtClean="0"/>
              <a:t>always </a:t>
            </a:r>
            <a:r>
              <a:rPr lang="en-US" dirty="0"/>
              <a:t>files sitting in directories on desktops and servers -- they live in systems and in complex web applications and our interactions with them are based on algorithms that control how search results are ranked (or shown to us at all) and in some cases so personalized </a:t>
            </a:r>
            <a:r>
              <a:rPr lang="en-US" dirty="0" smtClean="0"/>
              <a:t>that </a:t>
            </a:r>
            <a:r>
              <a:rPr lang="en-US" dirty="0"/>
              <a:t>those algorithms are actually mediating what information comes our way. </a:t>
            </a:r>
            <a:endParaRPr lang="en-US" dirty="0" smtClean="0"/>
          </a:p>
          <a:p>
            <a:pPr marL="285750" lvl="1" indent="-285750">
              <a:tabLst>
                <a:tab pos="355600" algn="l"/>
              </a:tabLst>
            </a:pPr>
            <a:endParaRPr lang="en-US" dirty="0" smtClean="0">
              <a:cs typeface="Calibri"/>
            </a:endParaRPr>
          </a:p>
          <a:p>
            <a:pPr marL="285750" lvl="1" indent="-285750">
              <a:tabLst>
                <a:tab pos="355600" algn="l"/>
              </a:tabLst>
            </a:pPr>
            <a:r>
              <a:rPr lang="en-US" dirty="0" smtClean="0"/>
              <a:t>There </a:t>
            </a:r>
            <a:r>
              <a:rPr lang="en-US" dirty="0"/>
              <a:t>is increased interest in the preservation of software. The </a:t>
            </a:r>
            <a:r>
              <a:rPr lang="en-US" dirty="0">
                <a:hlinkClick r:id="rId3"/>
              </a:rPr>
              <a:t>Library of Congress has a symposium on architectural design files and software preservation</a:t>
            </a:r>
            <a:r>
              <a:rPr lang="en-US" dirty="0"/>
              <a:t>. The </a:t>
            </a:r>
            <a:r>
              <a:rPr lang="en-US" dirty="0">
                <a:hlinkClick r:id="rId4"/>
              </a:rPr>
              <a:t>Software Preservation Network</a:t>
            </a:r>
            <a:r>
              <a:rPr lang="en-US" dirty="0"/>
              <a:t> and </a:t>
            </a:r>
            <a:r>
              <a:rPr lang="en-US" dirty="0">
                <a:hlinkClick r:id="rId5"/>
              </a:rPr>
              <a:t>Software Heritage</a:t>
            </a:r>
            <a:r>
              <a:rPr lang="en-US" dirty="0"/>
              <a:t> are testing the boundaries of public policy and legal framework to preserve code</a:t>
            </a:r>
            <a:r>
              <a:rPr lang="en-US" dirty="0" smtClean="0"/>
              <a:t>.</a:t>
            </a:r>
          </a:p>
          <a:p>
            <a:pPr marL="285750" lvl="1" indent="-285750">
              <a:tabLst>
                <a:tab pos="355600" algn="l"/>
              </a:tabLst>
            </a:pPr>
            <a:endParaRPr lang="en-US" dirty="0">
              <a:cs typeface="Calibri"/>
            </a:endParaRPr>
          </a:p>
          <a:p>
            <a:pPr marL="285750" lvl="1" indent="-285750">
              <a:tabLst>
                <a:tab pos="355600" algn="l"/>
              </a:tabLst>
            </a:pPr>
            <a:r>
              <a:rPr lang="en-US" dirty="0"/>
              <a:t>The issues of working with vintage hardware and media are getting more attention: </a:t>
            </a:r>
            <a:r>
              <a:rPr lang="en-US" dirty="0">
                <a:hlinkClick r:id="rId6"/>
              </a:rPr>
              <a:t>The National Archives of Australia was interviewed about its practices</a:t>
            </a:r>
            <a:r>
              <a:rPr lang="en-US" dirty="0"/>
              <a:t>. And </a:t>
            </a:r>
            <a:r>
              <a:rPr lang="en-US" dirty="0">
                <a:hlinkClick r:id="rId7"/>
              </a:rPr>
              <a:t>video preservation continues to be a critical topic</a:t>
            </a:r>
            <a:r>
              <a:rPr lang="en-US" dirty="0"/>
              <a:t>. </a:t>
            </a:r>
            <a:r>
              <a:rPr lang="en-US" dirty="0">
                <a:hlinkClick r:id="rId8"/>
              </a:rPr>
              <a:t>Born digital media files only 4 years old can be at risk without stewardship</a:t>
            </a:r>
            <a:r>
              <a:rPr lang="en-US" dirty="0"/>
              <a:t>. </a:t>
            </a:r>
            <a:r>
              <a:rPr lang="en-US" dirty="0">
                <a:hlinkClick r:id="rId9"/>
              </a:rPr>
              <a:t>As is email</a:t>
            </a:r>
            <a:r>
              <a:rPr lang="en-US" dirty="0"/>
              <a:t>.</a:t>
            </a:r>
            <a:endParaRPr lang="en-US" dirty="0">
              <a:cs typeface="Calibri"/>
            </a:endParaRPr>
          </a:p>
          <a:p>
            <a:pPr marL="285750" lvl="1" indent="-285750">
              <a:tabLst>
                <a:tab pos="355600" algn="l"/>
              </a:tabLst>
            </a:pPr>
            <a:endParaRPr lang="en-US" dirty="0">
              <a:cs typeface="Calibri"/>
            </a:endParaRPr>
          </a:p>
        </p:txBody>
      </p:sp>
      <p:pic>
        <p:nvPicPr>
          <p:cNvPr id="5" name="Picture 4" descr="Sam the Eagle.jpg"/>
          <p:cNvPicPr>
            <a:picLocks noChangeAspect="1"/>
          </p:cNvPicPr>
          <p:nvPr/>
        </p:nvPicPr>
        <p:blipFill>
          <a:blip r:embed="rId10" cstate="print"/>
          <a:stretch>
            <a:fillRect/>
          </a:stretch>
        </p:blipFill>
        <p:spPr>
          <a:xfrm>
            <a:off x="10334171" y="230187"/>
            <a:ext cx="1622879" cy="1622879"/>
          </a:xfrm>
          <a:prstGeom prst="rect">
            <a:avLst/>
          </a:prstGeom>
        </p:spPr>
      </p:pic>
    </p:spTree>
    <p:extLst>
      <p:ext uri="{BB962C8B-B14F-4D97-AF65-F5344CB8AC3E}">
        <p14:creationId xmlns:p14="http://schemas.microsoft.com/office/powerpoint/2010/main" val="714390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5154" y="405379"/>
            <a:ext cx="7165035" cy="1110445"/>
          </a:xfrm>
          <a:prstGeom prst="rect">
            <a:avLst/>
          </a:prstGeom>
        </p:spPr>
        <p:txBody>
          <a:bodyPr vert="horz" wrap="square" lIns="0" tIns="246266" rIns="0" bIns="0" rtlCol="0" anchor="ctr">
            <a:spAutoFit/>
          </a:bodyPr>
          <a:lstStyle/>
          <a:p>
            <a:pPr>
              <a:lnSpc>
                <a:spcPct val="100000"/>
              </a:lnSpc>
            </a:pPr>
            <a:r>
              <a:rPr lang="en-US" b="1" dirty="0" smtClean="0">
                <a:cs typeface="Calibri"/>
              </a:rPr>
              <a:t>Thoughts and Questions?</a:t>
            </a:r>
            <a:r>
              <a:rPr lang="en-US" sz="1200" b="1" dirty="0" smtClean="0">
                <a:cs typeface="Calibri"/>
              </a:rPr>
              <a:t/>
            </a:r>
            <a:br>
              <a:rPr lang="en-US" sz="1200" b="1" dirty="0" smtClean="0">
                <a:cs typeface="Calibri"/>
              </a:rPr>
            </a:br>
            <a:endParaRPr sz="1200" b="1" dirty="0">
              <a:cs typeface="Calibri"/>
            </a:endParaRPr>
          </a:p>
        </p:txBody>
      </p:sp>
      <p:sp>
        <p:nvSpPr>
          <p:cNvPr id="9" name="Content Placeholder 8"/>
          <p:cNvSpPr>
            <a:spLocks noGrp="1"/>
          </p:cNvSpPr>
          <p:nvPr>
            <p:ph type="body" idx="1"/>
          </p:nvPr>
        </p:nvSpPr>
        <p:spPr>
          <a:xfrm>
            <a:off x="835154" y="1682395"/>
            <a:ext cx="9360121" cy="5078313"/>
          </a:xfrm>
          <a:ln>
            <a:noFill/>
          </a:ln>
        </p:spPr>
        <p:txBody>
          <a:bodyPr>
            <a:normAutofit/>
          </a:bodyPr>
          <a:lstStyle/>
          <a:p>
            <a:pPr marL="285750" lvl="1" indent="-285750">
              <a:tabLst>
                <a:tab pos="355600" algn="l"/>
              </a:tabLst>
            </a:pPr>
            <a:endParaRPr lang="en-US" dirty="0" smtClean="0">
              <a:cs typeface="Calibri"/>
            </a:endParaRPr>
          </a:p>
          <a:p>
            <a:pPr marL="0" lvl="1" indent="0">
              <a:buNone/>
              <a:tabLst>
                <a:tab pos="355600" algn="l"/>
              </a:tabLst>
            </a:pPr>
            <a:r>
              <a:rPr lang="en-US" dirty="0" smtClean="0">
                <a:cs typeface="Calibri"/>
              </a:rPr>
              <a:t>Leslie Johnston</a:t>
            </a:r>
          </a:p>
          <a:p>
            <a:pPr marL="0" lvl="1" indent="0">
              <a:buNone/>
              <a:tabLst>
                <a:tab pos="355600" algn="l"/>
              </a:tabLst>
            </a:pPr>
            <a:r>
              <a:rPr lang="en-US" dirty="0" smtClean="0">
                <a:cs typeface="Calibri"/>
              </a:rPr>
              <a:t>Director of Digital Preservation</a:t>
            </a:r>
          </a:p>
          <a:p>
            <a:pPr marL="0" lvl="1" indent="0">
              <a:buNone/>
              <a:tabLst>
                <a:tab pos="355600" algn="l"/>
              </a:tabLst>
            </a:pPr>
            <a:r>
              <a:rPr lang="en-US" dirty="0" smtClean="0">
                <a:cs typeface="Calibri"/>
              </a:rPr>
              <a:t>National Archives and Records Administration</a:t>
            </a:r>
          </a:p>
          <a:p>
            <a:pPr marL="0" lvl="1" indent="0">
              <a:buNone/>
              <a:tabLst>
                <a:tab pos="355600" algn="l"/>
              </a:tabLst>
            </a:pPr>
            <a:r>
              <a:rPr lang="en-US" dirty="0" smtClean="0">
                <a:cs typeface="Calibri"/>
              </a:rPr>
              <a:t>leslie.Johnston@nara.gov</a:t>
            </a:r>
            <a:endParaRPr lang="en-US" dirty="0">
              <a:cs typeface="Calibri"/>
            </a:endParaRPr>
          </a:p>
          <a:p>
            <a:pPr marL="285750" lvl="1" indent="-285750">
              <a:tabLst>
                <a:tab pos="355600" algn="l"/>
              </a:tabLst>
            </a:pPr>
            <a:endParaRPr lang="en-US" dirty="0">
              <a:cs typeface="Calibri"/>
            </a:endParaRPr>
          </a:p>
        </p:txBody>
      </p:sp>
      <p:pic>
        <p:nvPicPr>
          <p:cNvPr id="5" name="Picture 4" descr="Sam the Eagle.jpg"/>
          <p:cNvPicPr>
            <a:picLocks noChangeAspect="1"/>
          </p:cNvPicPr>
          <p:nvPr/>
        </p:nvPicPr>
        <p:blipFill>
          <a:blip r:embed="rId3" cstate="print"/>
          <a:stretch>
            <a:fillRect/>
          </a:stretch>
        </p:blipFill>
        <p:spPr>
          <a:xfrm>
            <a:off x="10334171" y="230187"/>
            <a:ext cx="1622879" cy="1622879"/>
          </a:xfrm>
          <a:prstGeom prst="rect">
            <a:avLst/>
          </a:prstGeom>
        </p:spPr>
      </p:pic>
    </p:spTree>
    <p:extLst>
      <p:ext uri="{BB962C8B-B14F-4D97-AF65-F5344CB8AC3E}">
        <p14:creationId xmlns:p14="http://schemas.microsoft.com/office/powerpoint/2010/main" val="6424283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Policy</a:t>
            </a:r>
            <a:endParaRPr lang="en-US" b="1" dirty="0"/>
          </a:p>
        </p:txBody>
      </p:sp>
      <p:sp>
        <p:nvSpPr>
          <p:cNvPr id="3" name="Content Placeholder 2"/>
          <p:cNvSpPr>
            <a:spLocks noGrp="1"/>
          </p:cNvSpPr>
          <p:nvPr>
            <p:ph idx="1"/>
          </p:nvPr>
        </p:nvSpPr>
        <p:spPr/>
        <p:txBody>
          <a:bodyPr>
            <a:normAutofit fontScale="55000" lnSpcReduction="20000"/>
          </a:bodyPr>
          <a:lstStyle/>
          <a:p>
            <a:r>
              <a:rPr lang="en-US" sz="3200" dirty="0"/>
              <a:t>Managing Government Records Directive (</a:t>
            </a:r>
            <a:r>
              <a:rPr lang="en-US" sz="3200" dirty="0" smtClean="0"/>
              <a:t>2012)</a:t>
            </a:r>
          </a:p>
          <a:p>
            <a:pPr lvl="1"/>
            <a:r>
              <a:rPr lang="en-US" dirty="0" smtClean="0"/>
              <a:t>All </a:t>
            </a:r>
            <a:r>
              <a:rPr lang="en-US" dirty="0"/>
              <a:t>email managed electronically by end of </a:t>
            </a:r>
            <a:r>
              <a:rPr lang="en-US" dirty="0" smtClean="0"/>
              <a:t>2016</a:t>
            </a:r>
          </a:p>
          <a:p>
            <a:pPr lvl="1"/>
            <a:r>
              <a:rPr lang="en-US" dirty="0" smtClean="0"/>
              <a:t>All </a:t>
            </a:r>
            <a:r>
              <a:rPr lang="en-US" dirty="0"/>
              <a:t>permanent electronic records managed electronically by end of 2019</a:t>
            </a:r>
          </a:p>
          <a:p>
            <a:pPr>
              <a:buSzPct val="120000"/>
              <a:defRPr/>
            </a:pPr>
            <a:r>
              <a:rPr lang="en-US" sz="3200" dirty="0">
                <a:cs typeface="Times New Roman" panose="02020603050405020304" pitchFamily="18" charset="0"/>
              </a:rPr>
              <a:t>2015-04: Metadata Guidance for the Transfer of Permanent Electronic </a:t>
            </a:r>
            <a:r>
              <a:rPr lang="en-US" sz="3200" dirty="0" smtClean="0">
                <a:cs typeface="Times New Roman" panose="02020603050405020304" pitchFamily="18" charset="0"/>
              </a:rPr>
              <a:t>Records</a:t>
            </a:r>
          </a:p>
          <a:p>
            <a:pPr>
              <a:buSzPct val="120000"/>
              <a:defRPr/>
            </a:pPr>
            <a:r>
              <a:rPr lang="en-US" sz="3200" dirty="0" smtClean="0">
                <a:cs typeface="Times New Roman" panose="02020603050405020304" pitchFamily="18" charset="0"/>
              </a:rPr>
              <a:t>2015-03</a:t>
            </a:r>
            <a:r>
              <a:rPr lang="en-US" sz="3200" dirty="0">
                <a:cs typeface="Times New Roman" panose="02020603050405020304" pitchFamily="18" charset="0"/>
              </a:rPr>
              <a:t>: Guidance on Managing Digital Identity Authentication Records</a:t>
            </a:r>
          </a:p>
          <a:p>
            <a:pPr>
              <a:buSzPct val="120000"/>
              <a:defRPr/>
            </a:pPr>
            <a:r>
              <a:rPr lang="en-US" sz="3200" dirty="0" smtClean="0">
                <a:cs typeface="Times New Roman" panose="02020603050405020304" pitchFamily="18" charset="0"/>
              </a:rPr>
              <a:t>2015-02</a:t>
            </a:r>
            <a:r>
              <a:rPr lang="en-US" sz="3200" dirty="0">
                <a:cs typeface="Times New Roman" panose="02020603050405020304" pitchFamily="18" charset="0"/>
              </a:rPr>
              <a:t>: Guidance on Managing Electronic Messages</a:t>
            </a:r>
          </a:p>
          <a:p>
            <a:pPr>
              <a:buSzPct val="120000"/>
              <a:defRPr/>
            </a:pPr>
            <a:r>
              <a:rPr lang="en-US" sz="3200" dirty="0" smtClean="0">
                <a:cs typeface="Times New Roman" panose="02020603050405020304" pitchFamily="18" charset="0"/>
              </a:rPr>
              <a:t>2014-06</a:t>
            </a:r>
            <a:r>
              <a:rPr lang="en-US" sz="3200" dirty="0">
                <a:cs typeface="Times New Roman" panose="02020603050405020304" pitchFamily="18" charset="0"/>
              </a:rPr>
              <a:t>: Guidance on Managing Email</a:t>
            </a:r>
          </a:p>
          <a:p>
            <a:pPr>
              <a:buSzPct val="120000"/>
              <a:defRPr/>
            </a:pPr>
            <a:r>
              <a:rPr lang="en-US" sz="3200" dirty="0" smtClean="0">
                <a:cs typeface="Times New Roman" panose="02020603050405020304" pitchFamily="18" charset="0"/>
              </a:rPr>
              <a:t>2014-04</a:t>
            </a:r>
            <a:r>
              <a:rPr lang="en-US" sz="3200" dirty="0">
                <a:cs typeface="Times New Roman" panose="02020603050405020304" pitchFamily="18" charset="0"/>
              </a:rPr>
              <a:t>: Revised Format Guidance for the Transfer of Permanent Electronic Records</a:t>
            </a:r>
          </a:p>
          <a:p>
            <a:pPr>
              <a:buSzPct val="120000"/>
              <a:defRPr/>
            </a:pPr>
            <a:r>
              <a:rPr lang="en-US" sz="3200" dirty="0" smtClean="0">
                <a:cs typeface="Times New Roman" panose="02020603050405020304" pitchFamily="18" charset="0"/>
              </a:rPr>
              <a:t>2014-02</a:t>
            </a:r>
            <a:r>
              <a:rPr lang="en-US" sz="3200" dirty="0">
                <a:cs typeface="Times New Roman" panose="02020603050405020304" pitchFamily="18" charset="0"/>
              </a:rPr>
              <a:t>: Guidance on Managing Social Media </a:t>
            </a:r>
            <a:r>
              <a:rPr lang="en-US" sz="3200" dirty="0" smtClean="0">
                <a:cs typeface="Times New Roman" panose="02020603050405020304" pitchFamily="18" charset="0"/>
              </a:rPr>
              <a:t>Records</a:t>
            </a:r>
          </a:p>
          <a:p>
            <a:pPr>
              <a:buSzPct val="120000"/>
              <a:defRPr/>
            </a:pPr>
            <a:r>
              <a:rPr lang="en-US" sz="3200" dirty="0" smtClean="0">
                <a:cs typeface="Times New Roman" panose="02020603050405020304" pitchFamily="18" charset="0"/>
              </a:rPr>
              <a:t>2013-03</a:t>
            </a:r>
            <a:r>
              <a:rPr lang="en-US" sz="3200" dirty="0">
                <a:cs typeface="Times New Roman" panose="02020603050405020304" pitchFamily="18" charset="0"/>
              </a:rPr>
              <a:t>: Guidance for Agency Employees on the Management of Federal Records, Including Email </a:t>
            </a:r>
            <a:r>
              <a:rPr lang="en-US" sz="3200" dirty="0" smtClean="0">
                <a:cs typeface="Times New Roman" panose="02020603050405020304" pitchFamily="18" charset="0"/>
              </a:rPr>
              <a:t>Accounts and </a:t>
            </a:r>
            <a:r>
              <a:rPr lang="en-US" sz="3200" dirty="0">
                <a:cs typeface="Times New Roman" panose="02020603050405020304" pitchFamily="18" charset="0"/>
              </a:rPr>
              <a:t>the Protection of Federal Records from Unauthorized Removal</a:t>
            </a:r>
          </a:p>
          <a:p>
            <a:pPr>
              <a:buSzPct val="120000"/>
              <a:defRPr/>
            </a:pPr>
            <a:r>
              <a:rPr lang="en-US" sz="3200" dirty="0" smtClean="0">
                <a:cs typeface="Times New Roman" panose="02020603050405020304" pitchFamily="18" charset="0"/>
              </a:rPr>
              <a:t>2012-02</a:t>
            </a:r>
            <a:r>
              <a:rPr lang="en-US" sz="3200" dirty="0">
                <a:cs typeface="Times New Roman" panose="02020603050405020304" pitchFamily="18" charset="0"/>
              </a:rPr>
              <a:t>: Guidance on Managing Content on Shared Drives</a:t>
            </a:r>
          </a:p>
          <a:p>
            <a:pPr>
              <a:buSzPct val="120000"/>
              <a:defRPr/>
            </a:pPr>
            <a:r>
              <a:rPr lang="en-US" sz="3200" dirty="0" smtClean="0">
                <a:cs typeface="Times New Roman" panose="02020603050405020304" pitchFamily="18" charset="0"/>
              </a:rPr>
              <a:t>2010-05</a:t>
            </a:r>
            <a:r>
              <a:rPr lang="en-US" sz="3200" dirty="0">
                <a:cs typeface="Times New Roman" panose="02020603050405020304" pitchFamily="18" charset="0"/>
              </a:rPr>
              <a:t>: Guidance on Managing Records in Cloud Computing Environments</a:t>
            </a:r>
          </a:p>
          <a:p>
            <a:pPr marL="346075" lvl="1">
              <a:buSzPct val="120000"/>
              <a:defRPr/>
            </a:pPr>
            <a:endParaRPr lang="en-US" sz="1500" dirty="0">
              <a:cs typeface="Times New Roman" panose="02020603050405020304" pitchFamily="18" charset="0"/>
              <a:hlinkClick r:id="rId3"/>
            </a:endParaRPr>
          </a:p>
          <a:p>
            <a:pPr marL="117475" lvl="1" indent="0" algn="ctr">
              <a:buSzPct val="120000"/>
              <a:buNone/>
              <a:defRPr/>
            </a:pPr>
            <a:r>
              <a:rPr lang="en-US" sz="2900" dirty="0">
                <a:cs typeface="Times New Roman" panose="02020603050405020304" pitchFamily="18" charset="0"/>
                <a:hlinkClick r:id="rId3"/>
              </a:rPr>
              <a:t>https://www.archives.gov/records-mgmt/bulletins</a:t>
            </a:r>
            <a:r>
              <a:rPr lang="en-US" sz="2900" dirty="0">
                <a:cs typeface="Times New Roman" panose="02020603050405020304" pitchFamily="18" charset="0"/>
              </a:rPr>
              <a:t> </a:t>
            </a:r>
          </a:p>
          <a:p>
            <a:endParaRPr lang="en-US" b="0" dirty="0" smtClean="0">
              <a:effectLst/>
            </a:endParaRPr>
          </a:p>
          <a:p>
            <a:endParaRPr lang="en-US" b="0" dirty="0" smtClean="0">
              <a:effectLst/>
            </a:endParaRPr>
          </a:p>
          <a:p>
            <a:endParaRPr lang="en-US" dirty="0" smtClean="0"/>
          </a:p>
          <a:p>
            <a:endParaRPr lang="en-US" dirty="0"/>
          </a:p>
        </p:txBody>
      </p:sp>
      <p:pic>
        <p:nvPicPr>
          <p:cNvPr id="5" name="Picture 4" descr="Sam the Eagle.jpg"/>
          <p:cNvPicPr>
            <a:picLocks noChangeAspect="1"/>
          </p:cNvPicPr>
          <p:nvPr/>
        </p:nvPicPr>
        <p:blipFill>
          <a:blip r:embed="rId4" cstate="print"/>
          <a:stretch>
            <a:fillRect/>
          </a:stretch>
        </p:blipFill>
        <p:spPr>
          <a:xfrm>
            <a:off x="10348685" y="216466"/>
            <a:ext cx="1622879" cy="1622879"/>
          </a:xfrm>
          <a:prstGeom prst="rect">
            <a:avLst/>
          </a:prstGeom>
        </p:spPr>
      </p:pic>
    </p:spTree>
    <p:extLst>
      <p:ext uri="{BB962C8B-B14F-4D97-AF65-F5344CB8AC3E}">
        <p14:creationId xmlns:p14="http://schemas.microsoft.com/office/powerpoint/2010/main" val="3875501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818907" y="458518"/>
            <a:ext cx="9529777" cy="1138773"/>
          </a:xfrm>
          <a:prstGeom prst="rect">
            <a:avLst/>
          </a:prstGeom>
          <a:noFill/>
        </p:spPr>
        <p:txBody>
          <a:bodyPr wrap="square" rtlCol="0" anchor="ctr">
            <a:spAutoFit/>
          </a:bodyPr>
          <a:lstStyle/>
          <a:p>
            <a:endParaRPr lang="en-US" sz="1200" b="1" dirty="0" smtClean="0">
              <a:latin typeface="+mj-lt"/>
              <a:cs typeface="Times"/>
            </a:endParaRPr>
          </a:p>
          <a:p>
            <a:r>
              <a:rPr lang="en-US" sz="4400" b="1" dirty="0" smtClean="0">
                <a:latin typeface="+mj-lt"/>
                <a:cs typeface="Times"/>
              </a:rPr>
              <a:t>Digital </a:t>
            </a:r>
            <a:r>
              <a:rPr lang="en-US" sz="4400" b="1" dirty="0">
                <a:latin typeface="+mj-lt"/>
                <a:cs typeface="Times"/>
              </a:rPr>
              <a:t>Preservation </a:t>
            </a:r>
            <a:r>
              <a:rPr lang="en-US" sz="4400" b="1" dirty="0" smtClean="0">
                <a:latin typeface="+mj-lt"/>
                <a:cs typeface="Times"/>
              </a:rPr>
              <a:t>Strategy</a:t>
            </a:r>
          </a:p>
          <a:p>
            <a:endParaRPr lang="en-US" sz="1200" b="1" dirty="0">
              <a:latin typeface="+mj-lt"/>
              <a:cs typeface="Times"/>
            </a:endParaRPr>
          </a:p>
        </p:txBody>
      </p:sp>
      <p:sp>
        <p:nvSpPr>
          <p:cNvPr id="4" name="TextBox 3"/>
          <p:cNvSpPr txBox="1"/>
          <p:nvPr/>
        </p:nvSpPr>
        <p:spPr>
          <a:xfrm>
            <a:off x="818907" y="1839345"/>
            <a:ext cx="9123745" cy="4745915"/>
          </a:xfrm>
          <a:prstGeom prst="rect">
            <a:avLst/>
          </a:prstGeom>
          <a:noFill/>
        </p:spPr>
        <p:txBody>
          <a:bodyPr wrap="square" rtlCol="0">
            <a:spAutoFit/>
          </a:bodyPr>
          <a:lstStyle/>
          <a:p>
            <a:pPr>
              <a:lnSpc>
                <a:spcPct val="90000"/>
              </a:lnSpc>
              <a:defRPr/>
            </a:pPr>
            <a:endParaRPr lang="en-US" sz="800" dirty="0">
              <a:latin typeface="Times New Roman" pitchFamily="18" charset="0"/>
              <a:cs typeface="Times New Roman" pitchFamily="18" charset="0"/>
            </a:endParaRPr>
          </a:p>
          <a:p>
            <a:pPr marL="222250" indent="-222250">
              <a:lnSpc>
                <a:spcPct val="90000"/>
              </a:lnSpc>
              <a:buSzPct val="110000"/>
              <a:buFont typeface="Arial" pitchFamily="34" charset="0"/>
              <a:buChar char="•"/>
              <a:defRPr/>
            </a:pPr>
            <a:r>
              <a:rPr lang="en-US" sz="2400" dirty="0">
                <a:cs typeface="Times New Roman" pitchFamily="18" charset="0"/>
              </a:rPr>
              <a:t>NARA published its first Digital Preservation Strategy in June 2017 to guide its </a:t>
            </a:r>
            <a:r>
              <a:rPr lang="en-US" sz="2400" dirty="0" smtClean="0">
                <a:cs typeface="Times New Roman" pitchFamily="18" charset="0"/>
              </a:rPr>
              <a:t>operations.</a:t>
            </a:r>
          </a:p>
          <a:p>
            <a:pPr marL="222250" indent="-222250">
              <a:lnSpc>
                <a:spcPct val="90000"/>
              </a:lnSpc>
              <a:buSzPct val="110000"/>
              <a:buFont typeface="Arial" pitchFamily="34" charset="0"/>
              <a:buChar char="•"/>
              <a:defRPr/>
            </a:pPr>
            <a:endParaRPr lang="en-US" sz="2400" dirty="0">
              <a:cs typeface="Times New Roman" pitchFamily="18" charset="0"/>
            </a:endParaRPr>
          </a:p>
          <a:p>
            <a:pPr>
              <a:lnSpc>
                <a:spcPct val="90000"/>
              </a:lnSpc>
              <a:buSzPct val="110000"/>
              <a:defRPr/>
            </a:pPr>
            <a:r>
              <a:rPr lang="en-US" sz="2400" dirty="0">
                <a:cs typeface="Times New Roman" pitchFamily="18" charset="0"/>
              </a:rPr>
              <a:t>	</a:t>
            </a:r>
            <a:r>
              <a:rPr lang="en-US" sz="2400" dirty="0">
                <a:cs typeface="Times New Roman" pitchFamily="18" charset="0"/>
                <a:hlinkClick r:id="rId2"/>
              </a:rPr>
              <a:t>https://www.archives.gov/preservation/electronic-records.html</a:t>
            </a:r>
            <a:r>
              <a:rPr lang="en-US" sz="2400" dirty="0">
                <a:cs typeface="Times New Roman" pitchFamily="18" charset="0"/>
              </a:rPr>
              <a:t> </a:t>
            </a:r>
          </a:p>
          <a:p>
            <a:pPr marL="222250" indent="-222250">
              <a:lnSpc>
                <a:spcPct val="90000"/>
              </a:lnSpc>
              <a:buSzPct val="110000"/>
              <a:buFont typeface="Arial" pitchFamily="34" charset="0"/>
              <a:buChar char="•"/>
              <a:defRPr/>
            </a:pPr>
            <a:endParaRPr lang="en-US" sz="2400" dirty="0">
              <a:cs typeface="Times New Roman" pitchFamily="18" charset="0"/>
            </a:endParaRPr>
          </a:p>
          <a:p>
            <a:pPr marL="222250" indent="-222250">
              <a:lnSpc>
                <a:spcPct val="90000"/>
              </a:lnSpc>
              <a:buSzPct val="110000"/>
              <a:buFont typeface="Arial" pitchFamily="34" charset="0"/>
              <a:buChar char="•"/>
              <a:defRPr/>
            </a:pPr>
            <a:r>
              <a:rPr lang="en-US" sz="2400" dirty="0">
                <a:cs typeface="Times New Roman" pitchFamily="18" charset="0"/>
              </a:rPr>
              <a:t>This outlines the specific strategies that NARA will use in its digital preservation efforts, and specifically addresses:  </a:t>
            </a:r>
          </a:p>
          <a:p>
            <a:pPr marL="222250" indent="-222250">
              <a:lnSpc>
                <a:spcPct val="90000"/>
              </a:lnSpc>
              <a:buSzPct val="110000"/>
              <a:buFont typeface="Arial" pitchFamily="34" charset="0"/>
              <a:buChar char="•"/>
              <a:defRPr/>
            </a:pPr>
            <a:endParaRPr lang="en-US" sz="2000" dirty="0">
              <a:cs typeface="Times New Roman" pitchFamily="18" charset="0"/>
            </a:endParaRPr>
          </a:p>
          <a:p>
            <a:pPr marL="679450" lvl="1" indent="-222250">
              <a:lnSpc>
                <a:spcPct val="90000"/>
              </a:lnSpc>
              <a:buSzPct val="110000"/>
              <a:buFont typeface="Arial" pitchFamily="34" charset="0"/>
              <a:buChar char="•"/>
              <a:defRPr/>
            </a:pPr>
            <a:r>
              <a:rPr lang="en-US" sz="2000" dirty="0">
                <a:cs typeface="Times New Roman" pitchFamily="18" charset="0"/>
              </a:rPr>
              <a:t>Infrastructure</a:t>
            </a:r>
          </a:p>
          <a:p>
            <a:pPr marL="679450" lvl="1" indent="-222250">
              <a:lnSpc>
                <a:spcPct val="90000"/>
              </a:lnSpc>
              <a:buSzPct val="110000"/>
              <a:buFont typeface="Arial" pitchFamily="34" charset="0"/>
              <a:buChar char="•"/>
              <a:defRPr/>
            </a:pPr>
            <a:endParaRPr lang="en-US" sz="2000" dirty="0">
              <a:cs typeface="Times New Roman" pitchFamily="18" charset="0"/>
            </a:endParaRPr>
          </a:p>
          <a:p>
            <a:pPr marL="679450" lvl="1" indent="-222250">
              <a:lnSpc>
                <a:spcPct val="90000"/>
              </a:lnSpc>
              <a:buSzPct val="110000"/>
              <a:buFont typeface="Arial" pitchFamily="34" charset="0"/>
              <a:buChar char="•"/>
              <a:defRPr/>
            </a:pPr>
            <a:r>
              <a:rPr lang="en-US" sz="2000" dirty="0">
                <a:cs typeface="Times New Roman" pitchFamily="18" charset="0"/>
              </a:rPr>
              <a:t>Data Integrity</a:t>
            </a:r>
          </a:p>
          <a:p>
            <a:pPr marL="679450" lvl="1" indent="-222250">
              <a:lnSpc>
                <a:spcPct val="90000"/>
              </a:lnSpc>
              <a:buSzPct val="110000"/>
              <a:buFont typeface="Arial" pitchFamily="34" charset="0"/>
              <a:buChar char="•"/>
              <a:defRPr/>
            </a:pPr>
            <a:endParaRPr lang="en-US" sz="2000" dirty="0">
              <a:cs typeface="Times New Roman" pitchFamily="18" charset="0"/>
            </a:endParaRPr>
          </a:p>
          <a:p>
            <a:pPr marL="679450" lvl="1" indent="-222250">
              <a:lnSpc>
                <a:spcPct val="90000"/>
              </a:lnSpc>
              <a:buSzPct val="110000"/>
              <a:buFont typeface="Arial" pitchFamily="34" charset="0"/>
              <a:buChar char="•"/>
              <a:defRPr/>
            </a:pPr>
            <a:r>
              <a:rPr lang="en-US" sz="2000" dirty="0">
                <a:cs typeface="Times New Roman" pitchFamily="18" charset="0"/>
              </a:rPr>
              <a:t>Format and Media Sustainability</a:t>
            </a:r>
          </a:p>
          <a:p>
            <a:pPr marL="679450" lvl="1" indent="-222250">
              <a:lnSpc>
                <a:spcPct val="90000"/>
              </a:lnSpc>
              <a:buSzPct val="110000"/>
              <a:buFont typeface="Arial" pitchFamily="34" charset="0"/>
              <a:buChar char="•"/>
              <a:defRPr/>
            </a:pPr>
            <a:endParaRPr lang="en-US" sz="2000" dirty="0">
              <a:cs typeface="Times New Roman" pitchFamily="18" charset="0"/>
            </a:endParaRPr>
          </a:p>
          <a:p>
            <a:pPr marL="679450" lvl="1" indent="-222250">
              <a:lnSpc>
                <a:spcPct val="90000"/>
              </a:lnSpc>
              <a:buSzPct val="110000"/>
              <a:buFont typeface="Arial" pitchFamily="34" charset="0"/>
              <a:buChar char="•"/>
              <a:defRPr/>
            </a:pPr>
            <a:r>
              <a:rPr lang="en-US" sz="2000" dirty="0">
                <a:cs typeface="Times New Roman" pitchFamily="18" charset="0"/>
              </a:rPr>
              <a:t>Information Security </a:t>
            </a:r>
          </a:p>
        </p:txBody>
      </p:sp>
      <p:pic>
        <p:nvPicPr>
          <p:cNvPr id="6" name="Picture 5" descr="Sam the Eagle.jpg"/>
          <p:cNvPicPr>
            <a:picLocks noChangeAspect="1"/>
          </p:cNvPicPr>
          <p:nvPr/>
        </p:nvPicPr>
        <p:blipFill>
          <a:blip r:embed="rId3" cstate="print"/>
          <a:stretch>
            <a:fillRect/>
          </a:stretch>
        </p:blipFill>
        <p:spPr>
          <a:xfrm>
            <a:off x="10348685" y="216466"/>
            <a:ext cx="1622879" cy="1622879"/>
          </a:xfrm>
          <a:prstGeom prst="rect">
            <a:avLst/>
          </a:prstGeom>
        </p:spPr>
      </p:pic>
    </p:spTree>
    <p:extLst>
      <p:ext uri="{BB962C8B-B14F-4D97-AF65-F5344CB8AC3E}">
        <p14:creationId xmlns:p14="http://schemas.microsoft.com/office/powerpoint/2010/main" val="13795002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Record Content</a:t>
            </a:r>
            <a:endParaRPr lang="en-US" b="1" dirty="0"/>
          </a:p>
        </p:txBody>
      </p:sp>
      <p:sp>
        <p:nvSpPr>
          <p:cNvPr id="3" name="Content Placeholder 2"/>
          <p:cNvSpPr>
            <a:spLocks noGrp="1"/>
          </p:cNvSpPr>
          <p:nvPr>
            <p:ph idx="1"/>
          </p:nvPr>
        </p:nvSpPr>
        <p:spPr/>
        <p:txBody>
          <a:bodyPr>
            <a:normAutofit/>
          </a:bodyPr>
          <a:lstStyle/>
          <a:p>
            <a:r>
              <a:rPr lang="en-US" b="1" dirty="0"/>
              <a:t>Domain</a:t>
            </a:r>
            <a:r>
              <a:rPr lang="en-US" dirty="0"/>
              <a:t>: Records of US Federal </a:t>
            </a:r>
            <a:r>
              <a:rPr lang="en-US" dirty="0" smtClean="0"/>
              <a:t>Government</a:t>
            </a:r>
          </a:p>
          <a:p>
            <a:r>
              <a:rPr lang="en-US" b="1" dirty="0" smtClean="0"/>
              <a:t>History</a:t>
            </a:r>
            <a:r>
              <a:rPr lang="en-US" dirty="0"/>
              <a:t>:  </a:t>
            </a:r>
            <a:endParaRPr lang="en-US" dirty="0" smtClean="0"/>
          </a:p>
          <a:p>
            <a:pPr lvl="1"/>
            <a:r>
              <a:rPr lang="en-US" dirty="0" smtClean="0"/>
              <a:t>Electronic records covered by our records law from 1943 (“other documentary materials, regardless of physical form or characteristics”) </a:t>
            </a:r>
          </a:p>
          <a:p>
            <a:pPr lvl="1"/>
            <a:r>
              <a:rPr lang="en-US" dirty="0" smtClean="0"/>
              <a:t>NARA started collecting electronic records in 1970</a:t>
            </a:r>
          </a:p>
          <a:p>
            <a:r>
              <a:rPr lang="en-US" b="1" dirty="0" smtClean="0"/>
              <a:t>Process</a:t>
            </a:r>
            <a:r>
              <a:rPr lang="en-US" dirty="0" smtClean="0"/>
              <a:t>:  </a:t>
            </a:r>
          </a:p>
          <a:p>
            <a:pPr lvl="1"/>
            <a:r>
              <a:rPr lang="en-US" dirty="0" smtClean="0"/>
              <a:t>Records selected for preservation either through one of several federal regulations or through the records scheduling process. Permanent records:</a:t>
            </a:r>
            <a:endParaRPr lang="en-US" dirty="0" smtClean="0">
              <a:effectLst/>
            </a:endParaRPr>
          </a:p>
          <a:p>
            <a:pPr lvl="2" fontAlgn="base"/>
            <a:r>
              <a:rPr lang="en-US" dirty="0"/>
              <a:t>Document individual </a:t>
            </a:r>
            <a:r>
              <a:rPr lang="en-US" dirty="0" smtClean="0"/>
              <a:t>rights;</a:t>
            </a:r>
            <a:endParaRPr lang="en-US" dirty="0"/>
          </a:p>
          <a:p>
            <a:pPr lvl="2" fontAlgn="base"/>
            <a:r>
              <a:rPr lang="en-US" dirty="0"/>
              <a:t>D</a:t>
            </a:r>
            <a:r>
              <a:rPr lang="en-US" dirty="0" smtClean="0"/>
              <a:t>ocument actions of officials: provide government accountability; and/or</a:t>
            </a:r>
            <a:endParaRPr lang="en-US" dirty="0"/>
          </a:p>
          <a:p>
            <a:pPr lvl="2" fontAlgn="base"/>
            <a:r>
              <a:rPr lang="en-US" dirty="0"/>
              <a:t>Document the national </a:t>
            </a:r>
            <a:r>
              <a:rPr lang="en-US" dirty="0" smtClean="0"/>
              <a:t>experience.</a:t>
            </a:r>
            <a:endParaRPr lang="en-US" dirty="0"/>
          </a:p>
          <a:p>
            <a:endParaRPr lang="en-US" dirty="0"/>
          </a:p>
        </p:txBody>
      </p:sp>
      <p:pic>
        <p:nvPicPr>
          <p:cNvPr id="5" name="Picture 4" descr="Sam the Eagle.jpg"/>
          <p:cNvPicPr>
            <a:picLocks noChangeAspect="1"/>
          </p:cNvPicPr>
          <p:nvPr/>
        </p:nvPicPr>
        <p:blipFill>
          <a:blip r:embed="rId3" cstate="print"/>
          <a:stretch>
            <a:fillRect/>
          </a:stretch>
        </p:blipFill>
        <p:spPr>
          <a:xfrm>
            <a:off x="10334171" y="230187"/>
            <a:ext cx="1622879" cy="1622879"/>
          </a:xfrm>
          <a:prstGeom prst="rect">
            <a:avLst/>
          </a:prstGeom>
        </p:spPr>
      </p:pic>
    </p:spTree>
    <p:extLst>
      <p:ext uri="{BB962C8B-B14F-4D97-AF65-F5344CB8AC3E}">
        <p14:creationId xmlns:p14="http://schemas.microsoft.com/office/powerpoint/2010/main" val="692052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Record Formats</a:t>
            </a:r>
            <a:endParaRPr lang="en-US" b="1" dirty="0"/>
          </a:p>
        </p:txBody>
      </p:sp>
      <p:sp>
        <p:nvSpPr>
          <p:cNvPr id="3" name="Content Placeholder 2"/>
          <p:cNvSpPr>
            <a:spLocks noGrp="1"/>
          </p:cNvSpPr>
          <p:nvPr>
            <p:ph idx="1"/>
          </p:nvPr>
        </p:nvSpPr>
        <p:spPr/>
        <p:txBody>
          <a:bodyPr>
            <a:normAutofit/>
          </a:bodyPr>
          <a:lstStyle/>
          <a:p>
            <a:r>
              <a:rPr lang="en-US" b="1" dirty="0"/>
              <a:t>Domain</a:t>
            </a:r>
            <a:r>
              <a:rPr lang="en-US" dirty="0"/>
              <a:t>: Records of US Federal </a:t>
            </a:r>
            <a:r>
              <a:rPr lang="en-US" dirty="0" smtClean="0"/>
              <a:t>Government</a:t>
            </a:r>
          </a:p>
          <a:p>
            <a:r>
              <a:rPr lang="en-US" b="1" dirty="0" smtClean="0"/>
              <a:t>History</a:t>
            </a:r>
            <a:r>
              <a:rPr lang="en-US" dirty="0"/>
              <a:t>:  </a:t>
            </a:r>
            <a:endParaRPr lang="en-US" dirty="0" smtClean="0"/>
          </a:p>
          <a:p>
            <a:pPr lvl="1"/>
            <a:r>
              <a:rPr lang="en-US" dirty="0" smtClean="0"/>
              <a:t>Electronic records covered by our records law from 1943 (“other documentary materials, regardless of physical form or characteristics”) </a:t>
            </a:r>
          </a:p>
          <a:p>
            <a:pPr lvl="1"/>
            <a:r>
              <a:rPr lang="en-US" dirty="0" smtClean="0"/>
              <a:t>NARA started collecting electronic records in 1970</a:t>
            </a:r>
          </a:p>
          <a:p>
            <a:r>
              <a:rPr lang="en-US" b="1" dirty="0" smtClean="0"/>
              <a:t>Process</a:t>
            </a:r>
            <a:r>
              <a:rPr lang="en-US" dirty="0" smtClean="0"/>
              <a:t>:  </a:t>
            </a:r>
          </a:p>
          <a:p>
            <a:pPr lvl="1"/>
            <a:r>
              <a:rPr lang="en-US" dirty="0" smtClean="0"/>
              <a:t>Records selected for preservation either through one of several federal regulations or through the records scheduling process. Permanent records:</a:t>
            </a:r>
            <a:endParaRPr lang="en-US" dirty="0" smtClean="0">
              <a:effectLst/>
            </a:endParaRPr>
          </a:p>
          <a:p>
            <a:pPr lvl="2" fontAlgn="base"/>
            <a:r>
              <a:rPr lang="en-US" dirty="0"/>
              <a:t>Document individual </a:t>
            </a:r>
            <a:r>
              <a:rPr lang="en-US" dirty="0" smtClean="0"/>
              <a:t>rights;</a:t>
            </a:r>
            <a:endParaRPr lang="en-US" dirty="0"/>
          </a:p>
          <a:p>
            <a:pPr lvl="2" fontAlgn="base"/>
            <a:r>
              <a:rPr lang="en-US" dirty="0"/>
              <a:t>D</a:t>
            </a:r>
            <a:r>
              <a:rPr lang="en-US" dirty="0" smtClean="0"/>
              <a:t>ocument actions of officials: provide government accountability; and/or</a:t>
            </a:r>
            <a:endParaRPr lang="en-US" dirty="0"/>
          </a:p>
          <a:p>
            <a:pPr lvl="2" fontAlgn="base"/>
            <a:r>
              <a:rPr lang="en-US" dirty="0"/>
              <a:t>Document the national </a:t>
            </a:r>
            <a:r>
              <a:rPr lang="en-US" dirty="0" smtClean="0"/>
              <a:t>experience.</a:t>
            </a:r>
            <a:endParaRPr lang="en-US" dirty="0"/>
          </a:p>
          <a:p>
            <a:endParaRPr lang="en-US" dirty="0"/>
          </a:p>
        </p:txBody>
      </p:sp>
      <p:pic>
        <p:nvPicPr>
          <p:cNvPr id="5" name="Picture 4" descr="Sam the Eagle.jpg"/>
          <p:cNvPicPr>
            <a:picLocks noChangeAspect="1"/>
          </p:cNvPicPr>
          <p:nvPr/>
        </p:nvPicPr>
        <p:blipFill>
          <a:blip r:embed="rId3" cstate="print"/>
          <a:stretch>
            <a:fillRect/>
          </a:stretch>
        </p:blipFill>
        <p:spPr>
          <a:xfrm>
            <a:off x="10334171" y="230187"/>
            <a:ext cx="1622879" cy="1622879"/>
          </a:xfrm>
          <a:prstGeom prst="rect">
            <a:avLst/>
          </a:prstGeom>
        </p:spPr>
      </p:pic>
    </p:spTree>
    <p:extLst>
      <p:ext uri="{BB962C8B-B14F-4D97-AF65-F5344CB8AC3E}">
        <p14:creationId xmlns:p14="http://schemas.microsoft.com/office/powerpoint/2010/main" val="587950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Technology</a:t>
            </a:r>
            <a:endParaRPr lang="en-US" b="1" dirty="0"/>
          </a:p>
        </p:txBody>
      </p:sp>
      <p:sp>
        <p:nvSpPr>
          <p:cNvPr id="3" name="Content Placeholder 2"/>
          <p:cNvSpPr>
            <a:spLocks noGrp="1"/>
          </p:cNvSpPr>
          <p:nvPr>
            <p:ph idx="1"/>
          </p:nvPr>
        </p:nvSpPr>
        <p:spPr>
          <a:xfrm>
            <a:off x="838200" y="1690688"/>
            <a:ext cx="10515600" cy="4782683"/>
          </a:xfrm>
        </p:spPr>
        <p:txBody>
          <a:bodyPr>
            <a:normAutofit fontScale="92500" lnSpcReduction="20000"/>
          </a:bodyPr>
          <a:lstStyle/>
          <a:p>
            <a:r>
              <a:rPr lang="en-US" dirty="0" smtClean="0"/>
              <a:t>Phase 1: Tape, 1970- present</a:t>
            </a:r>
          </a:p>
          <a:p>
            <a:pPr lvl="1"/>
            <a:r>
              <a:rPr lang="en-US" sz="2600" dirty="0" smtClean="0"/>
              <a:t>Classified records still managed on tape</a:t>
            </a:r>
          </a:p>
          <a:p>
            <a:endParaRPr lang="en-US" sz="2600" dirty="0" smtClean="0"/>
          </a:p>
          <a:p>
            <a:r>
              <a:rPr lang="en-US" dirty="0" smtClean="0"/>
              <a:t>Phase 2: Electronic Records Archives (ERA),  2008 - present</a:t>
            </a:r>
          </a:p>
          <a:p>
            <a:pPr lvl="1"/>
            <a:r>
              <a:rPr lang="en-US" sz="2600" dirty="0" smtClean="0"/>
              <a:t>Approximately 550 TB</a:t>
            </a:r>
          </a:p>
          <a:p>
            <a:pPr lvl="1"/>
            <a:r>
              <a:rPr lang="en-US" sz="2600" dirty="0" smtClean="0"/>
              <a:t>Three separate environments aligned with record regulations, plus the National Archives Catalog</a:t>
            </a:r>
          </a:p>
          <a:p>
            <a:pPr lvl="1"/>
            <a:r>
              <a:rPr lang="en-US" sz="2600" dirty="0" smtClean="0"/>
              <a:t>Online </a:t>
            </a:r>
            <a:r>
              <a:rPr lang="en-US" sz="2600" dirty="0"/>
              <a:t>support for records management </a:t>
            </a:r>
            <a:r>
              <a:rPr lang="en-US" sz="2600" dirty="0" smtClean="0"/>
              <a:t>transactions</a:t>
            </a:r>
            <a:endParaRPr lang="en-US" sz="2600" dirty="0"/>
          </a:p>
          <a:p>
            <a:pPr lvl="1"/>
            <a:r>
              <a:rPr lang="en-US" sz="2600" dirty="0" smtClean="0"/>
              <a:t>Preservation repository, PREMIS metadata catalog</a:t>
            </a:r>
          </a:p>
          <a:p>
            <a:pPr lvl="2"/>
            <a:endParaRPr lang="en-US" dirty="0" smtClean="0"/>
          </a:p>
          <a:p>
            <a:r>
              <a:rPr lang="en-US" dirty="0" smtClean="0"/>
              <a:t>Phase 3: ERA 2.0, 2018 - future</a:t>
            </a:r>
          </a:p>
          <a:p>
            <a:pPr lvl="1"/>
            <a:r>
              <a:rPr lang="en-US" sz="2600" dirty="0" smtClean="0"/>
              <a:t>Cloud-based scalability for processing and storage </a:t>
            </a:r>
          </a:p>
          <a:p>
            <a:pPr lvl="1"/>
            <a:r>
              <a:rPr lang="en-US" sz="2600" dirty="0" smtClean="0"/>
              <a:t>Flexible processing environment for running diverse tools</a:t>
            </a:r>
          </a:p>
          <a:p>
            <a:pPr lvl="1"/>
            <a:r>
              <a:rPr lang="en-US" sz="2600" dirty="0" smtClean="0"/>
              <a:t>Improved search and access in preservation repository</a:t>
            </a:r>
          </a:p>
          <a:p>
            <a:endParaRPr lang="en-US" dirty="0"/>
          </a:p>
        </p:txBody>
      </p:sp>
      <p:pic>
        <p:nvPicPr>
          <p:cNvPr id="5" name="Picture 4" descr="Sam the Eagle.jpg"/>
          <p:cNvPicPr>
            <a:picLocks noChangeAspect="1"/>
          </p:cNvPicPr>
          <p:nvPr/>
        </p:nvPicPr>
        <p:blipFill>
          <a:blip r:embed="rId3" cstate="print"/>
          <a:stretch>
            <a:fillRect/>
          </a:stretch>
        </p:blipFill>
        <p:spPr>
          <a:xfrm>
            <a:off x="10334171" y="230187"/>
            <a:ext cx="1622879" cy="1622879"/>
          </a:xfrm>
          <a:prstGeom prst="rect">
            <a:avLst/>
          </a:prstGeom>
        </p:spPr>
      </p:pic>
    </p:spTree>
    <p:extLst>
      <p:ext uri="{BB962C8B-B14F-4D97-AF65-F5344CB8AC3E}">
        <p14:creationId xmlns:p14="http://schemas.microsoft.com/office/powerpoint/2010/main" val="3418404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971" y="1143789"/>
            <a:ext cx="3417712" cy="562298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8295082" y="1143789"/>
            <a:ext cx="3417712" cy="562298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414526" y="1129934"/>
            <a:ext cx="3417712" cy="563684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8789869" y="1299267"/>
            <a:ext cx="2483556" cy="400110"/>
          </a:xfrm>
          <a:prstGeom prst="rect">
            <a:avLst/>
          </a:prstGeom>
          <a:noFill/>
        </p:spPr>
        <p:txBody>
          <a:bodyPr wrap="square" rtlCol="0">
            <a:spAutoFit/>
          </a:bodyPr>
          <a:lstStyle/>
          <a:p>
            <a:pPr algn="ctr"/>
            <a:r>
              <a:rPr lang="en-US" sz="2000" b="1" dirty="0" smtClean="0">
                <a:latin typeface="Calibri" panose="020F0502020204030204" pitchFamily="34" charset="0"/>
                <a:cs typeface="Arial" panose="020B0604020202020204" pitchFamily="34" charset="0"/>
              </a:rPr>
              <a:t>Staffing</a:t>
            </a:r>
            <a:endParaRPr lang="en-US" sz="2000" b="1" dirty="0">
              <a:latin typeface="Calibri" panose="020F0502020204030204" pitchFamily="34" charset="0"/>
              <a:cs typeface="Arial" panose="020B0604020202020204" pitchFamily="34" charset="0"/>
            </a:endParaRPr>
          </a:p>
        </p:txBody>
      </p:sp>
      <p:sp>
        <p:nvSpPr>
          <p:cNvPr id="8" name="TextBox 7"/>
          <p:cNvSpPr txBox="1"/>
          <p:nvPr/>
        </p:nvSpPr>
        <p:spPr>
          <a:xfrm>
            <a:off x="1014903" y="1257702"/>
            <a:ext cx="2483556" cy="400110"/>
          </a:xfrm>
          <a:prstGeom prst="rect">
            <a:avLst/>
          </a:prstGeom>
          <a:noFill/>
        </p:spPr>
        <p:txBody>
          <a:bodyPr wrap="square" rtlCol="0">
            <a:spAutoFit/>
          </a:bodyPr>
          <a:lstStyle/>
          <a:p>
            <a:pPr algn="ctr"/>
            <a:r>
              <a:rPr lang="en-US" sz="2000" b="1" dirty="0" smtClean="0">
                <a:latin typeface="Calibri" panose="020F0502020204030204" pitchFamily="34" charset="0"/>
                <a:cs typeface="Arial" panose="020B0604020202020204" pitchFamily="34" charset="0"/>
              </a:rPr>
              <a:t>Policy</a:t>
            </a:r>
            <a:endParaRPr lang="en-US" sz="2000" b="1" dirty="0">
              <a:latin typeface="Calibri" panose="020F0502020204030204" pitchFamily="34" charset="0"/>
              <a:cs typeface="Arial" panose="020B0604020202020204" pitchFamily="34" charset="0"/>
            </a:endParaRPr>
          </a:p>
        </p:txBody>
      </p:sp>
      <p:sp>
        <p:nvSpPr>
          <p:cNvPr id="9" name="TextBox 8"/>
          <p:cNvSpPr txBox="1"/>
          <p:nvPr/>
        </p:nvSpPr>
        <p:spPr>
          <a:xfrm>
            <a:off x="4791293" y="1271557"/>
            <a:ext cx="2664178" cy="400110"/>
          </a:xfrm>
          <a:prstGeom prst="rect">
            <a:avLst/>
          </a:prstGeom>
          <a:noFill/>
        </p:spPr>
        <p:txBody>
          <a:bodyPr wrap="square" rtlCol="0">
            <a:spAutoFit/>
          </a:bodyPr>
          <a:lstStyle/>
          <a:p>
            <a:pPr algn="ctr"/>
            <a:r>
              <a:rPr lang="en-US" sz="2000" b="1" dirty="0" smtClean="0">
                <a:latin typeface="Calibri" panose="020F0502020204030204" pitchFamily="34" charset="0"/>
                <a:cs typeface="Arial" panose="020B0604020202020204" pitchFamily="34" charset="0"/>
              </a:rPr>
              <a:t>Infrastructure</a:t>
            </a:r>
            <a:endParaRPr lang="en-US" sz="2000" b="1" dirty="0">
              <a:latin typeface="Calibri" panose="020F0502020204030204" pitchFamily="34" charset="0"/>
              <a:cs typeface="Arial" panose="020B0604020202020204" pitchFamily="34" charset="0"/>
            </a:endParaRPr>
          </a:p>
        </p:txBody>
      </p:sp>
      <p:sp>
        <p:nvSpPr>
          <p:cNvPr id="10" name="TextBox 9"/>
          <p:cNvSpPr txBox="1"/>
          <p:nvPr/>
        </p:nvSpPr>
        <p:spPr>
          <a:xfrm>
            <a:off x="418225" y="248558"/>
            <a:ext cx="11178823" cy="954107"/>
          </a:xfrm>
          <a:prstGeom prst="rect">
            <a:avLst/>
          </a:prstGeom>
          <a:noFill/>
        </p:spPr>
        <p:txBody>
          <a:bodyPr wrap="square" rtlCol="0">
            <a:spAutoFit/>
          </a:bodyPr>
          <a:lstStyle/>
          <a:p>
            <a:endParaRPr lang="en-US" sz="1200" b="1" dirty="0" smtClean="0">
              <a:latin typeface="+mj-lt"/>
              <a:cs typeface="Arial" panose="020B0604020202020204" pitchFamily="34" charset="0"/>
            </a:endParaRPr>
          </a:p>
          <a:p>
            <a:r>
              <a:rPr lang="en-US" sz="3200" b="1" dirty="0" smtClean="0">
                <a:latin typeface="+mj-lt"/>
                <a:cs typeface="Arial" panose="020B0604020202020204" pitchFamily="34" charset="0"/>
              </a:rPr>
              <a:t>How NARA Organized its Digital Preservation Planning</a:t>
            </a:r>
          </a:p>
          <a:p>
            <a:endParaRPr lang="en-US" sz="1200" b="1" dirty="0">
              <a:latin typeface="+mj-lt"/>
              <a:cs typeface="Arial" panose="020B0604020202020204" pitchFamily="34" charset="0"/>
            </a:endParaRPr>
          </a:p>
        </p:txBody>
      </p:sp>
      <p:sp>
        <p:nvSpPr>
          <p:cNvPr id="3" name="TextBox 2"/>
          <p:cNvSpPr txBox="1"/>
          <p:nvPr/>
        </p:nvSpPr>
        <p:spPr>
          <a:xfrm>
            <a:off x="4627604" y="1713013"/>
            <a:ext cx="2991556" cy="4585871"/>
          </a:xfrm>
          <a:prstGeom prst="rect">
            <a:avLst/>
          </a:prstGeom>
          <a:noFill/>
        </p:spPr>
        <p:txBody>
          <a:bodyPr wrap="square" rtlCol="0">
            <a:spAutoFit/>
          </a:bodyPr>
          <a:lstStyle/>
          <a:p>
            <a:r>
              <a:rPr lang="en-US" sz="1600" dirty="0" smtClean="0">
                <a:latin typeface="Calibri" panose="020F0502020204030204" pitchFamily="34" charset="0"/>
                <a:cs typeface="Arial" panose="020B0604020202020204" pitchFamily="34" charset="0"/>
              </a:rPr>
              <a:t>Goal: NARA has adequate storage, network capacity, systems, </a:t>
            </a:r>
            <a:r>
              <a:rPr lang="en-US" sz="1600" dirty="0">
                <a:latin typeface="Calibri" panose="020F0502020204030204" pitchFamily="34" charset="0"/>
                <a:cs typeface="Arial" panose="020B0604020202020204" pitchFamily="34" charset="0"/>
              </a:rPr>
              <a:t>and tools for the ingest, processing, active </a:t>
            </a:r>
            <a:r>
              <a:rPr lang="en-US" sz="1600" dirty="0" smtClean="0">
                <a:latin typeface="Calibri" panose="020F0502020204030204" pitchFamily="34" charset="0"/>
                <a:cs typeface="Arial" panose="020B0604020202020204" pitchFamily="34" charset="0"/>
              </a:rPr>
              <a:t>file </a:t>
            </a:r>
            <a:r>
              <a:rPr lang="en-US" sz="1600" dirty="0">
                <a:latin typeface="Calibri" panose="020F0502020204030204" pitchFamily="34" charset="0"/>
                <a:cs typeface="Arial" panose="020B0604020202020204" pitchFamily="34" charset="0"/>
              </a:rPr>
              <a:t>management, and preservation of </a:t>
            </a:r>
            <a:r>
              <a:rPr lang="en-US" sz="1600" dirty="0" smtClean="0">
                <a:latin typeface="Calibri" panose="020F0502020204030204" pitchFamily="34" charset="0"/>
                <a:cs typeface="Arial" panose="020B0604020202020204" pitchFamily="34" charset="0"/>
              </a:rPr>
              <a:t>its digital </a:t>
            </a:r>
            <a:r>
              <a:rPr lang="en-US" sz="1600" dirty="0">
                <a:latin typeface="Calibri" panose="020F0502020204030204" pitchFamily="34" charset="0"/>
                <a:cs typeface="Arial" panose="020B0604020202020204" pitchFamily="34" charset="0"/>
              </a:rPr>
              <a:t>holdings. </a:t>
            </a:r>
            <a:endParaRPr lang="en-US" sz="1600" dirty="0" smtClean="0">
              <a:latin typeface="Calibri" panose="020F0502020204030204" pitchFamily="34" charset="0"/>
              <a:cs typeface="Arial" panose="020B0604020202020204" pitchFamily="34" charset="0"/>
            </a:endParaRPr>
          </a:p>
          <a:p>
            <a:endParaRPr lang="en-US" sz="1400" dirty="0">
              <a:latin typeface="Calibri" panose="020F0502020204030204" pitchFamily="34" charset="0"/>
              <a:cs typeface="Arial" panose="020B0604020202020204" pitchFamily="34" charset="0"/>
            </a:endParaRPr>
          </a:p>
          <a:p>
            <a:r>
              <a:rPr lang="en-US" sz="1400" dirty="0" smtClean="0">
                <a:latin typeface="Calibri" panose="020F0502020204030204" pitchFamily="34" charset="0"/>
                <a:cs typeface="Arial" panose="020B0604020202020204" pitchFamily="34" charset="0"/>
              </a:rPr>
              <a:t>Infrastructure Examples:</a:t>
            </a:r>
          </a:p>
          <a:p>
            <a:pPr marL="285750" indent="-285750">
              <a:buFont typeface="Arial" panose="020B0604020202020204" pitchFamily="34" charset="0"/>
              <a:buChar char="•"/>
            </a:pPr>
            <a:r>
              <a:rPr lang="en-US" sz="1400" dirty="0">
                <a:latin typeface="Calibri" panose="020F0502020204030204" pitchFamily="34" charset="0"/>
                <a:cs typeface="Arial" panose="020B0604020202020204" pitchFamily="34" charset="0"/>
              </a:rPr>
              <a:t>Managed, replicated </a:t>
            </a:r>
            <a:r>
              <a:rPr lang="en-US" sz="1400" dirty="0" smtClean="0">
                <a:latin typeface="Calibri" panose="020F0502020204030204" pitchFamily="34" charset="0"/>
                <a:cs typeface="Arial" panose="020B0604020202020204" pitchFamily="34" charset="0"/>
              </a:rPr>
              <a:t>preservation storage.</a:t>
            </a:r>
          </a:p>
          <a:p>
            <a:pPr marL="285750" indent="-285750">
              <a:buFont typeface="Arial" panose="020B0604020202020204" pitchFamily="34" charset="0"/>
              <a:buChar char="•"/>
            </a:pPr>
            <a:r>
              <a:rPr lang="en-US" sz="1400" dirty="0" smtClean="0">
                <a:latin typeface="Calibri" panose="020F0502020204030204" pitchFamily="34" charset="0"/>
                <a:cs typeface="Arial" panose="020B0604020202020204" pitchFamily="34" charset="0"/>
              </a:rPr>
              <a:t>Tools </a:t>
            </a:r>
            <a:r>
              <a:rPr lang="en-US" sz="1400" dirty="0">
                <a:latin typeface="Calibri" panose="020F0502020204030204" pitchFamily="34" charset="0"/>
                <a:cs typeface="Arial" panose="020B0604020202020204" pitchFamily="34" charset="0"/>
              </a:rPr>
              <a:t>for the characterization and validation of file </a:t>
            </a:r>
            <a:r>
              <a:rPr lang="en-US" sz="1400" dirty="0" smtClean="0">
                <a:latin typeface="Calibri" panose="020F0502020204030204" pitchFamily="34" charset="0"/>
                <a:cs typeface="Arial" panose="020B0604020202020204" pitchFamily="34" charset="0"/>
              </a:rPr>
              <a:t>formats.</a:t>
            </a:r>
          </a:p>
          <a:p>
            <a:pPr marL="285750" indent="-285750"/>
            <a:endParaRPr lang="en-US" sz="1400" dirty="0" smtClean="0">
              <a:latin typeface="Calibri" panose="020F0502020204030204" pitchFamily="34" charset="0"/>
              <a:cs typeface="Arial" panose="020B0604020202020204" pitchFamily="34" charset="0"/>
            </a:endParaRPr>
          </a:p>
          <a:p>
            <a:pPr marL="285750" indent="-285750"/>
            <a:r>
              <a:rPr lang="en-US" sz="1400" dirty="0" smtClean="0">
                <a:latin typeface="Calibri" panose="020F0502020204030204" pitchFamily="34" charset="0"/>
                <a:cs typeface="Arial" panose="020B0604020202020204" pitchFamily="34" charset="0"/>
              </a:rPr>
              <a:t>Example Gaps:</a:t>
            </a:r>
          </a:p>
          <a:p>
            <a:pPr marL="285750" indent="-285750">
              <a:buFont typeface="Arial" panose="020B0604020202020204" pitchFamily="34" charset="0"/>
              <a:buChar char="•"/>
            </a:pPr>
            <a:r>
              <a:rPr lang="en-US" sz="1400" dirty="0" smtClean="0">
                <a:latin typeface="Calibri" panose="020F0502020204030204" pitchFamily="34" charset="0"/>
                <a:cs typeface="Arial" panose="020B0604020202020204" pitchFamily="34" charset="0"/>
              </a:rPr>
              <a:t>Hardware and software to read an increasing variety of legacy storage media upon which records are transferred.</a:t>
            </a:r>
          </a:p>
          <a:p>
            <a:pPr marL="285750" indent="-285750">
              <a:buFont typeface="Arial" panose="020B0604020202020204" pitchFamily="34" charset="0"/>
              <a:buChar char="•"/>
            </a:pPr>
            <a:r>
              <a:rPr lang="en-US" sz="1400" dirty="0" smtClean="0">
                <a:latin typeface="Calibri" panose="020F0502020204030204" pitchFamily="34" charset="0"/>
                <a:cs typeface="Arial" panose="020B0604020202020204" pitchFamily="34" charset="0"/>
              </a:rPr>
              <a:t>Tools for file format preservation transformations.</a:t>
            </a:r>
            <a:endParaRPr lang="en-US" sz="1600" dirty="0">
              <a:latin typeface="Calibri" panose="020F0502020204030204" pitchFamily="34" charset="0"/>
              <a:cs typeface="Arial" panose="020B0604020202020204" pitchFamily="34" charset="0"/>
            </a:endParaRPr>
          </a:p>
        </p:txBody>
      </p:sp>
      <p:sp>
        <p:nvSpPr>
          <p:cNvPr id="4" name="TextBox 3"/>
          <p:cNvSpPr txBox="1"/>
          <p:nvPr/>
        </p:nvSpPr>
        <p:spPr>
          <a:xfrm>
            <a:off x="8474293" y="1739534"/>
            <a:ext cx="3059289" cy="5016758"/>
          </a:xfrm>
          <a:prstGeom prst="rect">
            <a:avLst/>
          </a:prstGeom>
          <a:noFill/>
        </p:spPr>
        <p:txBody>
          <a:bodyPr wrap="square" rtlCol="0">
            <a:spAutoFit/>
          </a:bodyPr>
          <a:lstStyle/>
          <a:p>
            <a:r>
              <a:rPr lang="en-US" sz="1600" dirty="0" smtClean="0">
                <a:latin typeface="Calibri" panose="020F0502020204030204" pitchFamily="34" charset="0"/>
                <a:cs typeface="Arial" panose="020B0604020202020204" pitchFamily="34" charset="0"/>
              </a:rPr>
              <a:t>Goal: NARA has sufficient </a:t>
            </a:r>
            <a:r>
              <a:rPr lang="en-US" sz="1600" dirty="0">
                <a:latin typeface="Calibri" panose="020F0502020204030204" pitchFamily="34" charset="0"/>
                <a:cs typeface="Arial" panose="020B0604020202020204" pitchFamily="34" charset="0"/>
              </a:rPr>
              <a:t>staff with appropriate training to do the work of digital preservation, </a:t>
            </a:r>
            <a:r>
              <a:rPr lang="en-US" sz="1600" dirty="0" smtClean="0">
                <a:latin typeface="Calibri" panose="020F0502020204030204" pitchFamily="34" charset="0"/>
                <a:cs typeface="Arial" panose="020B0604020202020204" pitchFamily="34" charset="0"/>
              </a:rPr>
              <a:t>so </a:t>
            </a:r>
            <a:r>
              <a:rPr lang="en-US" sz="1600" dirty="0">
                <a:latin typeface="Calibri" panose="020F0502020204030204" pitchFamily="34" charset="0"/>
                <a:cs typeface="Arial" panose="020B0604020202020204" pitchFamily="34" charset="0"/>
              </a:rPr>
              <a:t>that electronic records are properly and actively managed through their </a:t>
            </a:r>
            <a:r>
              <a:rPr lang="en-US" sz="1600" dirty="0" smtClean="0">
                <a:latin typeface="Calibri" panose="020F0502020204030204" pitchFamily="34" charset="0"/>
                <a:cs typeface="Arial" panose="020B0604020202020204" pitchFamily="34" charset="0"/>
              </a:rPr>
              <a:t>lifecycle.</a:t>
            </a:r>
          </a:p>
          <a:p>
            <a:endParaRPr lang="en-US" sz="1400" dirty="0">
              <a:latin typeface="Calibri" panose="020F0502020204030204" pitchFamily="34" charset="0"/>
              <a:cs typeface="Arial" panose="020B0604020202020204" pitchFamily="34" charset="0"/>
            </a:endParaRPr>
          </a:p>
          <a:p>
            <a:r>
              <a:rPr lang="en-US" sz="1400" dirty="0" smtClean="0">
                <a:latin typeface="Calibri" panose="020F0502020204030204" pitchFamily="34" charset="0"/>
                <a:cs typeface="Arial" panose="020B0604020202020204" pitchFamily="34" charset="0"/>
              </a:rPr>
              <a:t>Examples:</a:t>
            </a:r>
          </a:p>
          <a:p>
            <a:pPr marL="285750" indent="-285750">
              <a:buFont typeface="Arial" panose="020B0604020202020204" pitchFamily="34" charset="0"/>
              <a:buChar char="•"/>
            </a:pPr>
            <a:r>
              <a:rPr lang="en-US" sz="1400" dirty="0" smtClean="0">
                <a:latin typeface="Calibri" panose="020F0502020204030204" pitchFamily="34" charset="0"/>
                <a:cs typeface="Arial" panose="020B0604020202020204" pitchFamily="34" charset="0"/>
              </a:rPr>
              <a:t>Archivists responsible for the ingest, processing, and description of electronic records.</a:t>
            </a:r>
          </a:p>
          <a:p>
            <a:pPr marL="285750" indent="-285750">
              <a:buFont typeface="Arial" panose="020B0604020202020204" pitchFamily="34" charset="0"/>
              <a:buChar char="•"/>
            </a:pPr>
            <a:r>
              <a:rPr lang="en-US" sz="1400" dirty="0" smtClean="0">
                <a:latin typeface="Calibri" panose="020F0502020204030204" pitchFamily="34" charset="0"/>
                <a:cs typeface="Arial" panose="020B0604020202020204" pitchFamily="34" charset="0"/>
              </a:rPr>
              <a:t>IT specialists who research technologies and develop or modify open source tools for the processing of electronic records. </a:t>
            </a:r>
          </a:p>
          <a:p>
            <a:pPr marL="285750" indent="-285750"/>
            <a:endParaRPr lang="en-US" sz="1400" dirty="0" smtClean="0">
              <a:latin typeface="Calibri" panose="020F0502020204030204" pitchFamily="34" charset="0"/>
              <a:cs typeface="Arial" panose="020B0604020202020204" pitchFamily="34" charset="0"/>
            </a:endParaRPr>
          </a:p>
          <a:p>
            <a:pPr marL="285750" indent="-285750"/>
            <a:r>
              <a:rPr lang="en-US" sz="1400" dirty="0" smtClean="0">
                <a:latin typeface="Calibri" panose="020F0502020204030204" pitchFamily="34" charset="0"/>
                <a:cs typeface="Arial" panose="020B0604020202020204" pitchFamily="34" charset="0"/>
              </a:rPr>
              <a:t>Example Gaps:</a:t>
            </a:r>
          </a:p>
          <a:p>
            <a:pPr marL="285750" indent="-285750">
              <a:buFont typeface="Arial" panose="020B0604020202020204" pitchFamily="34" charset="0"/>
              <a:buChar char="•"/>
            </a:pPr>
            <a:r>
              <a:rPr lang="en-US" sz="1400" dirty="0" smtClean="0">
                <a:latin typeface="Calibri" panose="020F0502020204030204" pitchFamily="34" charset="0"/>
                <a:cs typeface="Arial" panose="020B0604020202020204" pitchFamily="34" charset="0"/>
              </a:rPr>
              <a:t>Ongoing training in community best practices and technologies.</a:t>
            </a:r>
          </a:p>
          <a:p>
            <a:pPr marL="285750" indent="-285750">
              <a:buFont typeface="Arial" panose="020B0604020202020204" pitchFamily="34" charset="0"/>
              <a:buChar char="•"/>
            </a:pPr>
            <a:r>
              <a:rPr lang="en-US" sz="1400" dirty="0" smtClean="0">
                <a:latin typeface="Calibri" panose="020F0502020204030204" pitchFamily="34" charset="0"/>
                <a:cs typeface="Arial" panose="020B0604020202020204" pitchFamily="34" charset="0"/>
              </a:rPr>
              <a:t>Archivists who analyze </a:t>
            </a:r>
            <a:r>
              <a:rPr lang="en-US" sz="1400" dirty="0">
                <a:latin typeface="Calibri" panose="020F0502020204030204" pitchFamily="34" charset="0"/>
                <a:cs typeface="Arial" panose="020B0604020202020204" pitchFamily="34" charset="0"/>
              </a:rPr>
              <a:t>file formats in the </a:t>
            </a:r>
            <a:r>
              <a:rPr lang="en-US" sz="1400" dirty="0" smtClean="0">
                <a:latin typeface="Calibri" panose="020F0502020204030204" pitchFamily="34" charset="0"/>
                <a:cs typeface="Arial" panose="020B0604020202020204" pitchFamily="34" charset="0"/>
              </a:rPr>
              <a:t>holdings and run system preservation operations.</a:t>
            </a:r>
          </a:p>
        </p:txBody>
      </p:sp>
      <p:sp>
        <p:nvSpPr>
          <p:cNvPr id="12" name="TextBox 11"/>
          <p:cNvSpPr txBox="1"/>
          <p:nvPr/>
        </p:nvSpPr>
        <p:spPr>
          <a:xfrm>
            <a:off x="781621" y="1711825"/>
            <a:ext cx="2946400" cy="4370427"/>
          </a:xfrm>
          <a:prstGeom prst="rect">
            <a:avLst/>
          </a:prstGeom>
          <a:noFill/>
        </p:spPr>
        <p:txBody>
          <a:bodyPr wrap="square" rtlCol="0">
            <a:spAutoFit/>
          </a:bodyPr>
          <a:lstStyle/>
          <a:p>
            <a:r>
              <a:rPr lang="en-US" sz="1600" dirty="0" smtClean="0">
                <a:latin typeface="Calibri" panose="020F0502020204030204" pitchFamily="34" charset="0"/>
                <a:cs typeface="Arial" panose="020B0604020202020204" pitchFamily="34" charset="0"/>
              </a:rPr>
              <a:t>Goal: Policies and processes are in place to preserve </a:t>
            </a:r>
            <a:r>
              <a:rPr lang="en-US" sz="1600" dirty="0">
                <a:latin typeface="Calibri" panose="020F0502020204030204" pitchFamily="34" charset="0"/>
                <a:cs typeface="Arial" panose="020B0604020202020204" pitchFamily="34" charset="0"/>
              </a:rPr>
              <a:t>all electronic records transferred to NARA </a:t>
            </a:r>
            <a:r>
              <a:rPr lang="en-US" sz="1600" dirty="0" smtClean="0">
                <a:latin typeface="Calibri" panose="020F0502020204030204" pitchFamily="34" charset="0"/>
                <a:cs typeface="Arial" panose="020B0604020202020204" pitchFamily="34" charset="0"/>
              </a:rPr>
              <a:t>for permanent retention and preservation as well as for </a:t>
            </a:r>
            <a:r>
              <a:rPr lang="en-US" sz="1600" dirty="0">
                <a:latin typeface="Calibri" panose="020F0502020204030204" pitchFamily="34" charset="0"/>
                <a:cs typeface="Arial" panose="020B0604020202020204" pitchFamily="34" charset="0"/>
              </a:rPr>
              <a:t>digitized surrogate files</a:t>
            </a:r>
            <a:r>
              <a:rPr lang="en-US" sz="1600" dirty="0" smtClean="0">
                <a:latin typeface="Calibri" panose="020F0502020204030204" pitchFamily="34" charset="0"/>
                <a:cs typeface="Arial" panose="020B0604020202020204" pitchFamily="34" charset="0"/>
              </a:rPr>
              <a:t>.</a:t>
            </a:r>
          </a:p>
          <a:p>
            <a:endParaRPr lang="en-US" sz="1400" dirty="0">
              <a:latin typeface="Calibri" panose="020F0502020204030204" pitchFamily="34" charset="0"/>
              <a:cs typeface="Arial" panose="020B0604020202020204" pitchFamily="34" charset="0"/>
            </a:endParaRPr>
          </a:p>
          <a:p>
            <a:r>
              <a:rPr lang="en-US" sz="1400" dirty="0" smtClean="0">
                <a:latin typeface="Calibri" panose="020F0502020204030204" pitchFamily="34" charset="0"/>
                <a:cs typeface="Arial" panose="020B0604020202020204" pitchFamily="34" charset="0"/>
              </a:rPr>
              <a:t>Example Policies:</a:t>
            </a:r>
          </a:p>
          <a:p>
            <a:pPr marL="285750" indent="-285750">
              <a:buFont typeface="Arial" panose="020B0604020202020204" pitchFamily="34" charset="0"/>
              <a:buChar char="•"/>
            </a:pPr>
            <a:r>
              <a:rPr lang="en-US" sz="1400" dirty="0" smtClean="0">
                <a:latin typeface="Calibri" panose="020F0502020204030204" pitchFamily="34" charset="0"/>
                <a:cs typeface="Arial" panose="020B0604020202020204" pitchFamily="34" charset="0"/>
              </a:rPr>
              <a:t>Digital </a:t>
            </a:r>
            <a:r>
              <a:rPr lang="en-US" sz="1400" dirty="0">
                <a:latin typeface="Calibri" panose="020F0502020204030204" pitchFamily="34" charset="0"/>
                <a:cs typeface="Arial" panose="020B0604020202020204" pitchFamily="34" charset="0"/>
              </a:rPr>
              <a:t>Preservation </a:t>
            </a:r>
            <a:r>
              <a:rPr lang="en-US" sz="1400" dirty="0" smtClean="0">
                <a:latin typeface="Calibri" panose="020F0502020204030204" pitchFamily="34" charset="0"/>
                <a:cs typeface="Arial" panose="020B0604020202020204" pitchFamily="34" charset="0"/>
              </a:rPr>
              <a:t>policy for NARA.</a:t>
            </a:r>
          </a:p>
          <a:p>
            <a:pPr marL="285750" indent="-285750">
              <a:buFont typeface="Arial" panose="020B0604020202020204" pitchFamily="34" charset="0"/>
              <a:buChar char="•"/>
            </a:pPr>
            <a:r>
              <a:rPr lang="en-US" sz="1400" dirty="0" smtClean="0">
                <a:latin typeface="Calibri" panose="020F0502020204030204" pitchFamily="34" charset="0"/>
                <a:cs typeface="Arial" panose="020B0604020202020204" pitchFamily="34" charset="0"/>
              </a:rPr>
              <a:t>Policy </a:t>
            </a:r>
            <a:r>
              <a:rPr lang="en-US" sz="1400" dirty="0">
                <a:latin typeface="Calibri" panose="020F0502020204030204" pitchFamily="34" charset="0"/>
                <a:cs typeface="Arial" panose="020B0604020202020204" pitchFamily="34" charset="0"/>
              </a:rPr>
              <a:t>on the preservation of digital surrogate master </a:t>
            </a:r>
            <a:r>
              <a:rPr lang="en-US" sz="1400" dirty="0" smtClean="0">
                <a:latin typeface="Calibri" panose="020F0502020204030204" pitchFamily="34" charset="0"/>
                <a:cs typeface="Arial" panose="020B0604020202020204" pitchFamily="34" charset="0"/>
              </a:rPr>
              <a:t>files.</a:t>
            </a:r>
          </a:p>
          <a:p>
            <a:pPr marL="285750" indent="-285750"/>
            <a:endParaRPr lang="en-US" sz="1400" dirty="0" smtClean="0">
              <a:latin typeface="Calibri" panose="020F0502020204030204" pitchFamily="34" charset="0"/>
              <a:cs typeface="Arial" panose="020B0604020202020204" pitchFamily="34" charset="0"/>
            </a:endParaRPr>
          </a:p>
          <a:p>
            <a:pPr marL="285750" indent="-285750"/>
            <a:r>
              <a:rPr lang="en-US" sz="1400" dirty="0" smtClean="0">
                <a:latin typeface="Calibri" panose="020F0502020204030204" pitchFamily="34" charset="0"/>
                <a:cs typeface="Arial" panose="020B0604020202020204" pitchFamily="34" charset="0"/>
              </a:rPr>
              <a:t>Example Gaps:</a:t>
            </a:r>
          </a:p>
          <a:p>
            <a:pPr marL="285750" indent="-285750">
              <a:buFont typeface="Arial" pitchFamily="34" charset="0"/>
              <a:buChar char="•"/>
            </a:pPr>
            <a:r>
              <a:rPr lang="en-US" sz="1400" dirty="0" smtClean="0">
                <a:latin typeface="Calibri" panose="020F0502020204030204" pitchFamily="34" charset="0"/>
                <a:cs typeface="Arial" panose="020B0604020202020204" pitchFamily="34" charset="0"/>
              </a:rPr>
              <a:t>Policy and SOPs for the assessment of file formats in the holdings and the triggers for format transformations.</a:t>
            </a:r>
          </a:p>
          <a:p>
            <a:pPr marL="285750" indent="-285750"/>
            <a:endParaRPr lang="en-US" sz="14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26847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872923" y="472239"/>
            <a:ext cx="8839200" cy="1138773"/>
          </a:xfrm>
          <a:prstGeom prst="rect">
            <a:avLst/>
          </a:prstGeom>
          <a:noFill/>
        </p:spPr>
        <p:txBody>
          <a:bodyPr wrap="square" rtlCol="0" anchor="ctr">
            <a:spAutoFit/>
          </a:bodyPr>
          <a:lstStyle/>
          <a:p>
            <a:endParaRPr lang="en-US" sz="1200" b="1" dirty="0" smtClean="0">
              <a:latin typeface="+mj-lt"/>
              <a:cs typeface="Times"/>
            </a:endParaRPr>
          </a:p>
          <a:p>
            <a:r>
              <a:rPr lang="en-US" sz="4400" b="1" dirty="0" smtClean="0">
                <a:latin typeface="+mj-lt"/>
                <a:cs typeface="Times"/>
              </a:rPr>
              <a:t>Digital </a:t>
            </a:r>
            <a:r>
              <a:rPr lang="en-US" sz="4400" b="1" dirty="0">
                <a:latin typeface="+mj-lt"/>
                <a:cs typeface="Times"/>
              </a:rPr>
              <a:t>Preservation </a:t>
            </a:r>
            <a:r>
              <a:rPr lang="en-US" sz="4400" b="1" dirty="0" smtClean="0">
                <a:latin typeface="+mj-lt"/>
                <a:cs typeface="Times"/>
              </a:rPr>
              <a:t>Assumptions</a:t>
            </a:r>
          </a:p>
          <a:p>
            <a:endParaRPr lang="en-US" sz="1200" dirty="0">
              <a:latin typeface="+mj-lt"/>
              <a:cs typeface="Times"/>
            </a:endParaRPr>
          </a:p>
        </p:txBody>
      </p:sp>
      <p:sp>
        <p:nvSpPr>
          <p:cNvPr id="4" name="TextBox 3"/>
          <p:cNvSpPr txBox="1"/>
          <p:nvPr/>
        </p:nvSpPr>
        <p:spPr>
          <a:xfrm>
            <a:off x="872923" y="1660002"/>
            <a:ext cx="9461248" cy="4330416"/>
          </a:xfrm>
          <a:prstGeom prst="rect">
            <a:avLst/>
          </a:prstGeom>
          <a:noFill/>
        </p:spPr>
        <p:txBody>
          <a:bodyPr wrap="square" rtlCol="0">
            <a:spAutoFit/>
          </a:bodyPr>
          <a:lstStyle/>
          <a:p>
            <a:pPr marL="568325" lvl="1" indent="-222250">
              <a:lnSpc>
                <a:spcPct val="90000"/>
              </a:lnSpc>
              <a:buSzPct val="120000"/>
              <a:defRPr/>
            </a:pPr>
            <a:endParaRPr lang="en-US" dirty="0">
              <a:latin typeface="Times New Roman" pitchFamily="18" charset="0"/>
              <a:cs typeface="Times New Roman" pitchFamily="18" charset="0"/>
            </a:endParaRPr>
          </a:p>
          <a:p>
            <a:pPr marL="342900" indent="-342900">
              <a:lnSpc>
                <a:spcPct val="90000"/>
              </a:lnSpc>
              <a:buSzPct val="120000"/>
              <a:buFont typeface="Arial" panose="020B0604020202020204" pitchFamily="34" charset="0"/>
              <a:buChar char="•"/>
              <a:defRPr/>
            </a:pPr>
            <a:r>
              <a:rPr lang="en-US" sz="2000" dirty="0">
                <a:cs typeface="Times New Roman" pitchFamily="18" charset="0"/>
              </a:rPr>
              <a:t>Electronic records received should conform to the NARA Transfer Guidance for file formats.</a:t>
            </a:r>
          </a:p>
          <a:p>
            <a:pPr marL="342900" indent="-342900">
              <a:lnSpc>
                <a:spcPct val="90000"/>
              </a:lnSpc>
              <a:buSzPct val="120000"/>
              <a:buFont typeface="Arial" panose="020B0604020202020204" pitchFamily="34" charset="0"/>
              <a:buChar char="•"/>
              <a:defRPr/>
            </a:pPr>
            <a:endParaRPr lang="en-US" sz="2000" dirty="0">
              <a:cs typeface="Times New Roman" pitchFamily="18" charset="0"/>
            </a:endParaRPr>
          </a:p>
          <a:p>
            <a:pPr marL="342900" indent="-342900">
              <a:lnSpc>
                <a:spcPct val="90000"/>
              </a:lnSpc>
              <a:buSzPct val="120000"/>
              <a:buFont typeface="Arial" panose="020B0604020202020204" pitchFamily="34" charset="0"/>
              <a:buChar char="•"/>
              <a:defRPr/>
            </a:pPr>
            <a:r>
              <a:rPr lang="en-US" sz="2000" dirty="0" smtClean="0">
                <a:cs typeface="Times New Roman" pitchFamily="18" charset="0"/>
              </a:rPr>
              <a:t>Master preservation files are retained.</a:t>
            </a:r>
          </a:p>
          <a:p>
            <a:pPr marL="342900" indent="-342900">
              <a:lnSpc>
                <a:spcPct val="90000"/>
              </a:lnSpc>
              <a:buSzPct val="120000"/>
              <a:buFont typeface="Arial" panose="020B0604020202020204" pitchFamily="34" charset="0"/>
              <a:buChar char="•"/>
              <a:defRPr/>
            </a:pPr>
            <a:endParaRPr lang="en-US" sz="2000" dirty="0" smtClean="0">
              <a:cs typeface="Times New Roman" pitchFamily="18" charset="0"/>
            </a:endParaRPr>
          </a:p>
          <a:p>
            <a:pPr marL="342900" indent="-342900">
              <a:lnSpc>
                <a:spcPct val="90000"/>
              </a:lnSpc>
              <a:buSzPct val="120000"/>
              <a:buFont typeface="Arial" panose="020B0604020202020204" pitchFamily="34" charset="0"/>
              <a:buChar char="•"/>
              <a:defRPr/>
            </a:pPr>
            <a:r>
              <a:rPr lang="en-US" sz="2000" dirty="0" smtClean="0">
                <a:cs typeface="Times New Roman" pitchFamily="18" charset="0"/>
              </a:rPr>
              <a:t>All </a:t>
            </a:r>
            <a:r>
              <a:rPr lang="en-US" sz="2000" dirty="0">
                <a:cs typeface="Times New Roman" pitchFamily="18" charset="0"/>
              </a:rPr>
              <a:t>files must have recorded fixities</a:t>
            </a:r>
          </a:p>
          <a:p>
            <a:pPr marL="342900" indent="-342900">
              <a:lnSpc>
                <a:spcPct val="90000"/>
              </a:lnSpc>
              <a:buSzPct val="120000"/>
              <a:buFont typeface="Arial" panose="020B0604020202020204" pitchFamily="34" charset="0"/>
              <a:buChar char="•"/>
              <a:defRPr/>
            </a:pPr>
            <a:endParaRPr lang="en-US" sz="2000" dirty="0">
              <a:cs typeface="Times New Roman" pitchFamily="18" charset="0"/>
            </a:endParaRPr>
          </a:p>
          <a:p>
            <a:pPr marL="342900" indent="-342900">
              <a:lnSpc>
                <a:spcPct val="90000"/>
              </a:lnSpc>
              <a:buSzPct val="120000"/>
              <a:buFont typeface="Arial" panose="020B0604020202020204" pitchFamily="34" charset="0"/>
              <a:buChar char="•"/>
              <a:defRPr/>
            </a:pPr>
            <a:r>
              <a:rPr lang="en-US" sz="2000" dirty="0">
                <a:cs typeface="Times New Roman" pitchFamily="18" charset="0"/>
              </a:rPr>
              <a:t>All actions taken on files must be recorded and tracked.</a:t>
            </a:r>
          </a:p>
          <a:p>
            <a:pPr marL="342900" indent="-342900">
              <a:lnSpc>
                <a:spcPct val="90000"/>
              </a:lnSpc>
              <a:buSzPct val="120000"/>
              <a:buFont typeface="Arial" panose="020B0604020202020204" pitchFamily="34" charset="0"/>
              <a:buChar char="•"/>
              <a:defRPr/>
            </a:pPr>
            <a:endParaRPr lang="en-US" sz="2000" dirty="0">
              <a:cs typeface="Times New Roman" pitchFamily="18" charset="0"/>
            </a:endParaRPr>
          </a:p>
          <a:p>
            <a:pPr marL="342900" indent="-342900">
              <a:lnSpc>
                <a:spcPct val="90000"/>
              </a:lnSpc>
              <a:buSzPct val="120000"/>
              <a:buFont typeface="Arial" panose="020B0604020202020204" pitchFamily="34" charset="0"/>
              <a:buChar char="•"/>
              <a:defRPr/>
            </a:pPr>
            <a:r>
              <a:rPr lang="en-US" sz="2000" dirty="0" smtClean="0">
                <a:cs typeface="Times New Roman" pitchFamily="18" charset="0"/>
              </a:rPr>
              <a:t>Public </a:t>
            </a:r>
            <a:r>
              <a:rPr lang="en-US" sz="2000" dirty="0">
                <a:cs typeface="Times New Roman" pitchFamily="18" charset="0"/>
              </a:rPr>
              <a:t>use copies of files are created.</a:t>
            </a:r>
          </a:p>
          <a:p>
            <a:pPr marL="342900" indent="-342900">
              <a:lnSpc>
                <a:spcPct val="90000"/>
              </a:lnSpc>
              <a:buSzPct val="120000"/>
              <a:buFont typeface="Arial" panose="020B0604020202020204" pitchFamily="34" charset="0"/>
              <a:buChar char="•"/>
              <a:defRPr/>
            </a:pPr>
            <a:endParaRPr lang="en-US" sz="2000" dirty="0">
              <a:cs typeface="Times New Roman" pitchFamily="18" charset="0"/>
            </a:endParaRPr>
          </a:p>
          <a:p>
            <a:pPr marL="342900" indent="-342900">
              <a:lnSpc>
                <a:spcPct val="90000"/>
              </a:lnSpc>
              <a:buSzPct val="120000"/>
              <a:buFont typeface="Arial" panose="020B0604020202020204" pitchFamily="34" charset="0"/>
              <a:buChar char="•"/>
              <a:defRPr/>
            </a:pPr>
            <a:r>
              <a:rPr lang="en-US" sz="2000" dirty="0">
                <a:cs typeface="Times New Roman" pitchFamily="18" charset="0"/>
              </a:rPr>
              <a:t>At this time, preservation format transformations are not performed but are planned.</a:t>
            </a:r>
          </a:p>
          <a:p>
            <a:pPr marL="342900" indent="-342900">
              <a:lnSpc>
                <a:spcPct val="90000"/>
              </a:lnSpc>
              <a:buSzPct val="120000"/>
              <a:buFont typeface="Arial" panose="020B0604020202020204" pitchFamily="34" charset="0"/>
              <a:buChar char="•"/>
              <a:defRPr/>
            </a:pPr>
            <a:endParaRPr lang="en-US" sz="2000" dirty="0">
              <a:cs typeface="Times New Roman" pitchFamily="18" charset="0"/>
            </a:endParaRPr>
          </a:p>
          <a:p>
            <a:pPr marL="342900" indent="-342900">
              <a:lnSpc>
                <a:spcPct val="90000"/>
              </a:lnSpc>
              <a:buSzPct val="120000"/>
              <a:buFont typeface="Arial" panose="020B0604020202020204" pitchFamily="34" charset="0"/>
              <a:buChar char="•"/>
              <a:defRPr/>
            </a:pPr>
            <a:r>
              <a:rPr lang="en-US" sz="2000" dirty="0" smtClean="0">
                <a:cs typeface="Times New Roman" pitchFamily="18" charset="0"/>
              </a:rPr>
              <a:t>Regular audits </a:t>
            </a:r>
            <a:r>
              <a:rPr lang="en-US" sz="2000" dirty="0">
                <a:cs typeface="Times New Roman" pitchFamily="18" charset="0"/>
              </a:rPr>
              <a:t>must be performed.</a:t>
            </a:r>
          </a:p>
          <a:p>
            <a:pPr marL="57150">
              <a:lnSpc>
                <a:spcPct val="90000"/>
              </a:lnSpc>
              <a:defRPr/>
            </a:pPr>
            <a:endParaRPr lang="en-US" sz="800" dirty="0">
              <a:latin typeface="Times New Roman" pitchFamily="18" charset="0"/>
              <a:cs typeface="Times New Roman" pitchFamily="18" charset="0"/>
            </a:endParaRPr>
          </a:p>
        </p:txBody>
      </p:sp>
      <p:pic>
        <p:nvPicPr>
          <p:cNvPr id="6" name="Picture 5" descr="Sam the Eagle.jpg"/>
          <p:cNvPicPr>
            <a:picLocks noChangeAspect="1"/>
          </p:cNvPicPr>
          <p:nvPr/>
        </p:nvPicPr>
        <p:blipFill>
          <a:blip r:embed="rId2" cstate="print"/>
          <a:stretch>
            <a:fillRect/>
          </a:stretch>
        </p:blipFill>
        <p:spPr>
          <a:xfrm>
            <a:off x="10334171" y="230187"/>
            <a:ext cx="1622879" cy="1622879"/>
          </a:xfrm>
          <a:prstGeom prst="rect">
            <a:avLst/>
          </a:prstGeom>
        </p:spPr>
      </p:pic>
    </p:spTree>
    <p:extLst>
      <p:ext uri="{BB962C8B-B14F-4D97-AF65-F5344CB8AC3E}">
        <p14:creationId xmlns:p14="http://schemas.microsoft.com/office/powerpoint/2010/main" val="29944138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830484" y="472239"/>
            <a:ext cx="8556584" cy="1138773"/>
          </a:xfrm>
          <a:prstGeom prst="rect">
            <a:avLst/>
          </a:prstGeom>
          <a:noFill/>
        </p:spPr>
        <p:txBody>
          <a:bodyPr wrap="square" rtlCol="0" anchor="ctr">
            <a:spAutoFit/>
          </a:bodyPr>
          <a:lstStyle/>
          <a:p>
            <a:endParaRPr lang="en-US" sz="1200" b="1" dirty="0" smtClean="0">
              <a:latin typeface="+mj-lt"/>
              <a:cs typeface="Times"/>
            </a:endParaRPr>
          </a:p>
          <a:p>
            <a:r>
              <a:rPr lang="en-US" sz="4400" b="1" dirty="0" smtClean="0">
                <a:latin typeface="+mj-lt"/>
                <a:cs typeface="Times"/>
              </a:rPr>
              <a:t>Current </a:t>
            </a:r>
            <a:r>
              <a:rPr lang="en-US" sz="4400" b="1" dirty="0">
                <a:latin typeface="+mj-lt"/>
                <a:cs typeface="Times"/>
              </a:rPr>
              <a:t>Digital Preservation </a:t>
            </a:r>
            <a:r>
              <a:rPr lang="en-US" sz="4400" b="1" dirty="0" smtClean="0">
                <a:latin typeface="+mj-lt"/>
                <a:cs typeface="Times"/>
              </a:rPr>
              <a:t>Activities</a:t>
            </a:r>
          </a:p>
          <a:p>
            <a:endParaRPr lang="en-US" sz="1200" b="1" dirty="0">
              <a:latin typeface="+mj-lt"/>
              <a:cs typeface="Times"/>
            </a:endParaRPr>
          </a:p>
        </p:txBody>
      </p:sp>
      <p:sp>
        <p:nvSpPr>
          <p:cNvPr id="4" name="TextBox 3"/>
          <p:cNvSpPr txBox="1"/>
          <p:nvPr/>
        </p:nvSpPr>
        <p:spPr>
          <a:xfrm>
            <a:off x="928868" y="1717876"/>
            <a:ext cx="8458200" cy="4413516"/>
          </a:xfrm>
          <a:prstGeom prst="rect">
            <a:avLst/>
          </a:prstGeom>
          <a:noFill/>
        </p:spPr>
        <p:txBody>
          <a:bodyPr wrap="square" rtlCol="0">
            <a:spAutoFit/>
          </a:bodyPr>
          <a:lstStyle/>
          <a:p>
            <a:pPr>
              <a:lnSpc>
                <a:spcPct val="90000"/>
              </a:lnSpc>
              <a:defRPr/>
            </a:pPr>
            <a:endParaRPr lang="en-US" sz="800" dirty="0">
              <a:latin typeface="Times New Roman" pitchFamily="18" charset="0"/>
              <a:cs typeface="Times New Roman" pitchFamily="18" charset="0"/>
            </a:endParaRPr>
          </a:p>
          <a:p>
            <a:pPr marL="222250" indent="-222250">
              <a:lnSpc>
                <a:spcPct val="90000"/>
              </a:lnSpc>
              <a:buSzPct val="110000"/>
              <a:buFont typeface="Arial" pitchFamily="34" charset="0"/>
              <a:buChar char="•"/>
              <a:defRPr/>
            </a:pPr>
            <a:r>
              <a:rPr lang="en-US" sz="1600" dirty="0">
                <a:cs typeface="Times New Roman" pitchFamily="18" charset="0"/>
              </a:rPr>
              <a:t>File Format Transfer Guidance for agencies to ensure that records are transferred to NARA as sustainable formats.</a:t>
            </a:r>
          </a:p>
          <a:p>
            <a:pPr marL="222250" indent="-222250">
              <a:lnSpc>
                <a:spcPct val="90000"/>
              </a:lnSpc>
              <a:buSzPct val="110000"/>
              <a:buFont typeface="Arial" pitchFamily="34" charset="0"/>
              <a:buChar char="•"/>
              <a:defRPr/>
            </a:pPr>
            <a:endParaRPr lang="en-US" sz="1600" dirty="0">
              <a:cs typeface="Times New Roman" pitchFamily="18" charset="0"/>
            </a:endParaRPr>
          </a:p>
          <a:p>
            <a:pPr marL="222250" indent="-222250">
              <a:lnSpc>
                <a:spcPct val="90000"/>
              </a:lnSpc>
              <a:buSzPct val="110000"/>
              <a:buFont typeface="Arial" pitchFamily="34" charset="0"/>
              <a:buChar char="•"/>
              <a:defRPr/>
            </a:pPr>
            <a:r>
              <a:rPr lang="en-US" sz="1600" dirty="0">
                <a:cs typeface="Times New Roman" pitchFamily="18" charset="0"/>
              </a:rPr>
              <a:t>Digital Preservation Strategy and Digital Preservation advisory group to guide internal operations, including SOPs and File Format Preservation Action Plans.</a:t>
            </a:r>
          </a:p>
          <a:p>
            <a:pPr marL="222250" indent="-222250">
              <a:lnSpc>
                <a:spcPct val="90000"/>
              </a:lnSpc>
              <a:buSzPct val="110000"/>
              <a:buFont typeface="Arial" pitchFamily="34" charset="0"/>
              <a:buChar char="•"/>
              <a:defRPr/>
            </a:pPr>
            <a:endParaRPr lang="en-US" sz="1600" dirty="0">
              <a:cs typeface="Times New Roman" pitchFamily="18" charset="0"/>
            </a:endParaRPr>
          </a:p>
          <a:p>
            <a:pPr marL="222250" indent="-222250">
              <a:lnSpc>
                <a:spcPct val="90000"/>
              </a:lnSpc>
              <a:buSzPct val="110000"/>
              <a:buFont typeface="Arial" pitchFamily="34" charset="0"/>
              <a:buChar char="•"/>
              <a:defRPr/>
            </a:pPr>
            <a:r>
              <a:rPr lang="en-US" sz="1600" dirty="0">
                <a:cs typeface="Times New Roman" pitchFamily="18" charset="0"/>
              </a:rPr>
              <a:t>Ingest of files from agency media (drives, optical media) and network transfers of files directly from agencies, including:</a:t>
            </a:r>
          </a:p>
          <a:p>
            <a:pPr marL="679450" lvl="1" indent="-222250">
              <a:lnSpc>
                <a:spcPct val="90000"/>
              </a:lnSpc>
              <a:buSzPct val="110000"/>
              <a:buFont typeface="Arial" pitchFamily="34" charset="0"/>
              <a:buChar char="•"/>
              <a:defRPr/>
            </a:pPr>
            <a:r>
              <a:rPr lang="en-US" sz="1400" dirty="0">
                <a:cs typeface="Times New Roman" pitchFamily="18" charset="0"/>
              </a:rPr>
              <a:t>Checking for fixities and assigning fixities if none came with the records</a:t>
            </a:r>
          </a:p>
          <a:p>
            <a:pPr marL="679450" lvl="1" indent="-222250">
              <a:lnSpc>
                <a:spcPct val="90000"/>
              </a:lnSpc>
              <a:buSzPct val="110000"/>
              <a:buFont typeface="Arial" pitchFamily="34" charset="0"/>
              <a:buChar char="•"/>
              <a:defRPr/>
            </a:pPr>
            <a:r>
              <a:rPr lang="en-US" sz="1400" dirty="0">
                <a:cs typeface="Times New Roman" pitchFamily="18" charset="0"/>
              </a:rPr>
              <a:t>Running file format validation checks</a:t>
            </a:r>
          </a:p>
          <a:p>
            <a:pPr marL="679450" lvl="1" indent="-222250">
              <a:lnSpc>
                <a:spcPct val="90000"/>
              </a:lnSpc>
              <a:buSzPct val="110000"/>
              <a:buFont typeface="Arial" pitchFamily="34" charset="0"/>
              <a:buChar char="•"/>
              <a:defRPr/>
            </a:pPr>
            <a:r>
              <a:rPr lang="en-US" sz="1400" dirty="0">
                <a:cs typeface="Times New Roman" pitchFamily="18" charset="0"/>
              </a:rPr>
              <a:t>Creating manifests and logs of all ingest actions</a:t>
            </a:r>
          </a:p>
          <a:p>
            <a:pPr marL="222250" indent="-222250">
              <a:lnSpc>
                <a:spcPct val="90000"/>
              </a:lnSpc>
              <a:buSzPct val="110000"/>
              <a:buFont typeface="Arial" pitchFamily="34" charset="0"/>
              <a:buChar char="•"/>
              <a:defRPr/>
            </a:pPr>
            <a:endParaRPr lang="en-US" sz="1600" dirty="0">
              <a:cs typeface="Times New Roman" pitchFamily="18" charset="0"/>
            </a:endParaRPr>
          </a:p>
          <a:p>
            <a:pPr marL="222250" indent="-222250">
              <a:lnSpc>
                <a:spcPct val="90000"/>
              </a:lnSpc>
              <a:buSzPct val="110000"/>
              <a:buFont typeface="Arial" pitchFamily="34" charset="0"/>
              <a:buChar char="•"/>
              <a:defRPr/>
            </a:pPr>
            <a:r>
              <a:rPr lang="en-US" sz="1600" dirty="0">
                <a:cs typeface="Times New Roman" pitchFamily="18" charset="0"/>
              </a:rPr>
              <a:t>Audits of media in the collection:</a:t>
            </a:r>
          </a:p>
          <a:p>
            <a:pPr marL="679450" lvl="1" indent="-222250">
              <a:lnSpc>
                <a:spcPct val="90000"/>
              </a:lnSpc>
              <a:buSzPct val="110000"/>
              <a:buFont typeface="Arial" pitchFamily="34" charset="0"/>
              <a:buChar char="•"/>
              <a:defRPr/>
            </a:pPr>
            <a:r>
              <a:rPr lang="en-US" sz="1400" dirty="0">
                <a:cs typeface="Times New Roman" pitchFamily="18" charset="0"/>
              </a:rPr>
              <a:t>Annual sample of media</a:t>
            </a:r>
          </a:p>
          <a:p>
            <a:pPr marL="679450" lvl="1" indent="-222250">
              <a:lnSpc>
                <a:spcPct val="90000"/>
              </a:lnSpc>
              <a:buSzPct val="110000"/>
              <a:buFont typeface="Arial" pitchFamily="34" charset="0"/>
              <a:buChar char="•"/>
              <a:defRPr/>
            </a:pPr>
            <a:r>
              <a:rPr lang="en-US" sz="1400" dirty="0">
                <a:cs typeface="Times New Roman" pitchFamily="18" charset="0"/>
              </a:rPr>
              <a:t>10 year migration of media</a:t>
            </a:r>
          </a:p>
          <a:p>
            <a:pPr marL="679450" lvl="1" indent="-222250">
              <a:lnSpc>
                <a:spcPct val="90000"/>
              </a:lnSpc>
              <a:buSzPct val="110000"/>
              <a:buFont typeface="Arial" pitchFamily="34" charset="0"/>
              <a:buChar char="•"/>
              <a:defRPr/>
            </a:pPr>
            <a:endParaRPr lang="en-US" sz="1600" dirty="0">
              <a:cs typeface="Times New Roman" pitchFamily="18" charset="0"/>
            </a:endParaRPr>
          </a:p>
          <a:p>
            <a:pPr marL="222250" indent="-222250">
              <a:lnSpc>
                <a:spcPct val="90000"/>
              </a:lnSpc>
              <a:buSzPct val="110000"/>
              <a:buFont typeface="Arial" pitchFamily="34" charset="0"/>
              <a:buChar char="•"/>
              <a:defRPr/>
            </a:pPr>
            <a:r>
              <a:rPr lang="en-US" sz="1600" dirty="0">
                <a:cs typeface="Times New Roman" pitchFamily="18" charset="0"/>
              </a:rPr>
              <a:t>Ongoing monitoring of the systems and infrastructure:</a:t>
            </a:r>
          </a:p>
          <a:p>
            <a:pPr marL="679450" lvl="1" indent="-222250">
              <a:lnSpc>
                <a:spcPct val="90000"/>
              </a:lnSpc>
              <a:buSzPct val="110000"/>
              <a:buFont typeface="Arial" pitchFamily="34" charset="0"/>
              <a:buChar char="•"/>
              <a:defRPr/>
            </a:pPr>
            <a:r>
              <a:rPr lang="en-US" sz="1400" dirty="0">
                <a:cs typeface="Times New Roman" pitchFamily="18" charset="0"/>
              </a:rPr>
              <a:t>Monitoring of system and storage status</a:t>
            </a:r>
          </a:p>
          <a:p>
            <a:pPr marL="679450" lvl="1" indent="-222250">
              <a:lnSpc>
                <a:spcPct val="90000"/>
              </a:lnSpc>
              <a:buSzPct val="110000"/>
              <a:buFont typeface="Arial" pitchFamily="34" charset="0"/>
              <a:buChar char="•"/>
              <a:defRPr/>
            </a:pPr>
            <a:r>
              <a:rPr lang="en-US" sz="1400" dirty="0">
                <a:cs typeface="Times New Roman" pitchFamily="18" charset="0"/>
              </a:rPr>
              <a:t>Monitoring of the holdings files preserved using those systems</a:t>
            </a:r>
          </a:p>
          <a:p>
            <a:pPr marL="679450" lvl="1" indent="-222250">
              <a:lnSpc>
                <a:spcPct val="90000"/>
              </a:lnSpc>
              <a:buSzPct val="110000"/>
              <a:buFont typeface="Arial" pitchFamily="34" charset="0"/>
              <a:buChar char="•"/>
              <a:defRPr/>
            </a:pPr>
            <a:r>
              <a:rPr lang="en-US" sz="1400" dirty="0">
                <a:cs typeface="Times New Roman" pitchFamily="18" charset="0"/>
              </a:rPr>
              <a:t>Regular emergency system backup restoration tests</a:t>
            </a:r>
          </a:p>
        </p:txBody>
      </p:sp>
      <p:pic>
        <p:nvPicPr>
          <p:cNvPr id="6" name="Picture 5" descr="Sam the Eagle.jpg"/>
          <p:cNvPicPr>
            <a:picLocks noChangeAspect="1"/>
          </p:cNvPicPr>
          <p:nvPr/>
        </p:nvPicPr>
        <p:blipFill>
          <a:blip r:embed="rId2" cstate="print"/>
          <a:stretch>
            <a:fillRect/>
          </a:stretch>
        </p:blipFill>
        <p:spPr>
          <a:xfrm>
            <a:off x="10334171" y="230187"/>
            <a:ext cx="1622879" cy="1622879"/>
          </a:xfrm>
          <a:prstGeom prst="rect">
            <a:avLst/>
          </a:prstGeom>
        </p:spPr>
      </p:pic>
    </p:spTree>
    <p:extLst>
      <p:ext uri="{BB962C8B-B14F-4D97-AF65-F5344CB8AC3E}">
        <p14:creationId xmlns:p14="http://schemas.microsoft.com/office/powerpoint/2010/main" val="32299594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1375</Words>
  <Application>Microsoft Office PowerPoint</Application>
  <PresentationFormat>Widescreen</PresentationFormat>
  <Paragraphs>235</Paragraphs>
  <Slides>12</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Courier New</vt:lpstr>
      <vt:lpstr>Times</vt:lpstr>
      <vt:lpstr>Times New Roman</vt:lpstr>
      <vt:lpstr>Office Theme</vt:lpstr>
      <vt:lpstr>Digital Preservation at NARA Policy, Records, Technology </vt:lpstr>
      <vt:lpstr>Policy</vt:lpstr>
      <vt:lpstr>PowerPoint Presentation</vt:lpstr>
      <vt:lpstr>Record Content</vt:lpstr>
      <vt:lpstr>Record Formats</vt:lpstr>
      <vt:lpstr>Technology</vt:lpstr>
      <vt:lpstr>PowerPoint Presentation</vt:lpstr>
      <vt:lpstr>PowerPoint Presentation</vt:lpstr>
      <vt:lpstr>PowerPoint Presentation</vt:lpstr>
      <vt:lpstr>Case Study: Email </vt:lpstr>
      <vt:lpstr>What Recent Preservation Technology Trends Should We be Watching?  </vt:lpstr>
      <vt:lpstr>Thoughts and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2018-03-15T20:49:17Z</dcterms:created>
  <dcterms:modified xsi:type="dcterms:W3CDTF">2018-04-13T21:03:05Z</dcterms:modified>
</cp:coreProperties>
</file>