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 id="2147483662" r:id="rId2"/>
    <p:sldMasterId id="2147483674" r:id="rId3"/>
    <p:sldMasterId id="2147483686" r:id="rId4"/>
    <p:sldMasterId id="2147483698" r:id="rId5"/>
  </p:sldMasterIdLst>
  <p:notesMasterIdLst>
    <p:notesMasterId r:id="rId55"/>
  </p:notesMasterIdLst>
  <p:sldIdLst>
    <p:sldId id="577" r:id="rId6"/>
    <p:sldId id="605" r:id="rId7"/>
    <p:sldId id="698" r:id="rId8"/>
    <p:sldId id="840" r:id="rId9"/>
    <p:sldId id="699" r:id="rId10"/>
    <p:sldId id="811" r:id="rId11"/>
    <p:sldId id="851" r:id="rId12"/>
    <p:sldId id="852" r:id="rId13"/>
    <p:sldId id="853" r:id="rId14"/>
    <p:sldId id="803" r:id="rId15"/>
    <p:sldId id="812" r:id="rId16"/>
    <p:sldId id="799" r:id="rId17"/>
    <p:sldId id="800" r:id="rId18"/>
    <p:sldId id="801" r:id="rId19"/>
    <p:sldId id="802" r:id="rId20"/>
    <p:sldId id="806" r:id="rId21"/>
    <p:sldId id="808" r:id="rId22"/>
    <p:sldId id="807" r:id="rId23"/>
    <p:sldId id="845" r:id="rId24"/>
    <p:sldId id="703" r:id="rId25"/>
    <p:sldId id="647" r:id="rId26"/>
    <p:sldId id="730" r:id="rId27"/>
    <p:sldId id="787" r:id="rId28"/>
    <p:sldId id="847" r:id="rId29"/>
    <p:sldId id="848" r:id="rId30"/>
    <p:sldId id="763" r:id="rId31"/>
    <p:sldId id="748" r:id="rId32"/>
    <p:sldId id="770" r:id="rId33"/>
    <p:sldId id="753" r:id="rId34"/>
    <p:sldId id="755" r:id="rId35"/>
    <p:sldId id="756" r:id="rId36"/>
    <p:sldId id="757" r:id="rId37"/>
    <p:sldId id="789" r:id="rId38"/>
    <p:sldId id="758" r:id="rId39"/>
    <p:sldId id="791" r:id="rId40"/>
    <p:sldId id="794" r:id="rId41"/>
    <p:sldId id="795" r:id="rId42"/>
    <p:sldId id="767" r:id="rId43"/>
    <p:sldId id="768" r:id="rId44"/>
    <p:sldId id="769" r:id="rId45"/>
    <p:sldId id="813" r:id="rId46"/>
    <p:sldId id="819" r:id="rId47"/>
    <p:sldId id="822" r:id="rId48"/>
    <p:sldId id="844" r:id="rId49"/>
    <p:sldId id="823" r:id="rId50"/>
    <p:sldId id="824" r:id="rId51"/>
    <p:sldId id="837" r:id="rId52"/>
    <p:sldId id="850" r:id="rId53"/>
    <p:sldId id="854" r:id="rId54"/>
  </p:sldIdLst>
  <p:sldSz cx="9144000" cy="6858000" type="screen4x3"/>
  <p:notesSz cx="6985000" cy="9271000"/>
  <p:defaultTextStyle>
    <a:defPPr>
      <a:defRPr lang="en-US"/>
    </a:defPPr>
    <a:lvl1pPr algn="l" defTabSz="457200" rtl="0" fontAlgn="base">
      <a:spcBef>
        <a:spcPct val="0"/>
      </a:spcBef>
      <a:spcAft>
        <a:spcPct val="0"/>
      </a:spcAft>
      <a:defRPr kern="1200">
        <a:solidFill>
          <a:schemeClr val="tx1"/>
        </a:solidFill>
        <a:latin typeface="Gotham-Book"/>
        <a:ea typeface="+mn-ea"/>
        <a:cs typeface="+mn-cs"/>
      </a:defRPr>
    </a:lvl1pPr>
    <a:lvl2pPr marL="457200" algn="l" defTabSz="457200" rtl="0" fontAlgn="base">
      <a:spcBef>
        <a:spcPct val="0"/>
      </a:spcBef>
      <a:spcAft>
        <a:spcPct val="0"/>
      </a:spcAft>
      <a:defRPr kern="1200">
        <a:solidFill>
          <a:schemeClr val="tx1"/>
        </a:solidFill>
        <a:latin typeface="Gotham-Book"/>
        <a:ea typeface="+mn-ea"/>
        <a:cs typeface="+mn-cs"/>
      </a:defRPr>
    </a:lvl2pPr>
    <a:lvl3pPr marL="914400" algn="l" defTabSz="457200" rtl="0" fontAlgn="base">
      <a:spcBef>
        <a:spcPct val="0"/>
      </a:spcBef>
      <a:spcAft>
        <a:spcPct val="0"/>
      </a:spcAft>
      <a:defRPr kern="1200">
        <a:solidFill>
          <a:schemeClr val="tx1"/>
        </a:solidFill>
        <a:latin typeface="Gotham-Book"/>
        <a:ea typeface="+mn-ea"/>
        <a:cs typeface="+mn-cs"/>
      </a:defRPr>
    </a:lvl3pPr>
    <a:lvl4pPr marL="1371600" algn="l" defTabSz="457200" rtl="0" fontAlgn="base">
      <a:spcBef>
        <a:spcPct val="0"/>
      </a:spcBef>
      <a:spcAft>
        <a:spcPct val="0"/>
      </a:spcAft>
      <a:defRPr kern="1200">
        <a:solidFill>
          <a:schemeClr val="tx1"/>
        </a:solidFill>
        <a:latin typeface="Gotham-Book"/>
        <a:ea typeface="+mn-ea"/>
        <a:cs typeface="+mn-cs"/>
      </a:defRPr>
    </a:lvl4pPr>
    <a:lvl5pPr marL="1828800" algn="l" defTabSz="457200" rtl="0" fontAlgn="base">
      <a:spcBef>
        <a:spcPct val="0"/>
      </a:spcBef>
      <a:spcAft>
        <a:spcPct val="0"/>
      </a:spcAft>
      <a:defRPr kern="1200">
        <a:solidFill>
          <a:schemeClr val="tx1"/>
        </a:solidFill>
        <a:latin typeface="Gotham-Book"/>
        <a:ea typeface="+mn-ea"/>
        <a:cs typeface="+mn-cs"/>
      </a:defRPr>
    </a:lvl5pPr>
    <a:lvl6pPr marL="2286000" algn="l" defTabSz="914400" rtl="0" eaLnBrk="1" latinLnBrk="0" hangingPunct="1">
      <a:defRPr kern="1200">
        <a:solidFill>
          <a:schemeClr val="tx1"/>
        </a:solidFill>
        <a:latin typeface="Gotham-Book"/>
        <a:ea typeface="+mn-ea"/>
        <a:cs typeface="+mn-cs"/>
      </a:defRPr>
    </a:lvl6pPr>
    <a:lvl7pPr marL="2743200" algn="l" defTabSz="914400" rtl="0" eaLnBrk="1" latinLnBrk="0" hangingPunct="1">
      <a:defRPr kern="1200">
        <a:solidFill>
          <a:schemeClr val="tx1"/>
        </a:solidFill>
        <a:latin typeface="Gotham-Book"/>
        <a:ea typeface="+mn-ea"/>
        <a:cs typeface="+mn-cs"/>
      </a:defRPr>
    </a:lvl7pPr>
    <a:lvl8pPr marL="3200400" algn="l" defTabSz="914400" rtl="0" eaLnBrk="1" latinLnBrk="0" hangingPunct="1">
      <a:defRPr kern="1200">
        <a:solidFill>
          <a:schemeClr val="tx1"/>
        </a:solidFill>
        <a:latin typeface="Gotham-Book"/>
        <a:ea typeface="+mn-ea"/>
        <a:cs typeface="+mn-cs"/>
      </a:defRPr>
    </a:lvl8pPr>
    <a:lvl9pPr marL="3657600" algn="l" defTabSz="914400" rtl="0" eaLnBrk="1" latinLnBrk="0" hangingPunct="1">
      <a:defRPr kern="1200">
        <a:solidFill>
          <a:schemeClr val="tx1"/>
        </a:solidFill>
        <a:latin typeface="Gotham-Book"/>
        <a:ea typeface="+mn-ea"/>
        <a:cs typeface="+mn-cs"/>
      </a:defRPr>
    </a:lvl9pPr>
  </p:defaultTextStyle>
  <p:extLst>
    <p:ext uri="{521415D9-36F7-43E2-AB2F-B90AF26B5E84}">
      <p14:sectionLst xmlns:p14="http://schemas.microsoft.com/office/powerpoint/2010/main">
        <p14:section name="Default Section" id="{7315FFC1-7577-4FFC-B491-54C865E58CE5}">
          <p14:sldIdLst>
            <p14:sldId id="577"/>
          </p14:sldIdLst>
        </p14:section>
        <p14:section name="Topics" id="{BE97CB59-442B-402E-841C-30DD3F47ED7F}">
          <p14:sldIdLst>
            <p14:sldId id="605"/>
          </p14:sldIdLst>
        </p14:section>
        <p14:section name="Proliferation of Information" id="{F9817B04-96A2-445D-868C-7082C0377FDE}">
          <p14:sldIdLst>
            <p14:sldId id="698"/>
            <p14:sldId id="840"/>
            <p14:sldId id="699"/>
            <p14:sldId id="811"/>
            <p14:sldId id="851"/>
            <p14:sldId id="852"/>
            <p14:sldId id="853"/>
            <p14:sldId id="803"/>
            <p14:sldId id="812"/>
            <p14:sldId id="799"/>
            <p14:sldId id="800"/>
            <p14:sldId id="801"/>
            <p14:sldId id="802"/>
            <p14:sldId id="806"/>
            <p14:sldId id="808"/>
            <p14:sldId id="807"/>
          </p14:sldIdLst>
        </p14:section>
        <p14:section name="Effect on the Legal Process" id="{F2114D1B-87A0-4E0E-8CFA-2877F5C6A763}">
          <p14:sldIdLst>
            <p14:sldId id="845"/>
            <p14:sldId id="703"/>
            <p14:sldId id="647"/>
            <p14:sldId id="730"/>
            <p14:sldId id="787"/>
          </p14:sldIdLst>
        </p14:section>
        <p14:section name="Data Analytics" id="{A6DCDCB2-6F00-4797-BA00-63ACD94D28BE}">
          <p14:sldIdLst>
            <p14:sldId id="847"/>
            <p14:sldId id="848"/>
            <p14:sldId id="763"/>
            <p14:sldId id="748"/>
            <p14:sldId id="770"/>
            <p14:sldId id="753"/>
            <p14:sldId id="755"/>
            <p14:sldId id="756"/>
            <p14:sldId id="757"/>
            <p14:sldId id="789"/>
            <p14:sldId id="758"/>
            <p14:sldId id="791"/>
            <p14:sldId id="794"/>
            <p14:sldId id="795"/>
            <p14:sldId id="767"/>
            <p14:sldId id="768"/>
            <p14:sldId id="769"/>
          </p14:sldIdLst>
        </p14:section>
        <p14:section name="AI &amp; IoT" id="{F457CAF5-B2B8-4778-9E0D-9FE4513C16A9}">
          <p14:sldIdLst>
            <p14:sldId id="813"/>
            <p14:sldId id="819"/>
            <p14:sldId id="822"/>
            <p14:sldId id="844"/>
            <p14:sldId id="823"/>
            <p14:sldId id="824"/>
            <p14:sldId id="837"/>
            <p14:sldId id="850"/>
            <p14:sldId id="854"/>
          </p14:sldIdLst>
        </p14:section>
        <p14:section name="Data Culling and Minimization Strategies" id="{F224EEC1-50C5-461C-B8A2-D9F30584FC06}">
          <p14:sldIdLst/>
        </p14:section>
        <p14:section name="Analytics" id="{50380CFF-FA54-4A0B-BC21-3D3D3B77BDB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0">
          <p15:clr>
            <a:srgbClr val="A4A3A4"/>
          </p15:clr>
        </p15:guide>
        <p15:guide id="2" pos="220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se, Twilla" initials="CT"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BD8"/>
    <a:srgbClr val="FFFFFF"/>
    <a:srgbClr val="E5E0EC"/>
    <a:srgbClr val="DBE5F1"/>
    <a:srgbClr val="EAF1DD"/>
    <a:srgbClr val="DBEEF3"/>
    <a:srgbClr val="DDD9C3"/>
    <a:srgbClr val="006C31"/>
    <a:srgbClr val="C82025"/>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49" autoAdjust="0"/>
    <p:restoredTop sz="87770" autoAdjust="0"/>
  </p:normalViewPr>
  <p:slideViewPr>
    <p:cSldViewPr snapToGrid="0" snapToObjects="1">
      <p:cViewPr varScale="1">
        <p:scale>
          <a:sx n="57" d="100"/>
          <a:sy n="57" d="100"/>
        </p:scale>
        <p:origin x="1568" y="44"/>
      </p:cViewPr>
      <p:guideLst>
        <p:guide orient="horz" pos="2160"/>
        <p:guide pos="2880"/>
      </p:guideLst>
    </p:cSldViewPr>
  </p:slideViewPr>
  <p:outlineViewPr>
    <p:cViewPr>
      <p:scale>
        <a:sx n="33" d="100"/>
        <a:sy n="33" d="100"/>
      </p:scale>
      <p:origin x="0" y="5213"/>
    </p:cViewPr>
  </p:outlineViewPr>
  <p:notesTextViewPr>
    <p:cViewPr>
      <p:scale>
        <a:sx n="100" d="100"/>
        <a:sy n="100" d="100"/>
      </p:scale>
      <p:origin x="0" y="0"/>
    </p:cViewPr>
  </p:notesTextViewPr>
  <p:sorterViewPr>
    <p:cViewPr varScale="1">
      <p:scale>
        <a:sx n="100" d="100"/>
        <a:sy n="100" d="100"/>
      </p:scale>
      <p:origin x="0" y="-2784"/>
    </p:cViewPr>
  </p:sorterViewPr>
  <p:notesViewPr>
    <p:cSldViewPr snapToGrid="0" snapToObjects="1">
      <p:cViewPr varScale="1">
        <p:scale>
          <a:sx n="78" d="100"/>
          <a:sy n="78" d="100"/>
        </p:scale>
        <p:origin x="-1728" y="-102"/>
      </p:cViewPr>
      <p:guideLst>
        <p:guide orient="horz" pos="2920"/>
        <p:guide pos="220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962297861200773"/>
          <c:y val="0"/>
          <c:w val="0.73097785235435264"/>
          <c:h val="0.72767760771476597"/>
        </c:manualLayout>
      </c:layout>
      <c:barChart>
        <c:barDir val="bar"/>
        <c:grouping val="clustered"/>
        <c:varyColors val="0"/>
        <c:ser>
          <c:idx val="0"/>
          <c:order val="0"/>
          <c:tx>
            <c:strRef>
              <c:f>Sheet1!$B$1</c:f>
              <c:strCache>
                <c:ptCount val="1"/>
                <c:pt idx="0">
                  <c:v>Series 1</c:v>
                </c:pt>
              </c:strCache>
            </c:strRef>
          </c:tx>
          <c:spPr>
            <a:ln>
              <a:solidFill>
                <a:schemeClr val="tx1"/>
              </a:solidFill>
            </a:ln>
          </c:spPr>
          <c:invertIfNegative val="0"/>
          <c:cat>
            <c:strRef>
              <c:f>Sheet1!$A$2:$A$5</c:f>
              <c:strCache>
                <c:ptCount val="4"/>
                <c:pt idx="0">
                  <c:v>Matter 1</c:v>
                </c:pt>
                <c:pt idx="1">
                  <c:v>Matter 2</c:v>
                </c:pt>
                <c:pt idx="2">
                  <c:v>Matter 3</c:v>
                </c:pt>
                <c:pt idx="3">
                  <c:v>Matter 4</c:v>
                </c:pt>
              </c:strCache>
            </c:strRef>
          </c:cat>
          <c:val>
            <c:numRef>
              <c:f>Sheet1!$B$2:$B$5</c:f>
              <c:numCache>
                <c:formatCode>0%</c:formatCode>
                <c:ptCount val="4"/>
                <c:pt idx="0">
                  <c:v>0.7</c:v>
                </c:pt>
                <c:pt idx="1">
                  <c:v>0.25</c:v>
                </c:pt>
                <c:pt idx="2">
                  <c:v>0.4</c:v>
                </c:pt>
                <c:pt idx="3">
                  <c:v>0.9</c:v>
                </c:pt>
              </c:numCache>
            </c:numRef>
          </c:val>
          <c:extLst>
            <c:ext xmlns:c16="http://schemas.microsoft.com/office/drawing/2014/chart" uri="{C3380CC4-5D6E-409C-BE32-E72D297353CC}">
              <c16:uniqueId val="{00000000-B835-4040-9653-D823370DCBE5}"/>
            </c:ext>
          </c:extLst>
        </c:ser>
        <c:ser>
          <c:idx val="1"/>
          <c:order val="1"/>
          <c:tx>
            <c:strRef>
              <c:f>Sheet1!$C$1</c:f>
              <c:strCache>
                <c:ptCount val="1"/>
                <c:pt idx="0">
                  <c:v>Column1</c:v>
                </c:pt>
              </c:strCache>
            </c:strRef>
          </c:tx>
          <c:invertIfNegative val="0"/>
          <c:cat>
            <c:strRef>
              <c:f>Sheet1!$A$2:$A$5</c:f>
              <c:strCache>
                <c:ptCount val="4"/>
                <c:pt idx="0">
                  <c:v>Matter 1</c:v>
                </c:pt>
                <c:pt idx="1">
                  <c:v>Matter 2</c:v>
                </c:pt>
                <c:pt idx="2">
                  <c:v>Matter 3</c:v>
                </c:pt>
                <c:pt idx="3">
                  <c:v>Matter 4</c:v>
                </c:pt>
              </c:strCache>
            </c:strRef>
          </c:cat>
          <c:val>
            <c:numRef>
              <c:f>Sheet1!$C$2:$C$5</c:f>
              <c:numCache>
                <c:formatCode>General</c:formatCode>
                <c:ptCount val="4"/>
              </c:numCache>
            </c:numRef>
          </c:val>
          <c:extLst>
            <c:ext xmlns:c16="http://schemas.microsoft.com/office/drawing/2014/chart" uri="{C3380CC4-5D6E-409C-BE32-E72D297353CC}">
              <c16:uniqueId val="{00000001-B835-4040-9653-D823370DCBE5}"/>
            </c:ext>
          </c:extLst>
        </c:ser>
        <c:ser>
          <c:idx val="2"/>
          <c:order val="2"/>
          <c:tx>
            <c:strRef>
              <c:f>Sheet1!$D$1</c:f>
              <c:strCache>
                <c:ptCount val="1"/>
                <c:pt idx="0">
                  <c:v>Column2</c:v>
                </c:pt>
              </c:strCache>
            </c:strRef>
          </c:tx>
          <c:invertIfNegative val="0"/>
          <c:cat>
            <c:strRef>
              <c:f>Sheet1!$A$2:$A$5</c:f>
              <c:strCache>
                <c:ptCount val="4"/>
                <c:pt idx="0">
                  <c:v>Matter 1</c:v>
                </c:pt>
                <c:pt idx="1">
                  <c:v>Matter 2</c:v>
                </c:pt>
                <c:pt idx="2">
                  <c:v>Matter 3</c:v>
                </c:pt>
                <c:pt idx="3">
                  <c:v>Matter 4</c:v>
                </c:pt>
              </c:strCache>
            </c:strRef>
          </c:cat>
          <c:val>
            <c:numRef>
              <c:f>Sheet1!$D$2:$D$5</c:f>
              <c:numCache>
                <c:formatCode>General</c:formatCode>
                <c:ptCount val="4"/>
              </c:numCache>
            </c:numRef>
          </c:val>
          <c:extLst>
            <c:ext xmlns:c16="http://schemas.microsoft.com/office/drawing/2014/chart" uri="{C3380CC4-5D6E-409C-BE32-E72D297353CC}">
              <c16:uniqueId val="{00000002-B835-4040-9653-D823370DCBE5}"/>
            </c:ext>
          </c:extLst>
        </c:ser>
        <c:dLbls>
          <c:showLegendKey val="0"/>
          <c:showVal val="0"/>
          <c:showCatName val="0"/>
          <c:showSerName val="0"/>
          <c:showPercent val="0"/>
          <c:showBubbleSize val="0"/>
        </c:dLbls>
        <c:gapWidth val="150"/>
        <c:axId val="76518912"/>
        <c:axId val="164250176"/>
      </c:barChart>
      <c:catAx>
        <c:axId val="76518912"/>
        <c:scaling>
          <c:orientation val="minMax"/>
        </c:scaling>
        <c:delete val="0"/>
        <c:axPos val="l"/>
        <c:numFmt formatCode="General" sourceLinked="0"/>
        <c:majorTickMark val="out"/>
        <c:minorTickMark val="none"/>
        <c:tickLblPos val="nextTo"/>
        <c:crossAx val="164250176"/>
        <c:crosses val="autoZero"/>
        <c:auto val="1"/>
        <c:lblAlgn val="ctr"/>
        <c:lblOffset val="100"/>
        <c:noMultiLvlLbl val="0"/>
      </c:catAx>
      <c:valAx>
        <c:axId val="164250176"/>
        <c:scaling>
          <c:orientation val="minMax"/>
        </c:scaling>
        <c:delete val="0"/>
        <c:axPos val="b"/>
        <c:majorGridlines/>
        <c:numFmt formatCode="0%" sourceLinked="1"/>
        <c:majorTickMark val="out"/>
        <c:minorTickMark val="none"/>
        <c:tickLblPos val="nextTo"/>
        <c:crossAx val="76518912"/>
        <c:crosses val="autoZero"/>
        <c:crossBetween val="between"/>
      </c:valAx>
    </c:plotArea>
    <c:plotVisOnly val="1"/>
    <c:dispBlanksAs val="gap"/>
    <c:showDLblsOverMax val="0"/>
  </c:chart>
  <c:spPr>
    <a:solidFill>
      <a:schemeClr val="accent3">
        <a:lumMod val="40000"/>
        <a:lumOff val="60000"/>
      </a:schemeClr>
    </a:solidFill>
  </c:spPr>
  <c:txPr>
    <a:bodyPr/>
    <a:lstStyle/>
    <a:p>
      <a:pPr>
        <a:defRPr sz="1800">
          <a:solidFill>
            <a:srgbClr val="0070C0"/>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Firm 1</c:v>
                </c:pt>
              </c:strCache>
            </c:strRef>
          </c:tx>
          <c:invertIfNegative val="0"/>
          <c:dLbls>
            <c:spPr>
              <a:noFill/>
              <a:ln>
                <a:noFill/>
              </a:ln>
              <a:effectLst/>
            </c:sp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c:f>
              <c:strCache>
                <c:ptCount val="1"/>
                <c:pt idx="0">
                  <c:v>Success Rate vs Firm X</c:v>
                </c:pt>
              </c:strCache>
            </c:strRef>
          </c:cat>
          <c:val>
            <c:numRef>
              <c:f>Sheet1!$B$2</c:f>
              <c:numCache>
                <c:formatCode>0%</c:formatCode>
                <c:ptCount val="1"/>
                <c:pt idx="0">
                  <c:v>0.67</c:v>
                </c:pt>
              </c:numCache>
            </c:numRef>
          </c:val>
          <c:extLst>
            <c:ext xmlns:c16="http://schemas.microsoft.com/office/drawing/2014/chart" uri="{C3380CC4-5D6E-409C-BE32-E72D297353CC}">
              <c16:uniqueId val="{00000000-B46C-483E-BBD9-FB4E7C769EBF}"/>
            </c:ext>
          </c:extLst>
        </c:ser>
        <c:ser>
          <c:idx val="1"/>
          <c:order val="1"/>
          <c:tx>
            <c:strRef>
              <c:f>Sheet1!$C$1</c:f>
              <c:strCache>
                <c:ptCount val="1"/>
                <c:pt idx="0">
                  <c:v>Firm 2</c:v>
                </c:pt>
              </c:strCache>
            </c:strRef>
          </c:tx>
          <c:invertIfNegative val="0"/>
          <c:dLbls>
            <c:spPr>
              <a:noFill/>
              <a:ln>
                <a:noFill/>
              </a:ln>
              <a:effectLst/>
            </c:sp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c:f>
              <c:strCache>
                <c:ptCount val="1"/>
                <c:pt idx="0">
                  <c:v>Success Rate vs Firm X</c:v>
                </c:pt>
              </c:strCache>
            </c:strRef>
          </c:cat>
          <c:val>
            <c:numRef>
              <c:f>Sheet1!$C$2</c:f>
              <c:numCache>
                <c:formatCode>0%</c:formatCode>
                <c:ptCount val="1"/>
                <c:pt idx="0">
                  <c:v>0.69</c:v>
                </c:pt>
              </c:numCache>
            </c:numRef>
          </c:val>
          <c:extLst>
            <c:ext xmlns:c16="http://schemas.microsoft.com/office/drawing/2014/chart" uri="{C3380CC4-5D6E-409C-BE32-E72D297353CC}">
              <c16:uniqueId val="{00000001-B46C-483E-BBD9-FB4E7C769EBF}"/>
            </c:ext>
          </c:extLst>
        </c:ser>
        <c:ser>
          <c:idx val="2"/>
          <c:order val="2"/>
          <c:tx>
            <c:strRef>
              <c:f>Sheet1!$D$1</c:f>
              <c:strCache>
                <c:ptCount val="1"/>
                <c:pt idx="0">
                  <c:v>Firm 3</c:v>
                </c:pt>
              </c:strCache>
            </c:strRef>
          </c:tx>
          <c:invertIfNegative val="0"/>
          <c:dLbls>
            <c:spPr>
              <a:noFill/>
              <a:ln>
                <a:noFill/>
              </a:ln>
              <a:effectLst/>
            </c:sp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c:f>
              <c:strCache>
                <c:ptCount val="1"/>
                <c:pt idx="0">
                  <c:v>Success Rate vs Firm X</c:v>
                </c:pt>
              </c:strCache>
            </c:strRef>
          </c:cat>
          <c:val>
            <c:numRef>
              <c:f>Sheet1!$D$2</c:f>
              <c:numCache>
                <c:formatCode>0%</c:formatCode>
                <c:ptCount val="1"/>
                <c:pt idx="0">
                  <c:v>0.55000000000000004</c:v>
                </c:pt>
              </c:numCache>
            </c:numRef>
          </c:val>
          <c:extLst>
            <c:ext xmlns:c16="http://schemas.microsoft.com/office/drawing/2014/chart" uri="{C3380CC4-5D6E-409C-BE32-E72D297353CC}">
              <c16:uniqueId val="{00000002-B46C-483E-BBD9-FB4E7C769EBF}"/>
            </c:ext>
          </c:extLst>
        </c:ser>
        <c:ser>
          <c:idx val="3"/>
          <c:order val="3"/>
          <c:tx>
            <c:strRef>
              <c:f>Sheet1!$E$1</c:f>
              <c:strCache>
                <c:ptCount val="1"/>
                <c:pt idx="0">
                  <c:v>Firm 4</c:v>
                </c:pt>
              </c:strCache>
            </c:strRef>
          </c:tx>
          <c:invertIfNegative val="0"/>
          <c:dLbls>
            <c:spPr>
              <a:noFill/>
              <a:ln>
                <a:noFill/>
              </a:ln>
              <a:effectLst/>
            </c:sp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c:f>
              <c:strCache>
                <c:ptCount val="1"/>
                <c:pt idx="0">
                  <c:v>Success Rate vs Firm X</c:v>
                </c:pt>
              </c:strCache>
            </c:strRef>
          </c:cat>
          <c:val>
            <c:numRef>
              <c:f>Sheet1!$E$2</c:f>
              <c:numCache>
                <c:formatCode>0%</c:formatCode>
                <c:ptCount val="1"/>
                <c:pt idx="0">
                  <c:v>0.72</c:v>
                </c:pt>
              </c:numCache>
            </c:numRef>
          </c:val>
          <c:extLst>
            <c:ext xmlns:c16="http://schemas.microsoft.com/office/drawing/2014/chart" uri="{C3380CC4-5D6E-409C-BE32-E72D297353CC}">
              <c16:uniqueId val="{00000003-B46C-483E-BBD9-FB4E7C769EBF}"/>
            </c:ext>
          </c:extLst>
        </c:ser>
        <c:ser>
          <c:idx val="4"/>
          <c:order val="4"/>
          <c:tx>
            <c:strRef>
              <c:f>Sheet1!$F$1</c:f>
              <c:strCache>
                <c:ptCount val="1"/>
                <c:pt idx="0">
                  <c:v>Firm 5</c:v>
                </c:pt>
              </c:strCache>
            </c:strRef>
          </c:tx>
          <c:invertIfNegative val="0"/>
          <c:dLbls>
            <c:spPr>
              <a:noFill/>
              <a:ln>
                <a:noFill/>
              </a:ln>
              <a:effectLst/>
            </c:sp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c:f>
              <c:strCache>
                <c:ptCount val="1"/>
                <c:pt idx="0">
                  <c:v>Success Rate vs Firm X</c:v>
                </c:pt>
              </c:strCache>
            </c:strRef>
          </c:cat>
          <c:val>
            <c:numRef>
              <c:f>Sheet1!$F$2</c:f>
              <c:numCache>
                <c:formatCode>0%</c:formatCode>
                <c:ptCount val="1"/>
                <c:pt idx="0">
                  <c:v>0.85</c:v>
                </c:pt>
              </c:numCache>
            </c:numRef>
          </c:val>
          <c:extLst>
            <c:ext xmlns:c16="http://schemas.microsoft.com/office/drawing/2014/chart" uri="{C3380CC4-5D6E-409C-BE32-E72D297353CC}">
              <c16:uniqueId val="{00000004-B46C-483E-BBD9-FB4E7C769EBF}"/>
            </c:ext>
          </c:extLst>
        </c:ser>
        <c:ser>
          <c:idx val="5"/>
          <c:order val="5"/>
          <c:tx>
            <c:strRef>
              <c:f>Sheet1!$G$1</c:f>
              <c:strCache>
                <c:ptCount val="1"/>
                <c:pt idx="0">
                  <c:v>Firm 6</c:v>
                </c:pt>
              </c:strCache>
            </c:strRef>
          </c:tx>
          <c:invertIfNegative val="0"/>
          <c:dLbls>
            <c:spPr>
              <a:noFill/>
              <a:ln>
                <a:noFill/>
              </a:ln>
              <a:effectLst/>
            </c:sp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c:f>
              <c:strCache>
                <c:ptCount val="1"/>
                <c:pt idx="0">
                  <c:v>Success Rate vs Firm X</c:v>
                </c:pt>
              </c:strCache>
            </c:strRef>
          </c:cat>
          <c:val>
            <c:numRef>
              <c:f>Sheet1!$G$2</c:f>
              <c:numCache>
                <c:formatCode>0%</c:formatCode>
                <c:ptCount val="1"/>
                <c:pt idx="0">
                  <c:v>0.4</c:v>
                </c:pt>
              </c:numCache>
            </c:numRef>
          </c:val>
          <c:extLst>
            <c:ext xmlns:c16="http://schemas.microsoft.com/office/drawing/2014/chart" uri="{C3380CC4-5D6E-409C-BE32-E72D297353CC}">
              <c16:uniqueId val="{00000005-B46C-483E-BBD9-FB4E7C769EBF}"/>
            </c:ext>
          </c:extLst>
        </c:ser>
        <c:ser>
          <c:idx val="6"/>
          <c:order val="6"/>
          <c:tx>
            <c:strRef>
              <c:f>Sheet1!$H$1</c:f>
              <c:strCache>
                <c:ptCount val="1"/>
                <c:pt idx="0">
                  <c:v>Firm 7</c:v>
                </c:pt>
              </c:strCache>
            </c:strRef>
          </c:tx>
          <c:invertIfNegative val="0"/>
          <c:dLbls>
            <c:spPr>
              <a:noFill/>
              <a:ln>
                <a:noFill/>
              </a:ln>
              <a:effectLst/>
            </c:sp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c:f>
              <c:strCache>
                <c:ptCount val="1"/>
                <c:pt idx="0">
                  <c:v>Success Rate vs Firm X</c:v>
                </c:pt>
              </c:strCache>
            </c:strRef>
          </c:cat>
          <c:val>
            <c:numRef>
              <c:f>Sheet1!$H$2</c:f>
              <c:numCache>
                <c:formatCode>0%</c:formatCode>
                <c:ptCount val="1"/>
                <c:pt idx="0">
                  <c:v>0.15</c:v>
                </c:pt>
              </c:numCache>
            </c:numRef>
          </c:val>
          <c:extLst>
            <c:ext xmlns:c16="http://schemas.microsoft.com/office/drawing/2014/chart" uri="{C3380CC4-5D6E-409C-BE32-E72D297353CC}">
              <c16:uniqueId val="{00000006-B46C-483E-BBD9-FB4E7C769EBF}"/>
            </c:ext>
          </c:extLst>
        </c:ser>
        <c:ser>
          <c:idx val="7"/>
          <c:order val="7"/>
          <c:tx>
            <c:strRef>
              <c:f>Sheet1!$I$1</c:f>
              <c:strCache>
                <c:ptCount val="1"/>
                <c:pt idx="0">
                  <c:v>Firm 8</c:v>
                </c:pt>
              </c:strCache>
            </c:strRef>
          </c:tx>
          <c:invertIfNegative val="0"/>
          <c:dLbls>
            <c:spPr>
              <a:noFill/>
              <a:ln>
                <a:noFill/>
              </a:ln>
              <a:effectLst/>
            </c:sp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c:f>
              <c:strCache>
                <c:ptCount val="1"/>
                <c:pt idx="0">
                  <c:v>Success Rate vs Firm X</c:v>
                </c:pt>
              </c:strCache>
            </c:strRef>
          </c:cat>
          <c:val>
            <c:numRef>
              <c:f>Sheet1!$I$2</c:f>
              <c:numCache>
                <c:formatCode>0%</c:formatCode>
                <c:ptCount val="1"/>
                <c:pt idx="0">
                  <c:v>0.7</c:v>
                </c:pt>
              </c:numCache>
            </c:numRef>
          </c:val>
          <c:extLst>
            <c:ext xmlns:c16="http://schemas.microsoft.com/office/drawing/2014/chart" uri="{C3380CC4-5D6E-409C-BE32-E72D297353CC}">
              <c16:uniqueId val="{00000007-B46C-483E-BBD9-FB4E7C769EBF}"/>
            </c:ext>
          </c:extLst>
        </c:ser>
        <c:ser>
          <c:idx val="8"/>
          <c:order val="8"/>
          <c:tx>
            <c:strRef>
              <c:f>Sheet1!$J$1</c:f>
              <c:strCache>
                <c:ptCount val="1"/>
                <c:pt idx="0">
                  <c:v>Firm 9</c:v>
                </c:pt>
              </c:strCache>
            </c:strRef>
          </c:tx>
          <c:invertIfNegative val="0"/>
          <c:dLbls>
            <c:spPr>
              <a:noFill/>
              <a:ln>
                <a:noFill/>
              </a:ln>
              <a:effectLst/>
            </c:sp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c:f>
              <c:strCache>
                <c:ptCount val="1"/>
                <c:pt idx="0">
                  <c:v>Success Rate vs Firm X</c:v>
                </c:pt>
              </c:strCache>
            </c:strRef>
          </c:cat>
          <c:val>
            <c:numRef>
              <c:f>Sheet1!$J$2</c:f>
              <c:numCache>
                <c:formatCode>0%</c:formatCode>
                <c:ptCount val="1"/>
                <c:pt idx="0">
                  <c:v>0.74</c:v>
                </c:pt>
              </c:numCache>
            </c:numRef>
          </c:val>
          <c:extLst>
            <c:ext xmlns:c16="http://schemas.microsoft.com/office/drawing/2014/chart" uri="{C3380CC4-5D6E-409C-BE32-E72D297353CC}">
              <c16:uniqueId val="{00000008-B46C-483E-BBD9-FB4E7C769EBF}"/>
            </c:ext>
          </c:extLst>
        </c:ser>
        <c:dLbls>
          <c:dLblPos val="inEnd"/>
          <c:showLegendKey val="0"/>
          <c:showVal val="1"/>
          <c:showCatName val="0"/>
          <c:showSerName val="0"/>
          <c:showPercent val="0"/>
          <c:showBubbleSize val="0"/>
        </c:dLbls>
        <c:gapWidth val="150"/>
        <c:axId val="300129280"/>
        <c:axId val="300273024"/>
      </c:barChart>
      <c:catAx>
        <c:axId val="300129280"/>
        <c:scaling>
          <c:orientation val="minMax"/>
        </c:scaling>
        <c:delete val="0"/>
        <c:axPos val="b"/>
        <c:numFmt formatCode="General" sourceLinked="0"/>
        <c:majorTickMark val="out"/>
        <c:minorTickMark val="none"/>
        <c:tickLblPos val="nextTo"/>
        <c:crossAx val="300273024"/>
        <c:crosses val="autoZero"/>
        <c:auto val="1"/>
        <c:lblAlgn val="ctr"/>
        <c:lblOffset val="100"/>
        <c:noMultiLvlLbl val="0"/>
      </c:catAx>
      <c:valAx>
        <c:axId val="300273024"/>
        <c:scaling>
          <c:orientation val="minMax"/>
        </c:scaling>
        <c:delete val="0"/>
        <c:axPos val="l"/>
        <c:majorGridlines/>
        <c:numFmt formatCode="0%" sourceLinked="1"/>
        <c:majorTickMark val="out"/>
        <c:minorTickMark val="none"/>
        <c:tickLblPos val="nextTo"/>
        <c:crossAx val="300129280"/>
        <c:crosses val="autoZero"/>
        <c:crossBetween val="between"/>
      </c:valAx>
    </c:plotArea>
    <c:legend>
      <c:legendPos val="r"/>
      <c:layout/>
      <c:overlay val="0"/>
      <c:spPr>
        <a:solidFill>
          <a:schemeClr val="tx2"/>
        </a:solidFill>
      </c:spPr>
      <c:txPr>
        <a:bodyPr/>
        <a:lstStyle/>
        <a:p>
          <a:pPr>
            <a:defRPr sz="1400">
              <a:solidFill>
                <a:schemeClr val="bg1"/>
              </a:solidFill>
            </a:defRPr>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lineChart>
        <c:grouping val="standard"/>
        <c:varyColors val="0"/>
        <c:ser>
          <c:idx val="0"/>
          <c:order val="0"/>
          <c:tx>
            <c:strRef>
              <c:f>Sheet1!$B$1</c:f>
              <c:strCache>
                <c:ptCount val="1"/>
                <c:pt idx="0">
                  <c:v>Atlantic City</c:v>
                </c:pt>
              </c:strCache>
            </c:strRef>
          </c:tx>
          <c:marker>
            <c:symbol val="none"/>
          </c:marker>
          <c:cat>
            <c:numRef>
              <c:f>Sheet1!$A$2:$A$10</c:f>
              <c:numCache>
                <c:formatCode>0</c:formatCode>
                <c:ptCount val="9"/>
                <c:pt idx="0">
                  <c:v>2007</c:v>
                </c:pt>
                <c:pt idx="1">
                  <c:v>2008</c:v>
                </c:pt>
                <c:pt idx="2">
                  <c:v>2009</c:v>
                </c:pt>
                <c:pt idx="3">
                  <c:v>2010</c:v>
                </c:pt>
                <c:pt idx="4">
                  <c:v>2011</c:v>
                </c:pt>
                <c:pt idx="5">
                  <c:v>2012</c:v>
                </c:pt>
                <c:pt idx="6">
                  <c:v>2013</c:v>
                </c:pt>
                <c:pt idx="7">
                  <c:v>2014</c:v>
                </c:pt>
                <c:pt idx="8">
                  <c:v>2015</c:v>
                </c:pt>
              </c:numCache>
            </c:numRef>
          </c:cat>
          <c:val>
            <c:numRef>
              <c:f>Sheet1!$B$2:$B$10</c:f>
              <c:numCache>
                <c:formatCode>#,##0</c:formatCode>
                <c:ptCount val="9"/>
                <c:pt idx="0">
                  <c:v>200</c:v>
                </c:pt>
                <c:pt idx="1">
                  <c:v>375</c:v>
                </c:pt>
                <c:pt idx="2">
                  <c:v>300</c:v>
                </c:pt>
                <c:pt idx="3">
                  <c:v>400</c:v>
                </c:pt>
                <c:pt idx="4">
                  <c:v>415</c:v>
                </c:pt>
                <c:pt idx="5">
                  <c:v>422</c:v>
                </c:pt>
                <c:pt idx="6">
                  <c:v>575</c:v>
                </c:pt>
                <c:pt idx="7">
                  <c:v>600</c:v>
                </c:pt>
                <c:pt idx="8">
                  <c:v>750</c:v>
                </c:pt>
              </c:numCache>
            </c:numRef>
          </c:val>
          <c:smooth val="0"/>
          <c:extLst>
            <c:ext xmlns:c16="http://schemas.microsoft.com/office/drawing/2014/chart" uri="{C3380CC4-5D6E-409C-BE32-E72D297353CC}">
              <c16:uniqueId val="{00000000-E30C-4E9D-83DA-F0FB27F15CC4}"/>
            </c:ext>
          </c:extLst>
        </c:ser>
        <c:ser>
          <c:idx val="1"/>
          <c:order val="1"/>
          <c:tx>
            <c:strRef>
              <c:f>Sheet1!$C$1</c:f>
              <c:strCache>
                <c:ptCount val="1"/>
                <c:pt idx="0">
                  <c:v>Las Vegas</c:v>
                </c:pt>
              </c:strCache>
            </c:strRef>
          </c:tx>
          <c:marker>
            <c:symbol val="none"/>
          </c:marker>
          <c:cat>
            <c:numRef>
              <c:f>Sheet1!$A$2:$A$10</c:f>
              <c:numCache>
                <c:formatCode>0</c:formatCode>
                <c:ptCount val="9"/>
                <c:pt idx="0">
                  <c:v>2007</c:v>
                </c:pt>
                <c:pt idx="1">
                  <c:v>2008</c:v>
                </c:pt>
                <c:pt idx="2">
                  <c:v>2009</c:v>
                </c:pt>
                <c:pt idx="3">
                  <c:v>2010</c:v>
                </c:pt>
                <c:pt idx="4">
                  <c:v>2011</c:v>
                </c:pt>
                <c:pt idx="5">
                  <c:v>2012</c:v>
                </c:pt>
                <c:pt idx="6">
                  <c:v>2013</c:v>
                </c:pt>
                <c:pt idx="7">
                  <c:v>2014</c:v>
                </c:pt>
                <c:pt idx="8">
                  <c:v>2015</c:v>
                </c:pt>
              </c:numCache>
            </c:numRef>
          </c:cat>
          <c:val>
            <c:numRef>
              <c:f>Sheet1!$C$2:$C$10</c:f>
              <c:numCache>
                <c:formatCode>#,##0</c:formatCode>
                <c:ptCount val="9"/>
                <c:pt idx="0">
                  <c:v>350</c:v>
                </c:pt>
                <c:pt idx="1">
                  <c:v>375</c:v>
                </c:pt>
                <c:pt idx="2">
                  <c:v>400</c:v>
                </c:pt>
                <c:pt idx="3">
                  <c:v>500</c:v>
                </c:pt>
                <c:pt idx="4">
                  <c:v>650</c:v>
                </c:pt>
                <c:pt idx="5">
                  <c:v>675</c:v>
                </c:pt>
                <c:pt idx="6">
                  <c:v>500</c:v>
                </c:pt>
                <c:pt idx="7">
                  <c:v>650</c:v>
                </c:pt>
                <c:pt idx="8">
                  <c:v>800</c:v>
                </c:pt>
              </c:numCache>
            </c:numRef>
          </c:val>
          <c:smooth val="0"/>
          <c:extLst>
            <c:ext xmlns:c16="http://schemas.microsoft.com/office/drawing/2014/chart" uri="{C3380CC4-5D6E-409C-BE32-E72D297353CC}">
              <c16:uniqueId val="{00000001-E30C-4E9D-83DA-F0FB27F15CC4}"/>
            </c:ext>
          </c:extLst>
        </c:ser>
        <c:ser>
          <c:idx val="2"/>
          <c:order val="2"/>
          <c:tx>
            <c:strRef>
              <c:f>Sheet1!$D$1</c:f>
              <c:strCache>
                <c:ptCount val="1"/>
                <c:pt idx="0">
                  <c:v>New Orleans</c:v>
                </c:pt>
              </c:strCache>
            </c:strRef>
          </c:tx>
          <c:marker>
            <c:symbol val="none"/>
          </c:marker>
          <c:cat>
            <c:numRef>
              <c:f>Sheet1!$A$2:$A$10</c:f>
              <c:numCache>
                <c:formatCode>0</c:formatCode>
                <c:ptCount val="9"/>
                <c:pt idx="0">
                  <c:v>2007</c:v>
                </c:pt>
                <c:pt idx="1">
                  <c:v>2008</c:v>
                </c:pt>
                <c:pt idx="2">
                  <c:v>2009</c:v>
                </c:pt>
                <c:pt idx="3">
                  <c:v>2010</c:v>
                </c:pt>
                <c:pt idx="4">
                  <c:v>2011</c:v>
                </c:pt>
                <c:pt idx="5">
                  <c:v>2012</c:v>
                </c:pt>
                <c:pt idx="6">
                  <c:v>2013</c:v>
                </c:pt>
                <c:pt idx="7">
                  <c:v>2014</c:v>
                </c:pt>
                <c:pt idx="8">
                  <c:v>2015</c:v>
                </c:pt>
              </c:numCache>
            </c:numRef>
          </c:cat>
          <c:val>
            <c:numRef>
              <c:f>Sheet1!$D$2:$D$10</c:f>
              <c:numCache>
                <c:formatCode>#,##0</c:formatCode>
                <c:ptCount val="9"/>
                <c:pt idx="0">
                  <c:v>50</c:v>
                </c:pt>
                <c:pt idx="1">
                  <c:v>52</c:v>
                </c:pt>
                <c:pt idx="2">
                  <c:v>55</c:v>
                </c:pt>
                <c:pt idx="3">
                  <c:v>60</c:v>
                </c:pt>
                <c:pt idx="4">
                  <c:v>44</c:v>
                </c:pt>
                <c:pt idx="5">
                  <c:v>55</c:v>
                </c:pt>
                <c:pt idx="6">
                  <c:v>57</c:v>
                </c:pt>
                <c:pt idx="7">
                  <c:v>55</c:v>
                </c:pt>
                <c:pt idx="8">
                  <c:v>60</c:v>
                </c:pt>
              </c:numCache>
            </c:numRef>
          </c:val>
          <c:smooth val="0"/>
          <c:extLst>
            <c:ext xmlns:c16="http://schemas.microsoft.com/office/drawing/2014/chart" uri="{C3380CC4-5D6E-409C-BE32-E72D297353CC}">
              <c16:uniqueId val="{00000002-E30C-4E9D-83DA-F0FB27F15CC4}"/>
            </c:ext>
          </c:extLst>
        </c:ser>
        <c:ser>
          <c:idx val="3"/>
          <c:order val="3"/>
          <c:tx>
            <c:strRef>
              <c:f>Sheet1!$E$1</c:f>
              <c:strCache>
                <c:ptCount val="1"/>
                <c:pt idx="0">
                  <c:v>Midwest Region</c:v>
                </c:pt>
              </c:strCache>
            </c:strRef>
          </c:tx>
          <c:marker>
            <c:symbol val="none"/>
          </c:marker>
          <c:cat>
            <c:numRef>
              <c:f>Sheet1!$A$2:$A$10</c:f>
              <c:numCache>
                <c:formatCode>0</c:formatCode>
                <c:ptCount val="9"/>
                <c:pt idx="0">
                  <c:v>2007</c:v>
                </c:pt>
                <c:pt idx="1">
                  <c:v>2008</c:v>
                </c:pt>
                <c:pt idx="2">
                  <c:v>2009</c:v>
                </c:pt>
                <c:pt idx="3">
                  <c:v>2010</c:v>
                </c:pt>
                <c:pt idx="4">
                  <c:v>2011</c:v>
                </c:pt>
                <c:pt idx="5">
                  <c:v>2012</c:v>
                </c:pt>
                <c:pt idx="6">
                  <c:v>2013</c:v>
                </c:pt>
                <c:pt idx="7">
                  <c:v>2014</c:v>
                </c:pt>
                <c:pt idx="8">
                  <c:v>2015</c:v>
                </c:pt>
              </c:numCache>
            </c:numRef>
          </c:cat>
          <c:val>
            <c:numRef>
              <c:f>Sheet1!$E$2:$E$10</c:f>
              <c:numCache>
                <c:formatCode>#,##0</c:formatCode>
                <c:ptCount val="9"/>
                <c:pt idx="0">
                  <c:v>100</c:v>
                </c:pt>
                <c:pt idx="1">
                  <c:v>110</c:v>
                </c:pt>
                <c:pt idx="2">
                  <c:v>105</c:v>
                </c:pt>
                <c:pt idx="3">
                  <c:v>95</c:v>
                </c:pt>
                <c:pt idx="4">
                  <c:v>98</c:v>
                </c:pt>
                <c:pt idx="5">
                  <c:v>120</c:v>
                </c:pt>
                <c:pt idx="6">
                  <c:v>250</c:v>
                </c:pt>
                <c:pt idx="7">
                  <c:v>165</c:v>
                </c:pt>
                <c:pt idx="8">
                  <c:v>160</c:v>
                </c:pt>
              </c:numCache>
            </c:numRef>
          </c:val>
          <c:smooth val="0"/>
          <c:extLst>
            <c:ext xmlns:c16="http://schemas.microsoft.com/office/drawing/2014/chart" uri="{C3380CC4-5D6E-409C-BE32-E72D297353CC}">
              <c16:uniqueId val="{00000003-E30C-4E9D-83DA-F0FB27F15CC4}"/>
            </c:ext>
          </c:extLst>
        </c:ser>
        <c:ser>
          <c:idx val="4"/>
          <c:order val="4"/>
          <c:tx>
            <c:strRef>
              <c:f>Sheet1!$F$1</c:f>
              <c:strCache>
                <c:ptCount val="1"/>
                <c:pt idx="0">
                  <c:v>Kansas City</c:v>
                </c:pt>
              </c:strCache>
            </c:strRef>
          </c:tx>
          <c:marker>
            <c:symbol val="none"/>
          </c:marker>
          <c:cat>
            <c:numRef>
              <c:f>Sheet1!$A$2:$A$10</c:f>
              <c:numCache>
                <c:formatCode>0</c:formatCode>
                <c:ptCount val="9"/>
                <c:pt idx="0">
                  <c:v>2007</c:v>
                </c:pt>
                <c:pt idx="1">
                  <c:v>2008</c:v>
                </c:pt>
                <c:pt idx="2">
                  <c:v>2009</c:v>
                </c:pt>
                <c:pt idx="3">
                  <c:v>2010</c:v>
                </c:pt>
                <c:pt idx="4">
                  <c:v>2011</c:v>
                </c:pt>
                <c:pt idx="5">
                  <c:v>2012</c:v>
                </c:pt>
                <c:pt idx="6">
                  <c:v>2013</c:v>
                </c:pt>
                <c:pt idx="7">
                  <c:v>2014</c:v>
                </c:pt>
                <c:pt idx="8">
                  <c:v>2015</c:v>
                </c:pt>
              </c:numCache>
            </c:numRef>
          </c:cat>
          <c:val>
            <c:numRef>
              <c:f>Sheet1!$F$2:$F$10</c:f>
              <c:numCache>
                <c:formatCode>#,##0</c:formatCode>
                <c:ptCount val="9"/>
                <c:pt idx="0">
                  <c:v>50</c:v>
                </c:pt>
                <c:pt idx="1">
                  <c:v>55</c:v>
                </c:pt>
                <c:pt idx="2">
                  <c:v>50</c:v>
                </c:pt>
                <c:pt idx="3">
                  <c:v>45</c:v>
                </c:pt>
                <c:pt idx="4">
                  <c:v>49</c:v>
                </c:pt>
                <c:pt idx="5">
                  <c:v>60</c:v>
                </c:pt>
                <c:pt idx="6">
                  <c:v>50</c:v>
                </c:pt>
                <c:pt idx="7">
                  <c:v>52</c:v>
                </c:pt>
                <c:pt idx="8">
                  <c:v>55</c:v>
                </c:pt>
              </c:numCache>
            </c:numRef>
          </c:val>
          <c:smooth val="0"/>
          <c:extLst>
            <c:ext xmlns:c16="http://schemas.microsoft.com/office/drawing/2014/chart" uri="{C3380CC4-5D6E-409C-BE32-E72D297353CC}">
              <c16:uniqueId val="{00000004-E30C-4E9D-83DA-F0FB27F15CC4}"/>
            </c:ext>
          </c:extLst>
        </c:ser>
        <c:dLbls>
          <c:showLegendKey val="0"/>
          <c:showVal val="0"/>
          <c:showCatName val="0"/>
          <c:showSerName val="0"/>
          <c:showPercent val="0"/>
          <c:showBubbleSize val="0"/>
        </c:dLbls>
        <c:smooth val="0"/>
        <c:axId val="303830016"/>
        <c:axId val="300274176"/>
      </c:lineChart>
      <c:valAx>
        <c:axId val="300274176"/>
        <c:scaling>
          <c:orientation val="minMax"/>
        </c:scaling>
        <c:delete val="0"/>
        <c:axPos val="l"/>
        <c:majorGridlines/>
        <c:numFmt formatCode="#,##0" sourceLinked="1"/>
        <c:majorTickMark val="none"/>
        <c:minorTickMark val="none"/>
        <c:tickLblPos val="nextTo"/>
        <c:spPr>
          <a:ln>
            <a:solidFill>
              <a:schemeClr val="bg1"/>
            </a:solidFill>
          </a:ln>
        </c:spPr>
        <c:txPr>
          <a:bodyPr/>
          <a:lstStyle/>
          <a:p>
            <a:pPr>
              <a:defRPr>
                <a:solidFill>
                  <a:schemeClr val="bg1"/>
                </a:solidFill>
              </a:defRPr>
            </a:pPr>
            <a:endParaRPr lang="en-US"/>
          </a:p>
        </c:txPr>
        <c:crossAx val="303830016"/>
        <c:crosses val="autoZero"/>
        <c:crossBetween val="between"/>
      </c:valAx>
      <c:catAx>
        <c:axId val="303830016"/>
        <c:scaling>
          <c:orientation val="minMax"/>
        </c:scaling>
        <c:delete val="0"/>
        <c:axPos val="b"/>
        <c:numFmt formatCode="0" sourceLinked="1"/>
        <c:majorTickMark val="none"/>
        <c:minorTickMark val="none"/>
        <c:tickLblPos val="nextTo"/>
        <c:txPr>
          <a:bodyPr/>
          <a:lstStyle/>
          <a:p>
            <a:pPr>
              <a:defRPr>
                <a:solidFill>
                  <a:schemeClr val="bg1"/>
                </a:solidFill>
              </a:defRPr>
            </a:pPr>
            <a:endParaRPr lang="en-US"/>
          </a:p>
        </c:txPr>
        <c:crossAx val="300274176"/>
        <c:crosses val="autoZero"/>
        <c:auto val="1"/>
        <c:lblAlgn val="ctr"/>
        <c:lblOffset val="100"/>
        <c:noMultiLvlLbl val="0"/>
      </c:catAx>
      <c:spPr>
        <a:ln>
          <a:solidFill>
            <a:schemeClr val="bg1"/>
          </a:solidFill>
        </a:ln>
      </c:spPr>
    </c:plotArea>
    <c:legend>
      <c:legendPos val="r"/>
      <c:layout/>
      <c:overlay val="0"/>
      <c:spPr>
        <a:solidFill>
          <a:schemeClr val="bg1"/>
        </a:solidFill>
      </c:spPr>
    </c:legend>
    <c:plotVisOnly val="1"/>
    <c:dispBlanksAs val="gap"/>
    <c:showDLblsOverMax val="0"/>
  </c:chart>
  <c:txPr>
    <a:bodyPr/>
    <a:lstStyle/>
    <a:p>
      <a:pPr>
        <a:defRPr sz="18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0.13953</cdr:x>
      <cdr:y>0.89487</cdr:y>
    </cdr:from>
    <cdr:to>
      <cdr:x>0.89535</cdr:x>
      <cdr:y>1</cdr:y>
    </cdr:to>
    <cdr:sp macro="" textlink="">
      <cdr:nvSpPr>
        <cdr:cNvPr id="2" name="TextBox 1"/>
        <cdr:cNvSpPr txBox="1"/>
      </cdr:nvSpPr>
      <cdr:spPr>
        <a:xfrm xmlns:a="http://schemas.openxmlformats.org/drawingml/2006/main">
          <a:off x="1148316" y="3363986"/>
          <a:ext cx="6220047" cy="39521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a:solidFill>
                <a:schemeClr val="bg1"/>
              </a:solidFill>
            </a:rPr>
            <a:t>Outside Counsel Success Rate vs  Firm X</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3026834" cy="463551"/>
          </a:xfrm>
          <a:prstGeom prst="rect">
            <a:avLst/>
          </a:prstGeom>
          <a:noFill/>
          <a:ln w="9525">
            <a:noFill/>
            <a:miter lim="800000"/>
            <a:headEnd/>
            <a:tailEnd/>
          </a:ln>
          <a:effectLst/>
        </p:spPr>
        <p:txBody>
          <a:bodyPr vert="horz" wrap="square" lIns="93232" tIns="46616" rIns="93232" bIns="46616" numCol="1" anchor="t" anchorCtr="0" compatLnSpc="1">
            <a:prstTxWarp prst="textNoShape">
              <a:avLst/>
            </a:prstTxWarp>
          </a:bodyPr>
          <a:lstStyle>
            <a:lvl1pPr>
              <a:spcBef>
                <a:spcPct val="0"/>
              </a:spcBef>
              <a:defRPr sz="1200">
                <a:latin typeface="Arial" charset="0"/>
              </a:defRPr>
            </a:lvl1pPr>
          </a:lstStyle>
          <a:p>
            <a:pPr>
              <a:defRPr/>
            </a:pPr>
            <a:endParaRPr lang="en-US" dirty="0"/>
          </a:p>
        </p:txBody>
      </p:sp>
      <p:sp>
        <p:nvSpPr>
          <p:cNvPr id="15363" name="Rectangle 3"/>
          <p:cNvSpPr>
            <a:spLocks noGrp="1" noChangeArrowheads="1"/>
          </p:cNvSpPr>
          <p:nvPr>
            <p:ph type="dt" idx="1"/>
          </p:nvPr>
        </p:nvSpPr>
        <p:spPr bwMode="auto">
          <a:xfrm>
            <a:off x="3956550" y="0"/>
            <a:ext cx="3026834" cy="463551"/>
          </a:xfrm>
          <a:prstGeom prst="rect">
            <a:avLst/>
          </a:prstGeom>
          <a:noFill/>
          <a:ln w="9525">
            <a:noFill/>
            <a:miter lim="800000"/>
            <a:headEnd/>
            <a:tailEnd/>
          </a:ln>
          <a:effectLst/>
        </p:spPr>
        <p:txBody>
          <a:bodyPr vert="horz" wrap="square" lIns="93232" tIns="46616" rIns="93232" bIns="46616" numCol="1" anchor="t" anchorCtr="0" compatLnSpc="1">
            <a:prstTxWarp prst="textNoShape">
              <a:avLst/>
            </a:prstTxWarp>
          </a:bodyPr>
          <a:lstStyle>
            <a:lvl1pPr algn="r">
              <a:spcBef>
                <a:spcPct val="0"/>
              </a:spcBef>
              <a:defRPr sz="1200">
                <a:latin typeface="Arial" charset="0"/>
              </a:defRPr>
            </a:lvl1pPr>
          </a:lstStyle>
          <a:p>
            <a:pPr>
              <a:defRPr/>
            </a:pPr>
            <a:fld id="{A95E84CD-9737-48D4-A3BB-2E3E12E938C4}" type="datetimeFigureOut">
              <a:rPr lang="en-US"/>
              <a:pPr>
                <a:defRPr/>
              </a:pPr>
              <a:t>4/13/2018</a:t>
            </a:fld>
            <a:endParaRPr lang="en-US" dirty="0"/>
          </a:p>
        </p:txBody>
      </p:sp>
      <p:sp>
        <p:nvSpPr>
          <p:cNvPr id="14340" name="Rectangle 4"/>
          <p:cNvSpPr>
            <a:spLocks noGrp="1" noRot="1" noChangeAspect="1" noChangeArrowheads="1" noTextEdit="1"/>
          </p:cNvSpPr>
          <p:nvPr>
            <p:ph type="sldImg" idx="2"/>
          </p:nvPr>
        </p:nvSpPr>
        <p:spPr bwMode="auto">
          <a:xfrm>
            <a:off x="1174750" y="693738"/>
            <a:ext cx="4635500" cy="3478212"/>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698500" y="4403726"/>
            <a:ext cx="5588000" cy="4171951"/>
          </a:xfrm>
          <a:prstGeom prst="rect">
            <a:avLst/>
          </a:prstGeom>
          <a:noFill/>
          <a:ln w="9525">
            <a:noFill/>
            <a:miter lim="800000"/>
            <a:headEnd/>
            <a:tailEnd/>
          </a:ln>
          <a:effectLst/>
        </p:spPr>
        <p:txBody>
          <a:bodyPr vert="horz" wrap="square" lIns="93232" tIns="46616" rIns="93232" bIns="4661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366" name="Rectangle 6"/>
          <p:cNvSpPr>
            <a:spLocks noGrp="1" noChangeArrowheads="1"/>
          </p:cNvSpPr>
          <p:nvPr>
            <p:ph type="ftr" sz="quarter" idx="4"/>
          </p:nvPr>
        </p:nvSpPr>
        <p:spPr bwMode="auto">
          <a:xfrm>
            <a:off x="0" y="8805842"/>
            <a:ext cx="3026834" cy="463551"/>
          </a:xfrm>
          <a:prstGeom prst="rect">
            <a:avLst/>
          </a:prstGeom>
          <a:noFill/>
          <a:ln w="9525">
            <a:noFill/>
            <a:miter lim="800000"/>
            <a:headEnd/>
            <a:tailEnd/>
          </a:ln>
          <a:effectLst/>
        </p:spPr>
        <p:txBody>
          <a:bodyPr vert="horz" wrap="square" lIns="93232" tIns="46616" rIns="93232" bIns="46616" numCol="1" anchor="b" anchorCtr="0" compatLnSpc="1">
            <a:prstTxWarp prst="textNoShape">
              <a:avLst/>
            </a:prstTxWarp>
          </a:bodyPr>
          <a:lstStyle>
            <a:lvl1pPr>
              <a:spcBef>
                <a:spcPct val="0"/>
              </a:spcBef>
              <a:defRPr sz="1200">
                <a:latin typeface="Arial" charset="0"/>
              </a:defRPr>
            </a:lvl1pPr>
          </a:lstStyle>
          <a:p>
            <a:pPr>
              <a:defRPr/>
            </a:pPr>
            <a:endParaRPr lang="en-US" dirty="0"/>
          </a:p>
        </p:txBody>
      </p:sp>
      <p:sp>
        <p:nvSpPr>
          <p:cNvPr id="15367" name="Rectangle 7"/>
          <p:cNvSpPr>
            <a:spLocks noGrp="1" noChangeArrowheads="1"/>
          </p:cNvSpPr>
          <p:nvPr>
            <p:ph type="sldNum" sz="quarter" idx="5"/>
          </p:nvPr>
        </p:nvSpPr>
        <p:spPr bwMode="auto">
          <a:xfrm>
            <a:off x="3956550" y="8805842"/>
            <a:ext cx="3026834" cy="463551"/>
          </a:xfrm>
          <a:prstGeom prst="rect">
            <a:avLst/>
          </a:prstGeom>
          <a:noFill/>
          <a:ln w="9525">
            <a:noFill/>
            <a:miter lim="800000"/>
            <a:headEnd/>
            <a:tailEnd/>
          </a:ln>
          <a:effectLst/>
        </p:spPr>
        <p:txBody>
          <a:bodyPr vert="horz" wrap="square" lIns="93232" tIns="46616" rIns="93232" bIns="46616" numCol="1" anchor="b" anchorCtr="0" compatLnSpc="1">
            <a:prstTxWarp prst="textNoShape">
              <a:avLst/>
            </a:prstTxWarp>
          </a:bodyPr>
          <a:lstStyle>
            <a:lvl1pPr algn="r">
              <a:spcBef>
                <a:spcPct val="0"/>
              </a:spcBef>
              <a:defRPr sz="1200">
                <a:latin typeface="Arial" charset="0"/>
              </a:defRPr>
            </a:lvl1pPr>
          </a:lstStyle>
          <a:p>
            <a:pPr>
              <a:defRPr/>
            </a:pPr>
            <a:fld id="{51E3B816-6E69-42C6-A8AD-97398011349E}" type="slidenum">
              <a:rPr lang="en-US"/>
              <a:pPr>
                <a:defRPr/>
              </a:pPr>
              <a:t>‹#›</a:t>
            </a:fld>
            <a:endParaRPr lang="en-US" dirty="0"/>
          </a:p>
        </p:txBody>
      </p:sp>
    </p:spTree>
    <p:extLst>
      <p:ext uri="{BB962C8B-B14F-4D97-AF65-F5344CB8AC3E}">
        <p14:creationId xmlns:p14="http://schemas.microsoft.com/office/powerpoint/2010/main" val="10845007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minute of the day, 47 THOUSAND app downloads</a:t>
            </a:r>
            <a:r>
              <a:rPr lang="en-US" baseline="0" dirty="0"/>
              <a:t> happen on iTunes. 100,000 tweets are sent. Facebook users share nearly 685 THOUSAND PIECES OF CONTENT. Every minute. How can a human possibly absorb all available information? The key is learning to leverage technology to manage technology. Reduce the noise and find what is relevant. </a:t>
            </a:r>
            <a:endParaRPr lang="en-US" dirty="0"/>
          </a:p>
        </p:txBody>
      </p:sp>
      <p:sp>
        <p:nvSpPr>
          <p:cNvPr id="4" name="Slide Number Placeholder 3"/>
          <p:cNvSpPr>
            <a:spLocks noGrp="1"/>
          </p:cNvSpPr>
          <p:nvPr>
            <p:ph type="sldNum" sz="quarter" idx="10"/>
          </p:nvPr>
        </p:nvSpPr>
        <p:spPr/>
        <p:txBody>
          <a:bodyPr/>
          <a:lstStyle/>
          <a:p>
            <a:pPr>
              <a:defRPr/>
            </a:pPr>
            <a:fld id="{51E3B816-6E69-42C6-A8AD-97398011349E}" type="slidenum">
              <a:rPr lang="en-US" smtClean="0"/>
              <a:pPr>
                <a:defRPr/>
              </a:pPr>
              <a:t>2</a:t>
            </a:fld>
            <a:endParaRPr lang="en-US" dirty="0"/>
          </a:p>
        </p:txBody>
      </p:sp>
    </p:spTree>
    <p:extLst>
      <p:ext uri="{BB962C8B-B14F-4D97-AF65-F5344CB8AC3E}">
        <p14:creationId xmlns:p14="http://schemas.microsoft.com/office/powerpoint/2010/main" val="12397365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an explosion sound byte?</a:t>
            </a:r>
          </a:p>
          <a:p>
            <a:r>
              <a:rPr lang="en-US" dirty="0" err="1"/>
              <a:t>Ediscovery</a:t>
            </a:r>
            <a:r>
              <a:rPr lang="en-US" dirty="0"/>
              <a:t> costs can be covered by review savings (need help avoiding billable hour objection) </a:t>
            </a:r>
          </a:p>
          <a:p>
            <a:r>
              <a:rPr lang="en-US" dirty="0"/>
              <a:t>NEED TWILLA EXPERTISE TO PROPERLY</a:t>
            </a:r>
            <a:r>
              <a:rPr lang="en-US" baseline="0" dirty="0"/>
              <a:t> CONVEY</a:t>
            </a:r>
            <a:endParaRPr lang="en-US" dirty="0"/>
          </a:p>
        </p:txBody>
      </p:sp>
      <p:sp>
        <p:nvSpPr>
          <p:cNvPr id="4" name="Slide Number Placeholder 3"/>
          <p:cNvSpPr>
            <a:spLocks noGrp="1"/>
          </p:cNvSpPr>
          <p:nvPr>
            <p:ph type="sldNum" sz="quarter" idx="10"/>
          </p:nvPr>
        </p:nvSpPr>
        <p:spPr/>
        <p:txBody>
          <a:bodyPr/>
          <a:lstStyle/>
          <a:p>
            <a:pPr>
              <a:defRPr/>
            </a:pPr>
            <a:fld id="{51E3B816-6E69-42C6-A8AD-97398011349E}" type="slidenum">
              <a:rPr lang="en-US" smtClean="0"/>
              <a:pPr>
                <a:defRPr/>
              </a:pPr>
              <a:t>21</a:t>
            </a:fld>
            <a:endParaRPr lang="en-US" dirty="0"/>
          </a:p>
        </p:txBody>
      </p:sp>
    </p:spTree>
    <p:extLst>
      <p:ext uri="{BB962C8B-B14F-4D97-AF65-F5344CB8AC3E}">
        <p14:creationId xmlns:p14="http://schemas.microsoft.com/office/powerpoint/2010/main" val="908267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more on this slide?</a:t>
            </a:r>
          </a:p>
        </p:txBody>
      </p:sp>
      <p:sp>
        <p:nvSpPr>
          <p:cNvPr id="4" name="Slide Number Placeholder 3"/>
          <p:cNvSpPr>
            <a:spLocks noGrp="1"/>
          </p:cNvSpPr>
          <p:nvPr>
            <p:ph type="sldNum" sz="quarter" idx="10"/>
          </p:nvPr>
        </p:nvSpPr>
        <p:spPr/>
        <p:txBody>
          <a:bodyPr/>
          <a:lstStyle/>
          <a:p>
            <a:pPr>
              <a:defRPr/>
            </a:pPr>
            <a:fld id="{51E3B816-6E69-42C6-A8AD-97398011349E}" type="slidenum">
              <a:rPr lang="en-US" smtClean="0"/>
              <a:pPr>
                <a:defRPr/>
              </a:pPr>
              <a:t>26</a:t>
            </a:fld>
            <a:endParaRPr lang="en-US" dirty="0"/>
          </a:p>
        </p:txBody>
      </p:sp>
    </p:spTree>
    <p:extLst>
      <p:ext uri="{BB962C8B-B14F-4D97-AF65-F5344CB8AC3E}">
        <p14:creationId xmlns:p14="http://schemas.microsoft.com/office/powerpoint/2010/main" val="736549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3163" y="693738"/>
            <a:ext cx="4638675" cy="3478212"/>
          </a:xfrm>
        </p:spPr>
      </p:sp>
      <p:sp>
        <p:nvSpPr>
          <p:cNvPr id="3" name="Notes Placeholder 2"/>
          <p:cNvSpPr>
            <a:spLocks noGrp="1"/>
          </p:cNvSpPr>
          <p:nvPr>
            <p:ph type="body" idx="1"/>
          </p:nvPr>
        </p:nvSpPr>
        <p:spPr/>
        <p:txBody>
          <a:bodyPr/>
          <a:lstStyle/>
          <a:p>
            <a:r>
              <a:rPr lang="en-US" b="1" baseline="0" dirty="0"/>
              <a:t>MOST RECOGNIZE “BIG DATA ERA,” BUT FEW REALIZE THE MAGNITUDE</a:t>
            </a:r>
          </a:p>
          <a:p>
            <a:endParaRPr lang="en-US" b="1" baseline="0" dirty="0"/>
          </a:p>
          <a:p>
            <a:r>
              <a:rPr lang="en-US" b="1" baseline="0" dirty="0"/>
              <a:t>PULLED SOME OF MY FAVORITE STATS TO DRIVE POINT HOME</a:t>
            </a:r>
          </a:p>
          <a:p>
            <a:endParaRPr lang="en-US" b="1" baseline="0" dirty="0"/>
          </a:p>
          <a:p>
            <a:r>
              <a:rPr lang="en-US" b="1" baseline="0" dirty="0"/>
              <a:t>EXXON PARTICULARLY COMPELLING – BIG, GLOBALCOMPANY, BUT JUST ONE COMPANY</a:t>
            </a:r>
          </a:p>
          <a:p>
            <a:r>
              <a:rPr lang="en-US" b="1" baseline="0" dirty="0"/>
              <a:t>   - AND THIS IS AN OLD STAT; BY NOW PROBABLY TALKING ABOUT OVR 10MM EMAILS/DAY + IMS, TEXTS, ETC</a:t>
            </a:r>
            <a:r>
              <a:rPr lang="is-IS" b="1" baseline="0" dirty="0"/>
              <a:t>…</a:t>
            </a:r>
          </a:p>
          <a:p>
            <a:endParaRPr lang="is-IS" b="1" baseline="0" dirty="0"/>
          </a:p>
          <a:p>
            <a:r>
              <a:rPr lang="is-IS" b="1" baseline="0" dirty="0"/>
              <a:t>CAUSE OF EXPLOSION IS PARTLY HOW EASY IT IS FOR EMPLOYEES TO CONDUCT BUSINESS FROM ANYWHERE (PLANES, SUBWAYS, ETC)</a:t>
            </a:r>
          </a:p>
          <a:p>
            <a:endParaRPr lang="is-IS" b="1" baseline="0" dirty="0"/>
          </a:p>
          <a:p>
            <a:r>
              <a:rPr lang="is-IS" b="1" baseline="0" dirty="0"/>
              <a:t>BIG DATA = GREAT FOR OPERATIONS AND BUSINESS INTELLIGENCE</a:t>
            </a:r>
          </a:p>
          <a:p>
            <a:endParaRPr lang="is-IS" b="1" baseline="0" dirty="0"/>
          </a:p>
          <a:p>
            <a:r>
              <a:rPr lang="is-IS" b="1" baseline="0" dirty="0"/>
              <a:t>BUT TERRIBLE FOR EFFICIENT LITIGATION</a:t>
            </a:r>
          </a:p>
          <a:p>
            <a:r>
              <a:rPr lang="en-US" b="1" baseline="0" dirty="0"/>
              <a:t>    - MAKES LITIGATION INCREDIBLY EXPENSIVE (EVEN COST PROHIBITIVE IN MANY CASES)</a:t>
            </a:r>
          </a:p>
          <a:p>
            <a:r>
              <a:rPr lang="en-US" b="1" baseline="0" dirty="0"/>
              <a:t>    - ALSO MAKES IT REALLY, REALLY HARD FOR LITIGATORS TO ASSESS THEIR CLIENTS EXPOSURE AND GIVE ACCURATE, RELIABLE ADVICE EARLY IN THE CASE BECAUSE IT TAKES FOREVER TO FIND THE RELEVANT DOCUMENTS UPON WHICH LEGAL ADVICE IS BASED.</a:t>
            </a:r>
          </a:p>
          <a:p>
            <a:endParaRPr lang="en-US" b="1" baseline="0" dirty="0"/>
          </a:p>
        </p:txBody>
      </p:sp>
      <p:sp>
        <p:nvSpPr>
          <p:cNvPr id="4" name="Slide Number Placeholder 3"/>
          <p:cNvSpPr>
            <a:spLocks noGrp="1"/>
          </p:cNvSpPr>
          <p:nvPr>
            <p:ph type="sldNum" sz="quarter" idx="10"/>
          </p:nvPr>
        </p:nvSpPr>
        <p:spPr/>
        <p:txBody>
          <a:bodyPr/>
          <a:lstStyle/>
          <a:p>
            <a:fld id="{2CD453E0-6878-4C2E-A67D-17D0FC835782}" type="slidenum">
              <a:rPr lang="en-US" smtClean="0"/>
              <a:pPr/>
              <a:t>3</a:t>
            </a:fld>
            <a:endParaRPr lang="en-US" dirty="0"/>
          </a:p>
        </p:txBody>
      </p:sp>
    </p:spTree>
    <p:extLst>
      <p:ext uri="{BB962C8B-B14F-4D97-AF65-F5344CB8AC3E}">
        <p14:creationId xmlns:p14="http://schemas.microsoft.com/office/powerpoint/2010/main" val="3205633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an explosion sound byte?</a:t>
            </a:r>
          </a:p>
        </p:txBody>
      </p:sp>
      <p:sp>
        <p:nvSpPr>
          <p:cNvPr id="4" name="Slide Number Placeholder 3"/>
          <p:cNvSpPr>
            <a:spLocks noGrp="1"/>
          </p:cNvSpPr>
          <p:nvPr>
            <p:ph type="sldNum" sz="quarter" idx="10"/>
          </p:nvPr>
        </p:nvSpPr>
        <p:spPr/>
        <p:txBody>
          <a:bodyPr/>
          <a:lstStyle/>
          <a:p>
            <a:pPr>
              <a:defRPr/>
            </a:pPr>
            <a:fld id="{51E3B816-6E69-42C6-A8AD-97398011349E}" type="slidenum">
              <a:rPr lang="en-US" smtClean="0"/>
              <a:pPr>
                <a:defRPr/>
              </a:pPr>
              <a:t>4</a:t>
            </a:fld>
            <a:endParaRPr lang="en-US" dirty="0"/>
          </a:p>
        </p:txBody>
      </p:sp>
    </p:spTree>
    <p:extLst>
      <p:ext uri="{BB962C8B-B14F-4D97-AF65-F5344CB8AC3E}">
        <p14:creationId xmlns:p14="http://schemas.microsoft.com/office/powerpoint/2010/main" val="3509614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504F27-C39A-48CB-A58E-07FD4E986CC4}" type="slidenum">
              <a:rPr lang="en-US" smtClean="0"/>
              <a:pPr/>
              <a:t>9</a:t>
            </a:fld>
            <a:endParaRPr lang="en-US" dirty="0"/>
          </a:p>
        </p:txBody>
      </p:sp>
    </p:spTree>
    <p:extLst>
      <p:ext uri="{BB962C8B-B14F-4D97-AF65-F5344CB8AC3E}">
        <p14:creationId xmlns:p14="http://schemas.microsoft.com/office/powerpoint/2010/main" val="1023153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504F27-C39A-48CB-A58E-07FD4E986CC4}" type="slidenum">
              <a:rPr lang="en-US" smtClean="0"/>
              <a:pPr/>
              <a:t>15</a:t>
            </a:fld>
            <a:endParaRPr lang="en-US" dirty="0"/>
          </a:p>
        </p:txBody>
      </p:sp>
    </p:spTree>
    <p:extLst>
      <p:ext uri="{BB962C8B-B14F-4D97-AF65-F5344CB8AC3E}">
        <p14:creationId xmlns:p14="http://schemas.microsoft.com/office/powerpoint/2010/main" val="2053108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504F27-C39A-48CB-A58E-07FD4E986CC4}" type="slidenum">
              <a:rPr lang="en-US" smtClean="0"/>
              <a:pPr/>
              <a:t>16</a:t>
            </a:fld>
            <a:endParaRPr lang="en-US" dirty="0"/>
          </a:p>
        </p:txBody>
      </p:sp>
    </p:spTree>
    <p:extLst>
      <p:ext uri="{BB962C8B-B14F-4D97-AF65-F5344CB8AC3E}">
        <p14:creationId xmlns:p14="http://schemas.microsoft.com/office/powerpoint/2010/main" val="2173731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504F27-C39A-48CB-A58E-07FD4E986CC4}" type="slidenum">
              <a:rPr lang="en-US" smtClean="0"/>
              <a:pPr/>
              <a:t>17</a:t>
            </a:fld>
            <a:endParaRPr lang="en-US" dirty="0"/>
          </a:p>
        </p:txBody>
      </p:sp>
    </p:spTree>
    <p:extLst>
      <p:ext uri="{BB962C8B-B14F-4D97-AF65-F5344CB8AC3E}">
        <p14:creationId xmlns:p14="http://schemas.microsoft.com/office/powerpoint/2010/main" val="2180874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90% of all information in the world is now created electronically</a:t>
            </a:r>
          </a:p>
        </p:txBody>
      </p:sp>
      <p:sp>
        <p:nvSpPr>
          <p:cNvPr id="4" name="Slide Number Placeholder 3"/>
          <p:cNvSpPr>
            <a:spLocks noGrp="1"/>
          </p:cNvSpPr>
          <p:nvPr>
            <p:ph type="sldNum" sz="quarter" idx="10"/>
          </p:nvPr>
        </p:nvSpPr>
        <p:spPr/>
        <p:txBody>
          <a:bodyPr/>
          <a:lstStyle/>
          <a:p>
            <a:pPr>
              <a:defRPr/>
            </a:pPr>
            <a:fld id="{51E3B816-6E69-42C6-A8AD-97398011349E}" type="slidenum">
              <a:rPr lang="en-US" smtClean="0"/>
              <a:pPr>
                <a:defRPr/>
              </a:pPr>
              <a:t>19</a:t>
            </a:fld>
            <a:endParaRPr lang="en-US" dirty="0"/>
          </a:p>
        </p:txBody>
      </p:sp>
    </p:spTree>
    <p:extLst>
      <p:ext uri="{BB962C8B-B14F-4D97-AF65-F5344CB8AC3E}">
        <p14:creationId xmlns:p14="http://schemas.microsoft.com/office/powerpoint/2010/main" val="1016797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lnSpc>
                <a:spcPct val="120000"/>
              </a:lnSpc>
              <a:spcBef>
                <a:spcPts val="0"/>
              </a:spcBef>
              <a:spcAft>
                <a:spcPts val="300"/>
              </a:spcAft>
              <a:buFont typeface="Wingdings" panose="05000000000000000000" pitchFamily="2" charset="2"/>
              <a:buChar char="§"/>
            </a:pPr>
            <a:r>
              <a:rPr lang="en-US" sz="6400" kern="1200" dirty="0">
                <a:solidFill>
                  <a:schemeClr val="bg1"/>
                </a:solidFill>
                <a:latin typeface="Calibri" pitchFamily="34" charset="0"/>
                <a:ea typeface="Calibri"/>
                <a:cs typeface="+mn-cs"/>
              </a:rPr>
              <a:t>To achieve significant cost reductions, focus on </a:t>
            </a:r>
            <a:r>
              <a:rPr lang="en-US" sz="6400" b="1" kern="1200" dirty="0">
                <a:solidFill>
                  <a:schemeClr val="bg1"/>
                </a:solidFill>
                <a:latin typeface="Calibri" pitchFamily="34" charset="0"/>
                <a:ea typeface="Calibri"/>
                <a:cs typeface="+mn-cs"/>
              </a:rPr>
              <a:t>document review segment </a:t>
            </a:r>
            <a:r>
              <a:rPr lang="en-US" sz="6400" kern="1200" dirty="0">
                <a:solidFill>
                  <a:schemeClr val="bg1"/>
                </a:solidFill>
                <a:latin typeface="Calibri" pitchFamily="34" charset="0"/>
                <a:ea typeface="Calibri"/>
                <a:cs typeface="+mn-cs"/>
              </a:rPr>
              <a:t>of process</a:t>
            </a:r>
          </a:p>
          <a:p>
            <a:pPr lvl="2">
              <a:lnSpc>
                <a:spcPct val="120000"/>
              </a:lnSpc>
              <a:spcBef>
                <a:spcPts val="0"/>
              </a:spcBef>
              <a:spcAft>
                <a:spcPts val="300"/>
              </a:spcAft>
              <a:buFont typeface="Wingdings" panose="05000000000000000000" pitchFamily="2" charset="2"/>
              <a:buChar char="§"/>
            </a:pPr>
            <a:r>
              <a:rPr lang="en-US" sz="6400" kern="1200" dirty="0">
                <a:solidFill>
                  <a:schemeClr val="bg1"/>
                </a:solidFill>
                <a:latin typeface="Calibri" pitchFamily="34" charset="0"/>
                <a:ea typeface="Calibri"/>
                <a:cs typeface="+mn-cs"/>
              </a:rPr>
              <a:t>Legal departments are taking more control over the review process, with more of the “first pass” review function being outsourced to document review vendors, with outside counsel providing second level review oversight function.</a:t>
            </a:r>
          </a:p>
          <a:p>
            <a:pPr lvl="2">
              <a:lnSpc>
                <a:spcPct val="120000"/>
              </a:lnSpc>
              <a:spcBef>
                <a:spcPts val="0"/>
              </a:spcBef>
              <a:spcAft>
                <a:spcPts val="600"/>
              </a:spcAft>
              <a:buFont typeface="Wingdings" panose="05000000000000000000" pitchFamily="2" charset="2"/>
              <a:buChar char="§"/>
            </a:pPr>
            <a:r>
              <a:rPr lang="en-US" sz="6400" kern="1200" dirty="0">
                <a:solidFill>
                  <a:schemeClr val="bg1"/>
                </a:solidFill>
                <a:latin typeface="Calibri" pitchFamily="34" charset="0"/>
                <a:ea typeface="Calibri"/>
                <a:cs typeface="+mn-cs"/>
              </a:rPr>
              <a:t>Technology is the key, but standing alone, it is not a silver bullet</a:t>
            </a:r>
          </a:p>
          <a:p>
            <a:pPr lvl="3">
              <a:lnSpc>
                <a:spcPct val="120000"/>
              </a:lnSpc>
              <a:spcBef>
                <a:spcPts val="0"/>
              </a:spcBef>
              <a:spcAft>
                <a:spcPts val="600"/>
              </a:spcAft>
            </a:pPr>
            <a:r>
              <a:rPr lang="en-US" sz="4800" kern="1200" dirty="0">
                <a:solidFill>
                  <a:schemeClr val="bg1"/>
                </a:solidFill>
                <a:latin typeface="Calibri" pitchFamily="34" charset="0"/>
                <a:ea typeface="Calibri"/>
                <a:cs typeface="+mn-cs"/>
              </a:rPr>
              <a:t>Early Case Assessment </a:t>
            </a:r>
          </a:p>
          <a:p>
            <a:pPr lvl="3">
              <a:lnSpc>
                <a:spcPct val="120000"/>
              </a:lnSpc>
              <a:spcBef>
                <a:spcPts val="0"/>
              </a:spcBef>
              <a:spcAft>
                <a:spcPts val="600"/>
              </a:spcAft>
            </a:pPr>
            <a:r>
              <a:rPr lang="en-US" sz="4800" kern="1200" dirty="0">
                <a:solidFill>
                  <a:schemeClr val="bg1"/>
                </a:solidFill>
                <a:latin typeface="Calibri" pitchFamily="34" charset="0"/>
                <a:ea typeface="Calibri"/>
                <a:cs typeface="+mn-cs"/>
              </a:rPr>
              <a:t>Email Thread Consolidation </a:t>
            </a:r>
          </a:p>
          <a:p>
            <a:pPr lvl="3">
              <a:lnSpc>
                <a:spcPct val="120000"/>
              </a:lnSpc>
              <a:spcBef>
                <a:spcPts val="0"/>
              </a:spcBef>
              <a:spcAft>
                <a:spcPts val="600"/>
              </a:spcAft>
            </a:pPr>
            <a:r>
              <a:rPr lang="en-US" sz="4800" kern="1200" dirty="0">
                <a:solidFill>
                  <a:schemeClr val="bg1"/>
                </a:solidFill>
                <a:latin typeface="Calibri" pitchFamily="34" charset="0"/>
                <a:ea typeface="Calibri"/>
                <a:cs typeface="+mn-cs"/>
              </a:rPr>
              <a:t>Predictive Coding</a:t>
            </a:r>
          </a:p>
          <a:p>
            <a:pPr lvl="3">
              <a:lnSpc>
                <a:spcPct val="120000"/>
              </a:lnSpc>
              <a:spcBef>
                <a:spcPts val="0"/>
              </a:spcBef>
              <a:spcAft>
                <a:spcPts val="600"/>
              </a:spcAft>
            </a:pPr>
            <a:r>
              <a:rPr lang="en-US" sz="4800" kern="1200" dirty="0">
                <a:solidFill>
                  <a:schemeClr val="bg1"/>
                </a:solidFill>
                <a:latin typeface="Calibri" pitchFamily="34" charset="0"/>
                <a:ea typeface="Calibri"/>
                <a:cs typeface="+mn-cs"/>
              </a:rPr>
              <a:t>Concept Clustering &amp; Searching</a:t>
            </a:r>
          </a:p>
          <a:p>
            <a:pPr lvl="3">
              <a:lnSpc>
                <a:spcPct val="120000"/>
              </a:lnSpc>
              <a:spcBef>
                <a:spcPts val="0"/>
              </a:spcBef>
              <a:spcAft>
                <a:spcPts val="600"/>
              </a:spcAft>
            </a:pPr>
            <a:r>
              <a:rPr lang="en-US" sz="4800" kern="1200" dirty="0">
                <a:solidFill>
                  <a:schemeClr val="bg1"/>
                </a:solidFill>
                <a:latin typeface="Calibri" pitchFamily="34" charset="0"/>
                <a:ea typeface="Calibri"/>
                <a:cs typeface="+mn-cs"/>
              </a:rPr>
              <a:t>Outside Vendor Review Technology: Providing Counsel Daily Detailed Metrics</a:t>
            </a:r>
          </a:p>
          <a:p>
            <a:pPr lvl="3">
              <a:lnSpc>
                <a:spcPct val="120000"/>
              </a:lnSpc>
              <a:spcBef>
                <a:spcPts val="0"/>
              </a:spcBef>
              <a:spcAft>
                <a:spcPts val="600"/>
              </a:spcAft>
            </a:pPr>
            <a:r>
              <a:rPr lang="en-US" sz="4800" kern="1200" dirty="0">
                <a:solidFill>
                  <a:schemeClr val="tx1"/>
                </a:solidFill>
                <a:latin typeface="Calibri" pitchFamily="34" charset="0"/>
                <a:ea typeface="Calibri"/>
                <a:cs typeface="+mn-cs"/>
              </a:rPr>
              <a:t>Review Strategy –sampling v linear review; privilege strategy</a:t>
            </a:r>
          </a:p>
          <a:p>
            <a:endParaRPr lang="en-US" dirty="0"/>
          </a:p>
        </p:txBody>
      </p:sp>
      <p:sp>
        <p:nvSpPr>
          <p:cNvPr id="4" name="Slide Number Placeholder 3"/>
          <p:cNvSpPr>
            <a:spLocks noGrp="1"/>
          </p:cNvSpPr>
          <p:nvPr>
            <p:ph type="sldNum" sz="quarter" idx="10"/>
          </p:nvPr>
        </p:nvSpPr>
        <p:spPr/>
        <p:txBody>
          <a:bodyPr/>
          <a:lstStyle/>
          <a:p>
            <a:pPr>
              <a:defRPr/>
            </a:pPr>
            <a:fld id="{51E3B816-6E69-42C6-A8AD-97398011349E}" type="slidenum">
              <a:rPr lang="en-US" smtClean="0"/>
              <a:pPr>
                <a:defRPr/>
              </a:pPr>
              <a:t>20</a:t>
            </a:fld>
            <a:endParaRPr lang="en-US" dirty="0"/>
          </a:p>
        </p:txBody>
      </p:sp>
    </p:spTree>
    <p:extLst>
      <p:ext uri="{BB962C8B-B14F-4D97-AF65-F5344CB8AC3E}">
        <p14:creationId xmlns:p14="http://schemas.microsoft.com/office/powerpoint/2010/main" val="23849758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solidFill>
          <a:schemeClr val="bg1"/>
        </a:solidFill>
        <a:effectLst/>
      </p:bgPr>
    </p:bg>
    <p:spTree>
      <p:nvGrpSpPr>
        <p:cNvPr id="1" name=""/>
        <p:cNvGrpSpPr/>
        <p:nvPr/>
      </p:nvGrpSpPr>
      <p:grpSpPr>
        <a:xfrm>
          <a:off x="0" y="0"/>
          <a:ext cx="0" cy="0"/>
          <a:chOff x="0" y="0"/>
          <a:chExt cx="0" cy="0"/>
        </a:xfrm>
      </p:grpSpPr>
      <p:pic>
        <p:nvPicPr>
          <p:cNvPr id="4" name="Picture 3" descr="CaesarsEnt.png"/>
          <p:cNvPicPr>
            <a:picLocks noChangeAspect="1"/>
          </p:cNvPicPr>
          <p:nvPr userDrawn="1"/>
        </p:nvPicPr>
        <p:blipFill>
          <a:blip r:embed="rId3"/>
          <a:srcRect/>
          <a:stretch>
            <a:fillRect/>
          </a:stretch>
        </p:blipFill>
        <p:spPr bwMode="auto">
          <a:xfrm>
            <a:off x="485775" y="432869"/>
            <a:ext cx="1389063" cy="1016000"/>
          </a:xfrm>
          <a:prstGeom prst="rect">
            <a:avLst/>
          </a:prstGeom>
          <a:noFill/>
          <a:ln w="9525">
            <a:noFill/>
            <a:miter lim="800000"/>
            <a:headEnd/>
            <a:tailEnd/>
          </a:ln>
        </p:spPr>
      </p:pic>
      <p:sp>
        <p:nvSpPr>
          <p:cNvPr id="5" name="Line 16"/>
          <p:cNvSpPr>
            <a:spLocks noChangeShapeType="1"/>
          </p:cNvSpPr>
          <p:nvPr userDrawn="1"/>
        </p:nvSpPr>
        <p:spPr bwMode="auto">
          <a:xfrm>
            <a:off x="2336800" y="3448050"/>
            <a:ext cx="6167438" cy="0"/>
          </a:xfrm>
          <a:prstGeom prst="line">
            <a:avLst/>
          </a:prstGeom>
          <a:noFill/>
          <a:ln w="19050">
            <a:solidFill>
              <a:srgbClr val="969696"/>
            </a:solidFill>
            <a:round/>
            <a:headEnd/>
            <a:tailEnd/>
          </a:ln>
          <a:effectLst/>
        </p:spPr>
        <p:txBody>
          <a:bodyPr/>
          <a:lstStyle/>
          <a:p>
            <a:pPr>
              <a:defRPr/>
            </a:pPr>
            <a:endParaRPr lang="en-US" dirty="0"/>
          </a:p>
        </p:txBody>
      </p:sp>
      <p:sp>
        <p:nvSpPr>
          <p:cNvPr id="24578" name="Title Placeholder 1"/>
          <p:cNvSpPr>
            <a:spLocks noGrp="1"/>
          </p:cNvSpPr>
          <p:nvPr>
            <p:ph type="ctrTitle"/>
          </p:nvPr>
        </p:nvSpPr>
        <p:spPr>
          <a:xfrm>
            <a:off x="2222500" y="2244725"/>
            <a:ext cx="6281738" cy="984250"/>
          </a:xfrm>
        </p:spPr>
        <p:txBody>
          <a:bodyPr/>
          <a:lstStyle>
            <a:lvl1pPr>
              <a:defRPr sz="3900" smtClean="0"/>
            </a:lvl1pPr>
          </a:lstStyle>
          <a:p>
            <a:r>
              <a:rPr lang="en-US"/>
              <a:t>Click to edit Master title style</a:t>
            </a:r>
          </a:p>
        </p:txBody>
      </p:sp>
      <p:sp>
        <p:nvSpPr>
          <p:cNvPr id="24579" name="Text Placeholder 2"/>
          <p:cNvSpPr>
            <a:spLocks noGrp="1"/>
          </p:cNvSpPr>
          <p:nvPr>
            <p:ph type="subTitle" idx="1"/>
          </p:nvPr>
        </p:nvSpPr>
        <p:spPr>
          <a:xfrm>
            <a:off x="2222500" y="3600450"/>
            <a:ext cx="6281738" cy="457200"/>
          </a:xfrm>
        </p:spPr>
        <p:txBody>
          <a:bodyPr/>
          <a:lstStyle>
            <a:lvl1pPr marL="0" indent="0">
              <a:defRPr sz="1800" smtClean="0">
                <a:solidFill>
                  <a:srgbClr val="C82025"/>
                </a:solidFill>
                <a:latin typeface="Requiem Text"/>
              </a:defRPr>
            </a:lvl1pPr>
          </a:lstStyle>
          <a:p>
            <a:r>
              <a:rPr lang="en-US"/>
              <a:t>Click to edit Master subtitle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08C6993-B5DB-4D85-A378-71B250FF60B1}" type="datetimeFigureOut">
              <a:rPr lang="en-US" smtClean="0"/>
              <a:pPr/>
              <a:t>4/13/2018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8025EC-24D6-457C-A8B7-512A81C4BEA4}"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8C6993-B5DB-4D85-A378-71B250FF60B1}" type="datetimeFigureOut">
              <a:rPr lang="en-US" smtClean="0"/>
              <a:pPr/>
              <a:t>4/13/2018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8025EC-24D6-457C-A8B7-512A81C4BEA4}"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8C6993-B5DB-4D85-A378-71B250FF60B1}" type="datetimeFigureOut">
              <a:rPr lang="en-US" smtClean="0"/>
              <a:pPr/>
              <a:t>4/13/2018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8025EC-24D6-457C-A8B7-512A81C4BEA4}"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08C6993-B5DB-4D85-A378-71B250FF60B1}" type="datetimeFigureOut">
              <a:rPr lang="en-US" smtClean="0"/>
              <a:pPr/>
              <a:t>4/13/2018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8025EC-24D6-457C-A8B7-512A81C4BEA4}" type="slidenum">
              <a:rPr lang="en-US" smtClean="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08C6993-B5DB-4D85-A378-71B250FF60B1}" type="datetimeFigureOut">
              <a:rPr lang="en-US" smtClean="0"/>
              <a:pPr/>
              <a:t>4/13/2018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08025EC-24D6-457C-A8B7-512A81C4BEA4}" type="slidenum">
              <a:rPr lang="en-US" smtClean="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08C6993-B5DB-4D85-A378-71B250FF60B1}" type="datetimeFigureOut">
              <a:rPr lang="en-US" smtClean="0"/>
              <a:pPr/>
              <a:t>4/13/2018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08025EC-24D6-457C-A8B7-512A81C4BEA4}" type="slidenum">
              <a:rPr lang="en-US" smtClean="0"/>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8C6993-B5DB-4D85-A378-71B250FF60B1}" type="datetimeFigureOut">
              <a:rPr lang="en-US" smtClean="0"/>
              <a:pPr/>
              <a:t>4/13/2018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08025EC-24D6-457C-A8B7-512A81C4BEA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u="sng"/>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sz="2800" b="1">
                <a:solidFill>
                  <a:srgbClr val="C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8C6993-B5DB-4D85-A378-71B250FF60B1}" type="datetimeFigureOut">
              <a:rPr lang="en-US" smtClean="0"/>
              <a:pPr/>
              <a:t>4/13/2018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8025EC-24D6-457C-A8B7-512A81C4BEA4}" type="slidenum">
              <a:rPr lang="en-US" smtClean="0"/>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8C6993-B5DB-4D85-A378-71B250FF60B1}" type="datetimeFigureOut">
              <a:rPr lang="en-US" smtClean="0"/>
              <a:pPr/>
              <a:t>4/13/2018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8025EC-24D6-457C-A8B7-512A81C4BEA4}" type="slidenum">
              <a:rPr lang="en-US" smtClean="0"/>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8C6993-B5DB-4D85-A378-71B250FF60B1}" type="datetimeFigureOut">
              <a:rPr lang="en-US" smtClean="0"/>
              <a:pPr/>
              <a:t>4/13/2018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8025EC-24D6-457C-A8B7-512A81C4BEA4}" type="slidenum">
              <a:rPr lang="en-US" smtClean="0"/>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8C6993-B5DB-4D85-A378-71B250FF60B1}" type="datetimeFigureOut">
              <a:rPr lang="en-US" smtClean="0"/>
              <a:pPr/>
              <a:t>4/13/2018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8025EC-24D6-457C-A8B7-512A81C4BEA4}" type="slidenum">
              <a:rPr lang="en-US" smtClean="0"/>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0"/>
          <p:cNvSpPr>
            <a:spLocks noGrp="1" noChangeArrowheads="1"/>
          </p:cNvSpPr>
          <p:nvPr>
            <p:ph type="sldNum" sz="quarter" idx="10"/>
          </p:nvPr>
        </p:nvSpPr>
        <p:spPr>
          <a:ln/>
        </p:spPr>
        <p:txBody>
          <a:bodyPr/>
          <a:lstStyle>
            <a:lvl1pPr>
              <a:defRPr/>
            </a:lvl1pPr>
          </a:lstStyle>
          <a:p>
            <a:pPr>
              <a:defRPr/>
            </a:pPr>
            <a:fld id="{DDA4C646-EED1-4B2E-B171-3FC3553794E9}"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0"/>
          <p:cNvSpPr>
            <a:spLocks noGrp="1" noChangeArrowheads="1"/>
          </p:cNvSpPr>
          <p:nvPr>
            <p:ph type="sldNum" sz="quarter" idx="10"/>
          </p:nvPr>
        </p:nvSpPr>
        <p:spPr>
          <a:ln/>
        </p:spPr>
        <p:txBody>
          <a:bodyPr/>
          <a:lstStyle>
            <a:lvl1pPr>
              <a:defRPr/>
            </a:lvl1pPr>
          </a:lstStyle>
          <a:p>
            <a:pPr>
              <a:defRPr/>
            </a:pPr>
            <a:fld id="{97328C6D-A772-4B02-BBA5-FD6017DCFD53}"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0"/>
          <p:cNvSpPr>
            <a:spLocks noGrp="1" noChangeArrowheads="1"/>
          </p:cNvSpPr>
          <p:nvPr>
            <p:ph type="sldNum" sz="quarter" idx="10"/>
          </p:nvPr>
        </p:nvSpPr>
        <p:spPr>
          <a:ln/>
        </p:spPr>
        <p:txBody>
          <a:bodyPr/>
          <a:lstStyle>
            <a:lvl1pPr>
              <a:defRPr/>
            </a:lvl1pPr>
          </a:lstStyle>
          <a:p>
            <a:pPr>
              <a:defRPr/>
            </a:pPr>
            <a:fld id="{C2D2C7AC-DC5B-4A75-90A1-284044DAB03B}"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0"/>
          <p:cNvSpPr>
            <a:spLocks noGrp="1" noChangeArrowheads="1"/>
          </p:cNvSpPr>
          <p:nvPr>
            <p:ph type="sldNum" sz="quarter" idx="10"/>
          </p:nvPr>
        </p:nvSpPr>
        <p:spPr>
          <a:ln/>
        </p:spPr>
        <p:txBody>
          <a:bodyPr/>
          <a:lstStyle>
            <a:lvl1pPr>
              <a:defRPr/>
            </a:lvl1pPr>
          </a:lstStyle>
          <a:p>
            <a:pPr>
              <a:defRPr/>
            </a:pPr>
            <a:fld id="{A62ECE5E-F877-4234-AA9E-CF3277D0BAC7}"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0"/>
          <p:cNvSpPr>
            <a:spLocks noGrp="1" noChangeArrowheads="1"/>
          </p:cNvSpPr>
          <p:nvPr>
            <p:ph type="sldNum" sz="quarter" idx="10"/>
          </p:nvPr>
        </p:nvSpPr>
        <p:spPr>
          <a:ln/>
        </p:spPr>
        <p:txBody>
          <a:bodyPr/>
          <a:lstStyle>
            <a:lvl1pPr>
              <a:defRPr/>
            </a:lvl1pPr>
          </a:lstStyle>
          <a:p>
            <a:pPr>
              <a:defRPr/>
            </a:pPr>
            <a:fld id="{EE3EF033-9D91-4C37-A0EA-70AE61036509}"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0"/>
          <p:cNvSpPr>
            <a:spLocks noGrp="1" noChangeArrowheads="1"/>
          </p:cNvSpPr>
          <p:nvPr>
            <p:ph type="sldNum" sz="quarter" idx="10"/>
          </p:nvPr>
        </p:nvSpPr>
        <p:spPr>
          <a:ln/>
        </p:spPr>
        <p:txBody>
          <a:bodyPr/>
          <a:lstStyle>
            <a:lvl1pPr>
              <a:defRPr/>
            </a:lvl1pPr>
          </a:lstStyle>
          <a:p>
            <a:pPr>
              <a:defRPr/>
            </a:pPr>
            <a:fld id="{9ED27AAE-AA32-4074-8B14-DC415B3284C8}"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052714"/>
            <a:ext cx="8229600" cy="5073450"/>
          </a:xfrm>
        </p:spPr>
        <p:txBody>
          <a:bodyPr/>
          <a:lstStyle>
            <a:lvl1pPr>
              <a:buSzPct val="110000"/>
              <a:buFont typeface="Wingdings" pitchFamily="2" charset="2"/>
              <a:buChar char="q"/>
              <a:defRPr/>
            </a:lvl1pPr>
            <a:lvl3pPr marL="627063" indent="-227013">
              <a:buFont typeface="Wingdings" pitchFamily="2" charset="2"/>
              <a:buChar char="Ø"/>
              <a:defRPr sz="1800"/>
            </a:lvl3pPr>
            <a:lvl4pPr marL="860425" indent="-225425">
              <a:defRPr sz="1600"/>
            </a:lvl4pPr>
            <a:lvl5pPr marL="1082675" indent="-227013">
              <a:defRPr sz="1400"/>
            </a:lvl5pPr>
            <a:lvl6pPr marL="1374775" indent="-227013">
              <a:buFont typeface="Arial" pitchFamily="34" charset="0"/>
              <a:buChar char="•"/>
              <a:defRPr sz="1200">
                <a:solidFill>
                  <a:schemeClr val="bg1"/>
                </a:solidFill>
                <a:latin typeface="Gotham-Book"/>
              </a:defRPr>
            </a:lvl6pPr>
          </a:lstStyle>
          <a:p>
            <a:pPr lvl="0"/>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0"/>
          <p:cNvSpPr>
            <a:spLocks noGrp="1" noChangeArrowheads="1"/>
          </p:cNvSpPr>
          <p:nvPr>
            <p:ph type="sldNum" sz="quarter" idx="10"/>
          </p:nvPr>
        </p:nvSpPr>
        <p:spPr>
          <a:ln/>
        </p:spPr>
        <p:txBody>
          <a:bodyPr/>
          <a:lstStyle>
            <a:lvl1pPr>
              <a:defRPr/>
            </a:lvl1pPr>
          </a:lstStyle>
          <a:p>
            <a:pPr>
              <a:defRPr/>
            </a:pPr>
            <a:fld id="{067FC1AC-FA29-42DF-B614-4EF4194C3472}"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0"/>
          <p:cNvSpPr>
            <a:spLocks noGrp="1" noChangeArrowheads="1"/>
          </p:cNvSpPr>
          <p:nvPr>
            <p:ph type="sldNum" sz="quarter" idx="10"/>
          </p:nvPr>
        </p:nvSpPr>
        <p:spPr>
          <a:ln/>
        </p:spPr>
        <p:txBody>
          <a:bodyPr/>
          <a:lstStyle>
            <a:lvl1pPr>
              <a:defRPr/>
            </a:lvl1pPr>
          </a:lstStyle>
          <a:p>
            <a:pPr>
              <a:defRPr/>
            </a:pPr>
            <a:fld id="{E551DE5E-9FA7-4398-AAFC-E2AAE17CB70A}"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0"/>
          <p:cNvSpPr>
            <a:spLocks noGrp="1" noChangeArrowheads="1"/>
          </p:cNvSpPr>
          <p:nvPr>
            <p:ph type="sldNum" sz="quarter" idx="10"/>
          </p:nvPr>
        </p:nvSpPr>
        <p:spPr>
          <a:ln/>
        </p:spPr>
        <p:txBody>
          <a:bodyPr/>
          <a:lstStyle>
            <a:lvl1pPr>
              <a:defRPr/>
            </a:lvl1pPr>
          </a:lstStyle>
          <a:p>
            <a:pPr>
              <a:defRPr/>
            </a:pPr>
            <a:fld id="{FDF1EFC6-F771-45F3-B126-DB885DA1D886}"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0"/>
          <p:cNvSpPr>
            <a:spLocks noGrp="1" noChangeArrowheads="1"/>
          </p:cNvSpPr>
          <p:nvPr>
            <p:ph type="sldNum" sz="quarter" idx="10"/>
          </p:nvPr>
        </p:nvSpPr>
        <p:spPr>
          <a:ln/>
        </p:spPr>
        <p:txBody>
          <a:bodyPr/>
          <a:lstStyle>
            <a:lvl1pPr>
              <a:defRPr/>
            </a:lvl1pPr>
          </a:lstStyle>
          <a:p>
            <a:pPr>
              <a:defRPr/>
            </a:pPr>
            <a:fld id="{D92207FF-7792-4915-9944-7D8611DBEB0D}"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76200"/>
            <a:ext cx="2114550" cy="6202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76200"/>
            <a:ext cx="6191250" cy="6202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0"/>
          <p:cNvSpPr>
            <a:spLocks noGrp="1" noChangeArrowheads="1"/>
          </p:cNvSpPr>
          <p:nvPr>
            <p:ph type="sldNum" sz="quarter" idx="10"/>
          </p:nvPr>
        </p:nvSpPr>
        <p:spPr>
          <a:ln/>
        </p:spPr>
        <p:txBody>
          <a:bodyPr/>
          <a:lstStyle>
            <a:lvl1pPr>
              <a:defRPr/>
            </a:lvl1pPr>
          </a:lstStyle>
          <a:p>
            <a:pPr>
              <a:defRPr/>
            </a:pPr>
            <a:fld id="{00E3A49F-025A-46BD-89A2-1092DA7BAC40}"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0"/>
          <p:cNvSpPr>
            <a:spLocks noGrp="1" noChangeArrowheads="1"/>
          </p:cNvSpPr>
          <p:nvPr>
            <p:ph type="sldNum" sz="quarter" idx="10"/>
          </p:nvPr>
        </p:nvSpPr>
        <p:spPr>
          <a:ln/>
        </p:spPr>
        <p:txBody>
          <a:bodyPr/>
          <a:lstStyle>
            <a:lvl1pPr>
              <a:defRPr/>
            </a:lvl1pPr>
          </a:lstStyle>
          <a:p>
            <a:pPr>
              <a:defRPr/>
            </a:pPr>
            <a:fld id="{DDA4C646-EED1-4B2E-B171-3FC3553794E9}"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0"/>
          <p:cNvSpPr>
            <a:spLocks noGrp="1" noChangeArrowheads="1"/>
          </p:cNvSpPr>
          <p:nvPr>
            <p:ph type="sldNum" sz="quarter" idx="10"/>
          </p:nvPr>
        </p:nvSpPr>
        <p:spPr>
          <a:ln/>
        </p:spPr>
        <p:txBody>
          <a:bodyPr/>
          <a:lstStyle>
            <a:lvl1pPr>
              <a:defRPr/>
            </a:lvl1pPr>
          </a:lstStyle>
          <a:p>
            <a:pPr>
              <a:defRPr/>
            </a:pPr>
            <a:fld id="{97328C6D-A772-4B02-BBA5-FD6017DCFD53}"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0"/>
          <p:cNvSpPr>
            <a:spLocks noGrp="1" noChangeArrowheads="1"/>
          </p:cNvSpPr>
          <p:nvPr>
            <p:ph type="sldNum" sz="quarter" idx="10"/>
          </p:nvPr>
        </p:nvSpPr>
        <p:spPr>
          <a:ln/>
        </p:spPr>
        <p:txBody>
          <a:bodyPr/>
          <a:lstStyle>
            <a:lvl1pPr>
              <a:defRPr/>
            </a:lvl1pPr>
          </a:lstStyle>
          <a:p>
            <a:pPr>
              <a:defRPr/>
            </a:pPr>
            <a:fld id="{C2D2C7AC-DC5B-4A75-90A1-284044DAB03B}"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0"/>
          <p:cNvSpPr>
            <a:spLocks noGrp="1" noChangeArrowheads="1"/>
          </p:cNvSpPr>
          <p:nvPr>
            <p:ph type="sldNum" sz="quarter" idx="10"/>
          </p:nvPr>
        </p:nvSpPr>
        <p:spPr>
          <a:ln/>
        </p:spPr>
        <p:txBody>
          <a:bodyPr/>
          <a:lstStyle>
            <a:lvl1pPr>
              <a:defRPr/>
            </a:lvl1pPr>
          </a:lstStyle>
          <a:p>
            <a:pPr>
              <a:defRPr/>
            </a:pPr>
            <a:fld id="{A62ECE5E-F877-4234-AA9E-CF3277D0BAC7}"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0"/>
          <p:cNvSpPr>
            <a:spLocks noGrp="1" noChangeArrowheads="1"/>
          </p:cNvSpPr>
          <p:nvPr>
            <p:ph type="sldNum" sz="quarter" idx="10"/>
          </p:nvPr>
        </p:nvSpPr>
        <p:spPr>
          <a:ln/>
        </p:spPr>
        <p:txBody>
          <a:bodyPr/>
          <a:lstStyle>
            <a:lvl1pPr>
              <a:defRPr/>
            </a:lvl1pPr>
          </a:lstStyle>
          <a:p>
            <a:pPr>
              <a:defRPr/>
            </a:pPr>
            <a:fld id="{EE3EF033-9D91-4C37-A0EA-70AE61036509}"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97150" y="3923930"/>
            <a:ext cx="8167456" cy="1845045"/>
          </a:xfrm>
        </p:spPr>
        <p:txBody>
          <a:bodyPr anchor="t"/>
          <a:lstStyle>
            <a:lvl1pPr algn="l">
              <a:defRPr sz="3500" b="1" cap="all"/>
            </a:lvl1pPr>
          </a:lstStyle>
          <a:p>
            <a:r>
              <a:rPr lang="en-US" dirty="0"/>
              <a:t>Click to edit Master title style</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0"/>
          <p:cNvSpPr>
            <a:spLocks noGrp="1" noChangeArrowheads="1"/>
          </p:cNvSpPr>
          <p:nvPr>
            <p:ph type="sldNum" sz="quarter" idx="10"/>
          </p:nvPr>
        </p:nvSpPr>
        <p:spPr>
          <a:ln/>
        </p:spPr>
        <p:txBody>
          <a:bodyPr/>
          <a:lstStyle>
            <a:lvl1pPr>
              <a:defRPr/>
            </a:lvl1pPr>
          </a:lstStyle>
          <a:p>
            <a:pPr>
              <a:defRPr/>
            </a:pPr>
            <a:fld id="{9ED27AAE-AA32-4074-8B14-DC415B3284C8}"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0"/>
          <p:cNvSpPr>
            <a:spLocks noGrp="1" noChangeArrowheads="1"/>
          </p:cNvSpPr>
          <p:nvPr>
            <p:ph type="sldNum" sz="quarter" idx="10"/>
          </p:nvPr>
        </p:nvSpPr>
        <p:spPr>
          <a:ln/>
        </p:spPr>
        <p:txBody>
          <a:bodyPr/>
          <a:lstStyle>
            <a:lvl1pPr>
              <a:defRPr/>
            </a:lvl1pPr>
          </a:lstStyle>
          <a:p>
            <a:pPr>
              <a:defRPr/>
            </a:pPr>
            <a:fld id="{067FC1AC-FA29-42DF-B614-4EF4194C3472}"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0"/>
          <p:cNvSpPr>
            <a:spLocks noGrp="1" noChangeArrowheads="1"/>
          </p:cNvSpPr>
          <p:nvPr>
            <p:ph type="sldNum" sz="quarter" idx="10"/>
          </p:nvPr>
        </p:nvSpPr>
        <p:spPr>
          <a:ln/>
        </p:spPr>
        <p:txBody>
          <a:bodyPr/>
          <a:lstStyle>
            <a:lvl1pPr>
              <a:defRPr/>
            </a:lvl1pPr>
          </a:lstStyle>
          <a:p>
            <a:pPr>
              <a:defRPr/>
            </a:pPr>
            <a:fld id="{E551DE5E-9FA7-4398-AAFC-E2AAE17CB70A}"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0"/>
          <p:cNvSpPr>
            <a:spLocks noGrp="1" noChangeArrowheads="1"/>
          </p:cNvSpPr>
          <p:nvPr>
            <p:ph type="sldNum" sz="quarter" idx="10"/>
          </p:nvPr>
        </p:nvSpPr>
        <p:spPr>
          <a:ln/>
        </p:spPr>
        <p:txBody>
          <a:bodyPr/>
          <a:lstStyle>
            <a:lvl1pPr>
              <a:defRPr/>
            </a:lvl1pPr>
          </a:lstStyle>
          <a:p>
            <a:pPr>
              <a:defRPr/>
            </a:pPr>
            <a:fld id="{FDF1EFC6-F771-45F3-B126-DB885DA1D886}"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0"/>
          <p:cNvSpPr>
            <a:spLocks noGrp="1" noChangeArrowheads="1"/>
          </p:cNvSpPr>
          <p:nvPr>
            <p:ph type="sldNum" sz="quarter" idx="10"/>
          </p:nvPr>
        </p:nvSpPr>
        <p:spPr>
          <a:ln/>
        </p:spPr>
        <p:txBody>
          <a:bodyPr/>
          <a:lstStyle>
            <a:lvl1pPr>
              <a:defRPr/>
            </a:lvl1pPr>
          </a:lstStyle>
          <a:p>
            <a:pPr>
              <a:defRPr/>
            </a:pPr>
            <a:fld id="{D92207FF-7792-4915-9944-7D8611DBEB0D}"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76200"/>
            <a:ext cx="2114550" cy="6202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76200"/>
            <a:ext cx="6191250" cy="6202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0"/>
          <p:cNvSpPr>
            <a:spLocks noGrp="1" noChangeArrowheads="1"/>
          </p:cNvSpPr>
          <p:nvPr>
            <p:ph type="sldNum" sz="quarter" idx="10"/>
          </p:nvPr>
        </p:nvSpPr>
        <p:spPr>
          <a:ln/>
        </p:spPr>
        <p:txBody>
          <a:bodyPr/>
          <a:lstStyle>
            <a:lvl1pPr>
              <a:defRPr/>
            </a:lvl1pPr>
          </a:lstStyle>
          <a:p>
            <a:pPr>
              <a:defRPr/>
            </a:pPr>
            <a:fld id="{00E3A49F-025A-46BD-89A2-1092DA7BAC40}"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0"/>
          <p:cNvSpPr>
            <a:spLocks noGrp="1" noChangeArrowheads="1"/>
          </p:cNvSpPr>
          <p:nvPr>
            <p:ph type="sldNum" sz="quarter" idx="10"/>
          </p:nvPr>
        </p:nvSpPr>
        <p:spPr>
          <a:ln/>
        </p:spPr>
        <p:txBody>
          <a:bodyPr/>
          <a:lstStyle>
            <a:lvl1pPr>
              <a:defRPr/>
            </a:lvl1pPr>
          </a:lstStyle>
          <a:p>
            <a:pPr>
              <a:defRPr/>
            </a:pPr>
            <a:fld id="{DDA4C646-EED1-4B2E-B171-3FC3553794E9}"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0"/>
          <p:cNvSpPr>
            <a:spLocks noGrp="1" noChangeArrowheads="1"/>
          </p:cNvSpPr>
          <p:nvPr>
            <p:ph type="sldNum" sz="quarter" idx="10"/>
          </p:nvPr>
        </p:nvSpPr>
        <p:spPr>
          <a:ln/>
        </p:spPr>
        <p:txBody>
          <a:bodyPr/>
          <a:lstStyle>
            <a:lvl1pPr>
              <a:defRPr/>
            </a:lvl1pPr>
          </a:lstStyle>
          <a:p>
            <a:pPr>
              <a:defRPr/>
            </a:pPr>
            <a:fld id="{97328C6D-A772-4B02-BBA5-FD6017DCFD53}"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0"/>
          <p:cNvSpPr>
            <a:spLocks noGrp="1" noChangeArrowheads="1"/>
          </p:cNvSpPr>
          <p:nvPr>
            <p:ph type="sldNum" sz="quarter" idx="10"/>
          </p:nvPr>
        </p:nvSpPr>
        <p:spPr>
          <a:ln/>
        </p:spPr>
        <p:txBody>
          <a:bodyPr/>
          <a:lstStyle>
            <a:lvl1pPr>
              <a:defRPr/>
            </a:lvl1pPr>
          </a:lstStyle>
          <a:p>
            <a:pPr>
              <a:defRPr/>
            </a:pPr>
            <a:fld id="{C2D2C7AC-DC5B-4A75-90A1-284044DAB03B}"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0"/>
          <p:cNvSpPr>
            <a:spLocks noGrp="1" noChangeArrowheads="1"/>
          </p:cNvSpPr>
          <p:nvPr>
            <p:ph type="sldNum" sz="quarter" idx="10"/>
          </p:nvPr>
        </p:nvSpPr>
        <p:spPr>
          <a:ln/>
        </p:spPr>
        <p:txBody>
          <a:bodyPr/>
          <a:lstStyle>
            <a:lvl1pPr>
              <a:defRPr/>
            </a:lvl1pPr>
          </a:lstStyle>
          <a:p>
            <a:pPr>
              <a:defRPr/>
            </a:pPr>
            <a:fld id="{A62ECE5E-F877-4234-AA9E-CF3277D0BAC7}"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0"/>
          <p:cNvSpPr>
            <a:spLocks noGrp="1" noChangeArrowheads="1"/>
          </p:cNvSpPr>
          <p:nvPr>
            <p:ph type="sldNum" sz="quarter" idx="10"/>
          </p:nvPr>
        </p:nvSpPr>
        <p:spPr>
          <a:ln/>
        </p:spPr>
        <p:txBody>
          <a:bodyPr/>
          <a:lstStyle>
            <a:lvl1pPr>
              <a:defRPr/>
            </a:lvl1pPr>
          </a:lstStyle>
          <a:p>
            <a:pPr>
              <a:defRPr/>
            </a:pPr>
            <a:fld id="{EE3EF033-9D91-4C37-A0EA-70AE61036509}"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0"/>
          <p:cNvSpPr>
            <a:spLocks noGrp="1" noChangeArrowheads="1"/>
          </p:cNvSpPr>
          <p:nvPr>
            <p:ph type="sldNum" sz="quarter" idx="10"/>
          </p:nvPr>
        </p:nvSpPr>
        <p:spPr>
          <a:ln/>
        </p:spPr>
        <p:txBody>
          <a:bodyPr/>
          <a:lstStyle>
            <a:lvl1pPr>
              <a:defRPr/>
            </a:lvl1pPr>
          </a:lstStyle>
          <a:p>
            <a:pPr>
              <a:defRPr/>
            </a:pPr>
            <a:fld id="{9ED27AAE-AA32-4074-8B14-DC415B3284C8}"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0"/>
          <p:cNvSpPr>
            <a:spLocks noGrp="1" noChangeArrowheads="1"/>
          </p:cNvSpPr>
          <p:nvPr>
            <p:ph type="sldNum" sz="quarter" idx="10"/>
          </p:nvPr>
        </p:nvSpPr>
        <p:spPr>
          <a:ln/>
        </p:spPr>
        <p:txBody>
          <a:bodyPr/>
          <a:lstStyle>
            <a:lvl1pPr>
              <a:defRPr/>
            </a:lvl1pPr>
          </a:lstStyle>
          <a:p>
            <a:pPr>
              <a:defRPr/>
            </a:pPr>
            <a:fld id="{067FC1AC-FA29-42DF-B614-4EF4194C3472}"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0"/>
          <p:cNvSpPr>
            <a:spLocks noGrp="1" noChangeArrowheads="1"/>
          </p:cNvSpPr>
          <p:nvPr>
            <p:ph type="sldNum" sz="quarter" idx="10"/>
          </p:nvPr>
        </p:nvSpPr>
        <p:spPr>
          <a:ln/>
        </p:spPr>
        <p:txBody>
          <a:bodyPr/>
          <a:lstStyle>
            <a:lvl1pPr>
              <a:defRPr/>
            </a:lvl1pPr>
          </a:lstStyle>
          <a:p>
            <a:pPr>
              <a:defRPr/>
            </a:pPr>
            <a:fld id="{E551DE5E-9FA7-4398-AAFC-E2AAE17CB70A}"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0"/>
          <p:cNvSpPr>
            <a:spLocks noGrp="1" noChangeArrowheads="1"/>
          </p:cNvSpPr>
          <p:nvPr>
            <p:ph type="sldNum" sz="quarter" idx="10"/>
          </p:nvPr>
        </p:nvSpPr>
        <p:spPr>
          <a:ln/>
        </p:spPr>
        <p:txBody>
          <a:bodyPr/>
          <a:lstStyle>
            <a:lvl1pPr>
              <a:defRPr/>
            </a:lvl1pPr>
          </a:lstStyle>
          <a:p>
            <a:pPr>
              <a:defRPr/>
            </a:pPr>
            <a:fld id="{FDF1EFC6-F771-45F3-B126-DB885DA1D886}"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0"/>
          <p:cNvSpPr>
            <a:spLocks noGrp="1" noChangeArrowheads="1"/>
          </p:cNvSpPr>
          <p:nvPr>
            <p:ph type="sldNum" sz="quarter" idx="10"/>
          </p:nvPr>
        </p:nvSpPr>
        <p:spPr>
          <a:ln/>
        </p:spPr>
        <p:txBody>
          <a:bodyPr/>
          <a:lstStyle>
            <a:lvl1pPr>
              <a:defRPr/>
            </a:lvl1pPr>
          </a:lstStyle>
          <a:p>
            <a:pPr>
              <a:defRPr/>
            </a:pPr>
            <a:fld id="{D92207FF-7792-4915-9944-7D8611DBEB0D}"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76200"/>
            <a:ext cx="2114550" cy="6202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76200"/>
            <a:ext cx="6191250" cy="6202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0"/>
          <p:cNvSpPr>
            <a:spLocks noGrp="1" noChangeArrowheads="1"/>
          </p:cNvSpPr>
          <p:nvPr>
            <p:ph type="sldNum" sz="quarter" idx="10"/>
          </p:nvPr>
        </p:nvSpPr>
        <p:spPr>
          <a:ln/>
        </p:spPr>
        <p:txBody>
          <a:bodyPr/>
          <a:lstStyle>
            <a:lvl1pPr>
              <a:defRPr/>
            </a:lvl1pPr>
          </a:lstStyle>
          <a:p>
            <a:pPr>
              <a:defRPr/>
            </a:pPr>
            <a:fld id="{00E3A49F-025A-46BD-89A2-1092DA7BAC40}"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3.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3.jpe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3.jpe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35" name="Line 11"/>
          <p:cNvSpPr>
            <a:spLocks noChangeShapeType="1"/>
          </p:cNvSpPr>
          <p:nvPr/>
        </p:nvSpPr>
        <p:spPr bwMode="auto">
          <a:xfrm>
            <a:off x="457200" y="6388100"/>
            <a:ext cx="8229600" cy="0"/>
          </a:xfrm>
          <a:prstGeom prst="line">
            <a:avLst/>
          </a:prstGeom>
          <a:noFill/>
          <a:ln w="9525">
            <a:solidFill>
              <a:schemeClr val="bg1"/>
            </a:solidFill>
            <a:round/>
            <a:headEnd/>
            <a:tailEnd/>
          </a:ln>
          <a:effectLst/>
        </p:spPr>
        <p:txBody>
          <a:bodyPr/>
          <a:lstStyle/>
          <a:p>
            <a:pPr>
              <a:defRPr/>
            </a:pPr>
            <a:endParaRPr lang="en-US" dirty="0"/>
          </a:p>
        </p:txBody>
      </p:sp>
      <p:cxnSp>
        <p:nvCxnSpPr>
          <p:cNvPr id="1027" name="Straight Connector 11"/>
          <p:cNvCxnSpPr>
            <a:cxnSpLocks noChangeShapeType="1"/>
          </p:cNvCxnSpPr>
          <p:nvPr/>
        </p:nvCxnSpPr>
        <p:spPr bwMode="auto">
          <a:xfrm>
            <a:off x="1579563" y="895350"/>
            <a:ext cx="7107237" cy="1588"/>
          </a:xfrm>
          <a:prstGeom prst="line">
            <a:avLst/>
          </a:prstGeom>
          <a:noFill/>
          <a:ln w="9525" algn="ctr">
            <a:solidFill>
              <a:schemeClr val="bg1"/>
            </a:solidFill>
            <a:round/>
            <a:headEnd/>
            <a:tailEnd/>
          </a:ln>
        </p:spPr>
      </p:cxnSp>
      <p:sp>
        <p:nvSpPr>
          <p:cNvPr id="1028" name="Title Placeholder 1"/>
          <p:cNvSpPr>
            <a:spLocks noGrp="1"/>
          </p:cNvSpPr>
          <p:nvPr>
            <p:ph type="title"/>
          </p:nvPr>
        </p:nvSpPr>
        <p:spPr bwMode="auto">
          <a:xfrm>
            <a:off x="1465263" y="201613"/>
            <a:ext cx="7221537" cy="500062"/>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ubtitle 2"/>
          <p:cNvSpPr txBox="1">
            <a:spLocks/>
          </p:cNvSpPr>
          <p:nvPr/>
        </p:nvSpPr>
        <p:spPr bwMode="auto">
          <a:xfrm rot="5400000">
            <a:off x="7189787" y="3248026"/>
            <a:ext cx="3675063" cy="214312"/>
          </a:xfrm>
          <a:prstGeom prst="rect">
            <a:avLst/>
          </a:prstGeom>
          <a:noFill/>
          <a:ln w="9525">
            <a:noFill/>
            <a:miter lim="800000"/>
            <a:headEnd/>
            <a:tailEnd/>
          </a:ln>
        </p:spPr>
        <p:txBody>
          <a:bodyPr>
            <a:spAutoFit/>
          </a:bodyPr>
          <a:lstStyle/>
          <a:p>
            <a:pPr algn="ctr">
              <a:buFont typeface="Arial" charset="0"/>
              <a:buNone/>
              <a:defRPr/>
            </a:pPr>
            <a:r>
              <a:rPr lang="en-US" sz="800" dirty="0">
                <a:solidFill>
                  <a:srgbClr val="969696"/>
                </a:solidFill>
                <a:latin typeface="Requiem Text"/>
                <a:ea typeface="Requiem Text"/>
                <a:cs typeface="Requiem Text"/>
              </a:rPr>
              <a:t>CAESARS ENTERTAINMENT</a:t>
            </a:r>
            <a:r>
              <a:rPr lang="en-US" sz="800" baseline="30000" dirty="0">
                <a:solidFill>
                  <a:srgbClr val="969696"/>
                </a:solidFill>
                <a:latin typeface="Requiem Text"/>
                <a:ea typeface="Requiem Text"/>
                <a:cs typeface="Requiem Text"/>
              </a:rPr>
              <a:t>®</a:t>
            </a:r>
            <a:r>
              <a:rPr lang="en-US" sz="800" dirty="0">
                <a:solidFill>
                  <a:srgbClr val="969696"/>
                </a:solidFill>
                <a:latin typeface="Requiem Text"/>
                <a:ea typeface="Requiem Text"/>
                <a:cs typeface="Requiem Text"/>
              </a:rPr>
              <a:t> | PROPRIETARY AND CONFIDENTIAL</a:t>
            </a:r>
          </a:p>
        </p:txBody>
      </p:sp>
      <p:sp>
        <p:nvSpPr>
          <p:cNvPr id="15" name="TextBox 14"/>
          <p:cNvSpPr txBox="1"/>
          <p:nvPr/>
        </p:nvSpPr>
        <p:spPr>
          <a:xfrm>
            <a:off x="8286750" y="6408738"/>
            <a:ext cx="493713" cy="274637"/>
          </a:xfrm>
          <a:prstGeom prst="rect">
            <a:avLst/>
          </a:prstGeom>
          <a:noFill/>
        </p:spPr>
        <p:txBody>
          <a:bodyPr>
            <a:spAutoFit/>
          </a:bodyPr>
          <a:lstStyle/>
          <a:p>
            <a:pPr algn="r">
              <a:defRPr/>
            </a:pPr>
            <a:fld id="{4A65B7AA-AF27-4136-B54B-8EA2EF032CC6}" type="slidenum">
              <a:rPr lang="en-US" sz="1200">
                <a:solidFill>
                  <a:schemeClr val="bg1"/>
                </a:solidFill>
                <a:latin typeface="Gotham-Medium"/>
                <a:ea typeface="Gotham-Medium"/>
                <a:cs typeface="Gotham-Medium"/>
              </a:rPr>
              <a:pPr algn="r">
                <a:defRPr/>
              </a:pPr>
              <a:t>‹#›</a:t>
            </a:fld>
            <a:endParaRPr lang="en-US" sz="1200" dirty="0">
              <a:solidFill>
                <a:schemeClr val="bg1"/>
              </a:solidFill>
              <a:latin typeface="Gotham-Medium"/>
              <a:ea typeface="Gotham-Medium"/>
              <a:cs typeface="Gotham-Medium"/>
            </a:endParaRPr>
          </a:p>
        </p:txBody>
      </p:sp>
      <p:cxnSp>
        <p:nvCxnSpPr>
          <p:cNvPr id="12" name="Straight Connector 11"/>
          <p:cNvCxnSpPr/>
          <p:nvPr/>
        </p:nvCxnSpPr>
        <p:spPr>
          <a:xfrm>
            <a:off x="457200" y="6376988"/>
            <a:ext cx="8229600"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33" name="Picture 9" descr="CaesarsEnt.LaurelOnly.png"/>
          <p:cNvPicPr>
            <a:picLocks noChangeAspect="1"/>
          </p:cNvPicPr>
          <p:nvPr/>
        </p:nvPicPr>
        <p:blipFill>
          <a:blip r:embed="rId14"/>
          <a:srcRect/>
          <a:stretch>
            <a:fillRect/>
          </a:stretch>
        </p:blipFill>
        <p:spPr bwMode="auto">
          <a:xfrm>
            <a:off x="457200" y="300038"/>
            <a:ext cx="693738" cy="588962"/>
          </a:xfrm>
          <a:prstGeom prst="rect">
            <a:avLst/>
          </a:prstGeom>
          <a:noFill/>
          <a:ln w="9525">
            <a:noFill/>
            <a:miter lim="800000"/>
            <a:headEnd/>
            <a:tailEnd/>
          </a:ln>
        </p:spPr>
      </p:pic>
      <p:cxnSp>
        <p:nvCxnSpPr>
          <p:cNvPr id="1034" name="Straight Connector 11"/>
          <p:cNvCxnSpPr>
            <a:cxnSpLocks noChangeShapeType="1"/>
          </p:cNvCxnSpPr>
          <p:nvPr/>
        </p:nvCxnSpPr>
        <p:spPr bwMode="auto">
          <a:xfrm>
            <a:off x="1579563" y="895350"/>
            <a:ext cx="7107237" cy="1588"/>
          </a:xfrm>
          <a:prstGeom prst="line">
            <a:avLst/>
          </a:prstGeom>
          <a:noFill/>
          <a:ln w="9525" algn="ctr">
            <a:solidFill>
              <a:schemeClr val="bg1"/>
            </a:solidFill>
            <a:round/>
            <a:headEnd/>
            <a:tailEnd/>
          </a:ln>
        </p:spPr>
      </p:cxnSp>
    </p:spTree>
  </p:cSld>
  <p:clrMap bg1="dk1" tx1="lt1" bg2="dk2" tx2="lt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50" r:id="rId12"/>
  </p:sldLayoutIdLst>
  <p:txStyles>
    <p:titleStyle>
      <a:lvl1pPr algn="l" defTabSz="457200" rtl="0" eaLnBrk="0" fontAlgn="base" hangingPunct="0">
        <a:spcBef>
          <a:spcPct val="0"/>
        </a:spcBef>
        <a:spcAft>
          <a:spcPct val="0"/>
        </a:spcAft>
        <a:defRPr sz="2800" kern="1200">
          <a:solidFill>
            <a:srgbClr val="C82025"/>
          </a:solidFill>
          <a:latin typeface="Requiem Text"/>
          <a:ea typeface="+mj-ea"/>
          <a:cs typeface="+mj-cs"/>
        </a:defRPr>
      </a:lvl1pPr>
      <a:lvl2pPr algn="l" defTabSz="457200" rtl="0" eaLnBrk="0" fontAlgn="base" hangingPunct="0">
        <a:spcBef>
          <a:spcPct val="0"/>
        </a:spcBef>
        <a:spcAft>
          <a:spcPct val="0"/>
        </a:spcAft>
        <a:defRPr sz="2800">
          <a:solidFill>
            <a:srgbClr val="C82025"/>
          </a:solidFill>
          <a:latin typeface="Requiem Text"/>
        </a:defRPr>
      </a:lvl2pPr>
      <a:lvl3pPr algn="l" defTabSz="457200" rtl="0" eaLnBrk="0" fontAlgn="base" hangingPunct="0">
        <a:spcBef>
          <a:spcPct val="0"/>
        </a:spcBef>
        <a:spcAft>
          <a:spcPct val="0"/>
        </a:spcAft>
        <a:defRPr sz="2800">
          <a:solidFill>
            <a:srgbClr val="C82025"/>
          </a:solidFill>
          <a:latin typeface="Requiem Text"/>
        </a:defRPr>
      </a:lvl3pPr>
      <a:lvl4pPr algn="l" defTabSz="457200" rtl="0" eaLnBrk="0" fontAlgn="base" hangingPunct="0">
        <a:spcBef>
          <a:spcPct val="0"/>
        </a:spcBef>
        <a:spcAft>
          <a:spcPct val="0"/>
        </a:spcAft>
        <a:defRPr sz="2800">
          <a:solidFill>
            <a:srgbClr val="C82025"/>
          </a:solidFill>
          <a:latin typeface="Requiem Text"/>
        </a:defRPr>
      </a:lvl4pPr>
      <a:lvl5pPr algn="l" defTabSz="457200" rtl="0" eaLnBrk="0" fontAlgn="base" hangingPunct="0">
        <a:spcBef>
          <a:spcPct val="0"/>
        </a:spcBef>
        <a:spcAft>
          <a:spcPct val="0"/>
        </a:spcAft>
        <a:defRPr sz="2800">
          <a:solidFill>
            <a:srgbClr val="C82025"/>
          </a:solidFill>
          <a:latin typeface="Requiem Text"/>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defRPr sz="2000" kern="1200">
          <a:solidFill>
            <a:schemeClr val="bg1"/>
          </a:solidFill>
          <a:latin typeface="Gotham-Book"/>
          <a:ea typeface="+mn-ea"/>
          <a:cs typeface="+mn-cs"/>
        </a:defRPr>
      </a:lvl1pPr>
      <a:lvl2pPr marL="228600" indent="-227013" algn="l" defTabSz="457200" rtl="0" eaLnBrk="0" fontAlgn="base" hangingPunct="0">
        <a:spcBef>
          <a:spcPct val="20000"/>
        </a:spcBef>
        <a:spcAft>
          <a:spcPct val="0"/>
        </a:spcAft>
        <a:buChar char="•"/>
        <a:defRPr sz="1600" kern="1200">
          <a:solidFill>
            <a:schemeClr val="bg1"/>
          </a:solidFill>
          <a:latin typeface="Gotham-Book"/>
          <a:ea typeface="+mn-ea"/>
          <a:cs typeface="+mn-cs"/>
        </a:defRPr>
      </a:lvl2pPr>
      <a:lvl3pPr marL="457200" indent="-227013" algn="l" defTabSz="457200" rtl="0" eaLnBrk="0" fontAlgn="base" hangingPunct="0">
        <a:spcBef>
          <a:spcPct val="20000"/>
        </a:spcBef>
        <a:spcAft>
          <a:spcPct val="0"/>
        </a:spcAft>
        <a:buFont typeface="Arial" charset="0"/>
        <a:buChar char="–"/>
        <a:defRPr sz="1400" kern="1200">
          <a:solidFill>
            <a:schemeClr val="bg1"/>
          </a:solidFill>
          <a:latin typeface="Gotham-Book"/>
          <a:ea typeface="+mn-ea"/>
          <a:cs typeface="+mn-cs"/>
        </a:defRPr>
      </a:lvl3pPr>
      <a:lvl4pPr marL="685800" indent="-227013" algn="l" defTabSz="457200" rtl="0" eaLnBrk="0" fontAlgn="base" hangingPunct="0">
        <a:spcBef>
          <a:spcPct val="20000"/>
        </a:spcBef>
        <a:spcAft>
          <a:spcPct val="0"/>
        </a:spcAft>
        <a:buFont typeface="Wingdings" pitchFamily="2" charset="2"/>
        <a:buChar char="§"/>
        <a:defRPr sz="1200" kern="1200">
          <a:solidFill>
            <a:schemeClr val="bg1"/>
          </a:solidFill>
          <a:latin typeface="Gotham-Book"/>
          <a:ea typeface="+mn-ea"/>
          <a:cs typeface="+mn-cs"/>
        </a:defRPr>
      </a:lvl4pPr>
      <a:lvl5pPr marL="914400" indent="-227013" algn="l" defTabSz="457200" rtl="0" eaLnBrk="0" fontAlgn="base" hangingPunct="0">
        <a:spcBef>
          <a:spcPct val="20000"/>
        </a:spcBef>
        <a:spcAft>
          <a:spcPct val="0"/>
        </a:spcAft>
        <a:buFont typeface="Arial" charset="0"/>
        <a:buChar char="•"/>
        <a:defRPr sz="1100" kern="1200">
          <a:solidFill>
            <a:schemeClr val="bg1"/>
          </a:solidFill>
          <a:latin typeface="Gotham-Book"/>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8C6993-B5DB-4D85-A378-71B250FF60B1}" type="datetimeFigureOut">
              <a:rPr lang="en-US" smtClean="0"/>
              <a:pPr/>
              <a:t>4/13/2018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025EC-24D6-457C-A8B7-512A81C4BEA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32" name="Picture 8" descr="Background2"/>
          <p:cNvPicPr>
            <a:picLocks noChangeAspect="1" noChangeArrowheads="1"/>
          </p:cNvPicPr>
          <p:nvPr/>
        </p:nvPicPr>
        <p:blipFill>
          <a:blip r:embed="rId13" cstate="print"/>
          <a:srcRect/>
          <a:stretch>
            <a:fillRect/>
          </a:stretch>
        </p:blipFill>
        <p:spPr bwMode="auto">
          <a:xfrm>
            <a:off x="0" y="0"/>
            <a:ext cx="9144000" cy="6859588"/>
          </a:xfrm>
          <a:prstGeom prst="rect">
            <a:avLst/>
          </a:prstGeom>
          <a:noFill/>
        </p:spPr>
      </p:pic>
      <p:sp>
        <p:nvSpPr>
          <p:cNvPr id="1034" name="Rectangle 18"/>
          <p:cNvSpPr>
            <a:spLocks noGrp="1" noChangeArrowheads="1"/>
          </p:cNvSpPr>
          <p:nvPr>
            <p:ph type="title"/>
          </p:nvPr>
        </p:nvSpPr>
        <p:spPr bwMode="auto">
          <a:xfrm>
            <a:off x="685800" y="-76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5" name="Rectangle 19"/>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2004" name="Rectangle 20"/>
          <p:cNvSpPr>
            <a:spLocks noGrp="1" noChangeArrowheads="1"/>
          </p:cNvSpPr>
          <p:nvPr>
            <p:ph type="sldNum" sz="quarter" idx="4"/>
          </p:nvPr>
        </p:nvSpPr>
        <p:spPr bwMode="auto">
          <a:xfrm>
            <a:off x="-1447800" y="65532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900" baseline="0">
                <a:solidFill>
                  <a:schemeClr val="bg1"/>
                </a:solidFill>
                <a:latin typeface="Arial" pitchFamily="34" charset="0"/>
              </a:defRPr>
            </a:lvl1pPr>
          </a:lstStyle>
          <a:p>
            <a:pPr defTabSz="914400">
              <a:defRPr/>
            </a:pPr>
            <a:fld id="{C614AB2A-82BE-4392-BBD1-B37F458CF32A}" type="slidenum">
              <a:rPr lang="en-US">
                <a:solidFill>
                  <a:srgbClr val="FFFFFF"/>
                </a:solidFill>
              </a:rPr>
              <a:pPr defTabSz="914400">
                <a:defRPr/>
              </a:pPr>
              <a:t>‹#›</a:t>
            </a:fld>
            <a:endParaRPr lang="en-US" dirty="0">
              <a:solidFill>
                <a:srgbClr val="FFFFFF"/>
              </a:solidFill>
            </a:endParaRPr>
          </a:p>
        </p:txBody>
      </p:sp>
      <p:sp>
        <p:nvSpPr>
          <p:cNvPr id="11" name="Text Box 15"/>
          <p:cNvSpPr txBox="1">
            <a:spLocks noChangeArrowheads="1"/>
          </p:cNvSpPr>
          <p:nvPr/>
        </p:nvSpPr>
        <p:spPr bwMode="auto">
          <a:xfrm>
            <a:off x="4724400" y="6553200"/>
            <a:ext cx="4343400" cy="304800"/>
          </a:xfrm>
          <a:prstGeom prst="rect">
            <a:avLst/>
          </a:prstGeom>
          <a:noFill/>
          <a:ln w="9525">
            <a:noFill/>
            <a:miter lim="800000"/>
            <a:headEnd/>
            <a:tailEnd/>
          </a:ln>
          <a:effectLst/>
        </p:spPr>
        <p:txBody>
          <a:bodyPr/>
          <a:lstStyle/>
          <a:p>
            <a:pPr algn="r" defTabSz="914400" eaLnBrk="0" hangingPunct="0"/>
            <a:r>
              <a:rPr lang="en-US" sz="900" dirty="0">
                <a:solidFill>
                  <a:srgbClr val="FFFFFF"/>
                </a:solidFill>
                <a:latin typeface="Trebuchet MS" pitchFamily="34" charset="0"/>
              </a:rPr>
              <a:t>Copyright 2000-2011, Solutionary, Inc.</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r" rtl="0" eaLnBrk="1" fontAlgn="base" hangingPunct="1">
        <a:spcBef>
          <a:spcPct val="0"/>
        </a:spcBef>
        <a:spcAft>
          <a:spcPct val="0"/>
        </a:spcAft>
        <a:defRPr sz="2800" b="1">
          <a:solidFill>
            <a:schemeClr val="bg1"/>
          </a:solidFill>
          <a:latin typeface="Arial" charset="0"/>
          <a:ea typeface="+mj-ea"/>
          <a:cs typeface="+mj-cs"/>
        </a:defRPr>
      </a:lvl1pPr>
      <a:lvl2pPr algn="r" rtl="0" eaLnBrk="1" fontAlgn="base" hangingPunct="1">
        <a:spcBef>
          <a:spcPct val="0"/>
        </a:spcBef>
        <a:spcAft>
          <a:spcPct val="0"/>
        </a:spcAft>
        <a:defRPr sz="2800" b="1">
          <a:solidFill>
            <a:schemeClr val="bg1"/>
          </a:solidFill>
          <a:latin typeface="Arial" charset="0"/>
        </a:defRPr>
      </a:lvl2pPr>
      <a:lvl3pPr algn="r" rtl="0" eaLnBrk="1" fontAlgn="base" hangingPunct="1">
        <a:spcBef>
          <a:spcPct val="0"/>
        </a:spcBef>
        <a:spcAft>
          <a:spcPct val="0"/>
        </a:spcAft>
        <a:defRPr sz="2800" b="1">
          <a:solidFill>
            <a:schemeClr val="bg1"/>
          </a:solidFill>
          <a:latin typeface="Arial" charset="0"/>
        </a:defRPr>
      </a:lvl3pPr>
      <a:lvl4pPr algn="r" rtl="0" eaLnBrk="1" fontAlgn="base" hangingPunct="1">
        <a:spcBef>
          <a:spcPct val="0"/>
        </a:spcBef>
        <a:spcAft>
          <a:spcPct val="0"/>
        </a:spcAft>
        <a:defRPr sz="2800" b="1">
          <a:solidFill>
            <a:schemeClr val="bg1"/>
          </a:solidFill>
          <a:latin typeface="Arial" charset="0"/>
        </a:defRPr>
      </a:lvl4pPr>
      <a:lvl5pPr algn="r" rtl="0" eaLnBrk="1" fontAlgn="base" hangingPunct="1">
        <a:spcBef>
          <a:spcPct val="0"/>
        </a:spcBef>
        <a:spcAft>
          <a:spcPct val="0"/>
        </a:spcAft>
        <a:defRPr sz="2800" b="1">
          <a:solidFill>
            <a:schemeClr val="bg1"/>
          </a:solidFill>
          <a:latin typeface="Arial" charset="0"/>
        </a:defRPr>
      </a:lvl5pPr>
      <a:lvl6pPr marL="457200" algn="r" rtl="0" eaLnBrk="1" fontAlgn="base" hangingPunct="1">
        <a:spcBef>
          <a:spcPct val="0"/>
        </a:spcBef>
        <a:spcAft>
          <a:spcPct val="0"/>
        </a:spcAft>
        <a:defRPr sz="2800" b="1">
          <a:solidFill>
            <a:schemeClr val="bg1"/>
          </a:solidFill>
          <a:latin typeface="Trebuchet MS" pitchFamily="34" charset="0"/>
        </a:defRPr>
      </a:lvl6pPr>
      <a:lvl7pPr marL="914400" algn="r" rtl="0" eaLnBrk="1" fontAlgn="base" hangingPunct="1">
        <a:spcBef>
          <a:spcPct val="0"/>
        </a:spcBef>
        <a:spcAft>
          <a:spcPct val="0"/>
        </a:spcAft>
        <a:defRPr sz="2800" b="1">
          <a:solidFill>
            <a:schemeClr val="bg1"/>
          </a:solidFill>
          <a:latin typeface="Trebuchet MS" pitchFamily="34" charset="0"/>
        </a:defRPr>
      </a:lvl7pPr>
      <a:lvl8pPr marL="1371600" algn="r" rtl="0" eaLnBrk="1" fontAlgn="base" hangingPunct="1">
        <a:spcBef>
          <a:spcPct val="0"/>
        </a:spcBef>
        <a:spcAft>
          <a:spcPct val="0"/>
        </a:spcAft>
        <a:defRPr sz="2800" b="1">
          <a:solidFill>
            <a:schemeClr val="bg1"/>
          </a:solidFill>
          <a:latin typeface="Trebuchet MS" pitchFamily="34" charset="0"/>
        </a:defRPr>
      </a:lvl8pPr>
      <a:lvl9pPr marL="1828800" algn="r" rtl="0" eaLnBrk="1" fontAlgn="base" hangingPunct="1">
        <a:spcBef>
          <a:spcPct val="0"/>
        </a:spcBef>
        <a:spcAft>
          <a:spcPct val="0"/>
        </a:spcAft>
        <a:defRPr sz="2800" b="1">
          <a:solidFill>
            <a:schemeClr val="bg1"/>
          </a:solidFill>
          <a:latin typeface="Trebuchet MS" pitchFamily="34" charset="0"/>
        </a:defRPr>
      </a:lvl9pPr>
    </p:titleStyle>
    <p:bodyStyle>
      <a:lvl1pPr marL="342900" indent="-342900" algn="l" rtl="0" eaLnBrk="1" fontAlgn="base" hangingPunct="1">
        <a:spcBef>
          <a:spcPct val="20000"/>
        </a:spcBef>
        <a:spcAft>
          <a:spcPct val="0"/>
        </a:spcAft>
        <a:buClr>
          <a:srgbClr val="003E86"/>
        </a:buClr>
        <a:buFont typeface="Wingdings" pitchFamily="2" charset="2"/>
        <a:buChar char="Ø"/>
        <a:defRPr sz="3200" b="1">
          <a:solidFill>
            <a:srgbClr val="000000"/>
          </a:solidFill>
          <a:latin typeface="Arial" charset="0"/>
          <a:ea typeface="+mn-ea"/>
          <a:cs typeface="+mn-cs"/>
        </a:defRPr>
      </a:lvl1pPr>
      <a:lvl2pPr marL="742950" indent="-285750" algn="l" rtl="0" eaLnBrk="1" fontAlgn="base" hangingPunct="1">
        <a:spcBef>
          <a:spcPct val="20000"/>
        </a:spcBef>
        <a:spcAft>
          <a:spcPct val="0"/>
        </a:spcAft>
        <a:buClr>
          <a:srgbClr val="003E86"/>
        </a:buClr>
        <a:buFont typeface="Wingdings" pitchFamily="2" charset="2"/>
        <a:buChar char="Ø"/>
        <a:defRPr sz="2800">
          <a:solidFill>
            <a:srgbClr val="000000"/>
          </a:solidFill>
          <a:latin typeface="Arial" charset="0"/>
        </a:defRPr>
      </a:lvl2pPr>
      <a:lvl3pPr marL="1143000" indent="-228600" algn="l" rtl="0" eaLnBrk="1" fontAlgn="base" hangingPunct="1">
        <a:spcBef>
          <a:spcPct val="20000"/>
        </a:spcBef>
        <a:spcAft>
          <a:spcPct val="0"/>
        </a:spcAft>
        <a:buClr>
          <a:srgbClr val="003E86"/>
        </a:buClr>
        <a:buFont typeface="Wingdings" pitchFamily="2" charset="2"/>
        <a:buChar char="Ø"/>
        <a:defRPr sz="2400">
          <a:solidFill>
            <a:srgbClr val="000000"/>
          </a:solidFill>
          <a:latin typeface="Arial" charset="0"/>
        </a:defRPr>
      </a:lvl3pPr>
      <a:lvl4pPr marL="1600200" indent="-228600" algn="l" rtl="0" eaLnBrk="1" fontAlgn="base" hangingPunct="1">
        <a:spcBef>
          <a:spcPct val="20000"/>
        </a:spcBef>
        <a:spcAft>
          <a:spcPct val="0"/>
        </a:spcAft>
        <a:buClr>
          <a:srgbClr val="003E86"/>
        </a:buClr>
        <a:buFont typeface="Wingdings" pitchFamily="2" charset="2"/>
        <a:buChar char="Ø"/>
        <a:defRPr sz="2000">
          <a:solidFill>
            <a:srgbClr val="000000"/>
          </a:solidFill>
          <a:latin typeface="Arial" charset="0"/>
        </a:defRPr>
      </a:lvl4pPr>
      <a:lvl5pPr marL="2057400" indent="-228600" algn="l" rtl="0" eaLnBrk="1" fontAlgn="base" hangingPunct="1">
        <a:spcBef>
          <a:spcPct val="20000"/>
        </a:spcBef>
        <a:spcAft>
          <a:spcPct val="0"/>
        </a:spcAft>
        <a:buClr>
          <a:srgbClr val="003E86"/>
        </a:buClr>
        <a:buFont typeface="Wingdings" pitchFamily="2" charset="2"/>
        <a:buChar char="Ø"/>
        <a:defRPr sz="2000">
          <a:solidFill>
            <a:srgbClr val="000000"/>
          </a:solidFill>
          <a:latin typeface="Arial" charset="0"/>
        </a:defRPr>
      </a:lvl5pPr>
      <a:lvl6pPr marL="2514600" indent="-228600" algn="l" rtl="0" eaLnBrk="1" fontAlgn="base" hangingPunct="1">
        <a:spcBef>
          <a:spcPct val="20000"/>
        </a:spcBef>
        <a:spcAft>
          <a:spcPct val="0"/>
        </a:spcAft>
        <a:buBlip>
          <a:blip r:embed="rId14"/>
        </a:buBlip>
        <a:defRPr sz="2000">
          <a:solidFill>
            <a:srgbClr val="333333"/>
          </a:solidFill>
          <a:latin typeface="+mn-lt"/>
        </a:defRPr>
      </a:lvl6pPr>
      <a:lvl7pPr marL="2971800" indent="-228600" algn="l" rtl="0" eaLnBrk="1" fontAlgn="base" hangingPunct="1">
        <a:spcBef>
          <a:spcPct val="20000"/>
        </a:spcBef>
        <a:spcAft>
          <a:spcPct val="0"/>
        </a:spcAft>
        <a:buBlip>
          <a:blip r:embed="rId14"/>
        </a:buBlip>
        <a:defRPr sz="2000">
          <a:solidFill>
            <a:srgbClr val="333333"/>
          </a:solidFill>
          <a:latin typeface="+mn-lt"/>
        </a:defRPr>
      </a:lvl7pPr>
      <a:lvl8pPr marL="3429000" indent="-228600" algn="l" rtl="0" eaLnBrk="1" fontAlgn="base" hangingPunct="1">
        <a:spcBef>
          <a:spcPct val="20000"/>
        </a:spcBef>
        <a:spcAft>
          <a:spcPct val="0"/>
        </a:spcAft>
        <a:buBlip>
          <a:blip r:embed="rId14"/>
        </a:buBlip>
        <a:defRPr sz="2000">
          <a:solidFill>
            <a:srgbClr val="333333"/>
          </a:solidFill>
          <a:latin typeface="+mn-lt"/>
        </a:defRPr>
      </a:lvl8pPr>
      <a:lvl9pPr marL="3886200" indent="-228600" algn="l" rtl="0" eaLnBrk="1" fontAlgn="base" hangingPunct="1">
        <a:spcBef>
          <a:spcPct val="20000"/>
        </a:spcBef>
        <a:spcAft>
          <a:spcPct val="0"/>
        </a:spcAft>
        <a:buBlip>
          <a:blip r:embed="rId14"/>
        </a:buBlip>
        <a:defRPr sz="2000">
          <a:solidFill>
            <a:srgbClr val="333333"/>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32" name="Picture 8" descr="Background2"/>
          <p:cNvPicPr>
            <a:picLocks noChangeAspect="1" noChangeArrowheads="1"/>
          </p:cNvPicPr>
          <p:nvPr/>
        </p:nvPicPr>
        <p:blipFill>
          <a:blip r:embed="rId13" cstate="print"/>
          <a:srcRect/>
          <a:stretch>
            <a:fillRect/>
          </a:stretch>
        </p:blipFill>
        <p:spPr bwMode="auto">
          <a:xfrm>
            <a:off x="0" y="0"/>
            <a:ext cx="9144000" cy="6859588"/>
          </a:xfrm>
          <a:prstGeom prst="rect">
            <a:avLst/>
          </a:prstGeom>
          <a:noFill/>
        </p:spPr>
      </p:pic>
      <p:sp>
        <p:nvSpPr>
          <p:cNvPr id="1034" name="Rectangle 18"/>
          <p:cNvSpPr>
            <a:spLocks noGrp="1" noChangeArrowheads="1"/>
          </p:cNvSpPr>
          <p:nvPr>
            <p:ph type="title"/>
          </p:nvPr>
        </p:nvSpPr>
        <p:spPr bwMode="auto">
          <a:xfrm>
            <a:off x="685800" y="-76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5" name="Rectangle 19"/>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2004" name="Rectangle 20"/>
          <p:cNvSpPr>
            <a:spLocks noGrp="1" noChangeArrowheads="1"/>
          </p:cNvSpPr>
          <p:nvPr>
            <p:ph type="sldNum" sz="quarter" idx="4"/>
          </p:nvPr>
        </p:nvSpPr>
        <p:spPr bwMode="auto">
          <a:xfrm>
            <a:off x="-1447800" y="65532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900" baseline="0">
                <a:solidFill>
                  <a:schemeClr val="bg1"/>
                </a:solidFill>
                <a:latin typeface="Arial" pitchFamily="34" charset="0"/>
              </a:defRPr>
            </a:lvl1pPr>
          </a:lstStyle>
          <a:p>
            <a:pPr defTabSz="914400">
              <a:defRPr/>
            </a:pPr>
            <a:fld id="{C614AB2A-82BE-4392-BBD1-B37F458CF32A}" type="slidenum">
              <a:rPr lang="en-US">
                <a:solidFill>
                  <a:srgbClr val="FFFFFF"/>
                </a:solidFill>
              </a:rPr>
              <a:pPr defTabSz="914400">
                <a:defRPr/>
              </a:pPr>
              <a:t>‹#›</a:t>
            </a:fld>
            <a:endParaRPr lang="en-US" dirty="0">
              <a:solidFill>
                <a:srgbClr val="FFFFFF"/>
              </a:solidFill>
            </a:endParaRPr>
          </a:p>
        </p:txBody>
      </p:sp>
      <p:sp>
        <p:nvSpPr>
          <p:cNvPr id="11" name="Text Box 15"/>
          <p:cNvSpPr txBox="1">
            <a:spLocks noChangeArrowheads="1"/>
          </p:cNvSpPr>
          <p:nvPr/>
        </p:nvSpPr>
        <p:spPr bwMode="auto">
          <a:xfrm>
            <a:off x="4724400" y="6553200"/>
            <a:ext cx="4343400" cy="304800"/>
          </a:xfrm>
          <a:prstGeom prst="rect">
            <a:avLst/>
          </a:prstGeom>
          <a:noFill/>
          <a:ln w="9525">
            <a:noFill/>
            <a:miter lim="800000"/>
            <a:headEnd/>
            <a:tailEnd/>
          </a:ln>
          <a:effectLst/>
        </p:spPr>
        <p:txBody>
          <a:bodyPr/>
          <a:lstStyle/>
          <a:p>
            <a:pPr algn="r" defTabSz="914400" eaLnBrk="0" hangingPunct="0"/>
            <a:r>
              <a:rPr lang="en-US" sz="900" dirty="0">
                <a:solidFill>
                  <a:srgbClr val="FFFFFF"/>
                </a:solidFill>
                <a:latin typeface="Trebuchet MS" pitchFamily="34" charset="0"/>
              </a:rPr>
              <a:t>Copyright 2000-2011, Solutionary, Inc.</a:t>
            </a: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hdr="0" ftr="0" dt="0"/>
  <p:txStyles>
    <p:titleStyle>
      <a:lvl1pPr algn="r" rtl="0" eaLnBrk="1" fontAlgn="base" hangingPunct="1">
        <a:spcBef>
          <a:spcPct val="0"/>
        </a:spcBef>
        <a:spcAft>
          <a:spcPct val="0"/>
        </a:spcAft>
        <a:defRPr sz="2800" b="1">
          <a:solidFill>
            <a:schemeClr val="bg1"/>
          </a:solidFill>
          <a:latin typeface="Arial" charset="0"/>
          <a:ea typeface="+mj-ea"/>
          <a:cs typeface="+mj-cs"/>
        </a:defRPr>
      </a:lvl1pPr>
      <a:lvl2pPr algn="r" rtl="0" eaLnBrk="1" fontAlgn="base" hangingPunct="1">
        <a:spcBef>
          <a:spcPct val="0"/>
        </a:spcBef>
        <a:spcAft>
          <a:spcPct val="0"/>
        </a:spcAft>
        <a:defRPr sz="2800" b="1">
          <a:solidFill>
            <a:schemeClr val="bg1"/>
          </a:solidFill>
          <a:latin typeface="Arial" charset="0"/>
        </a:defRPr>
      </a:lvl2pPr>
      <a:lvl3pPr algn="r" rtl="0" eaLnBrk="1" fontAlgn="base" hangingPunct="1">
        <a:spcBef>
          <a:spcPct val="0"/>
        </a:spcBef>
        <a:spcAft>
          <a:spcPct val="0"/>
        </a:spcAft>
        <a:defRPr sz="2800" b="1">
          <a:solidFill>
            <a:schemeClr val="bg1"/>
          </a:solidFill>
          <a:latin typeface="Arial" charset="0"/>
        </a:defRPr>
      </a:lvl3pPr>
      <a:lvl4pPr algn="r" rtl="0" eaLnBrk="1" fontAlgn="base" hangingPunct="1">
        <a:spcBef>
          <a:spcPct val="0"/>
        </a:spcBef>
        <a:spcAft>
          <a:spcPct val="0"/>
        </a:spcAft>
        <a:defRPr sz="2800" b="1">
          <a:solidFill>
            <a:schemeClr val="bg1"/>
          </a:solidFill>
          <a:latin typeface="Arial" charset="0"/>
        </a:defRPr>
      </a:lvl4pPr>
      <a:lvl5pPr algn="r" rtl="0" eaLnBrk="1" fontAlgn="base" hangingPunct="1">
        <a:spcBef>
          <a:spcPct val="0"/>
        </a:spcBef>
        <a:spcAft>
          <a:spcPct val="0"/>
        </a:spcAft>
        <a:defRPr sz="2800" b="1">
          <a:solidFill>
            <a:schemeClr val="bg1"/>
          </a:solidFill>
          <a:latin typeface="Arial" charset="0"/>
        </a:defRPr>
      </a:lvl5pPr>
      <a:lvl6pPr marL="457200" algn="r" rtl="0" eaLnBrk="1" fontAlgn="base" hangingPunct="1">
        <a:spcBef>
          <a:spcPct val="0"/>
        </a:spcBef>
        <a:spcAft>
          <a:spcPct val="0"/>
        </a:spcAft>
        <a:defRPr sz="2800" b="1">
          <a:solidFill>
            <a:schemeClr val="bg1"/>
          </a:solidFill>
          <a:latin typeface="Trebuchet MS" pitchFamily="34" charset="0"/>
        </a:defRPr>
      </a:lvl6pPr>
      <a:lvl7pPr marL="914400" algn="r" rtl="0" eaLnBrk="1" fontAlgn="base" hangingPunct="1">
        <a:spcBef>
          <a:spcPct val="0"/>
        </a:spcBef>
        <a:spcAft>
          <a:spcPct val="0"/>
        </a:spcAft>
        <a:defRPr sz="2800" b="1">
          <a:solidFill>
            <a:schemeClr val="bg1"/>
          </a:solidFill>
          <a:latin typeface="Trebuchet MS" pitchFamily="34" charset="0"/>
        </a:defRPr>
      </a:lvl7pPr>
      <a:lvl8pPr marL="1371600" algn="r" rtl="0" eaLnBrk="1" fontAlgn="base" hangingPunct="1">
        <a:spcBef>
          <a:spcPct val="0"/>
        </a:spcBef>
        <a:spcAft>
          <a:spcPct val="0"/>
        </a:spcAft>
        <a:defRPr sz="2800" b="1">
          <a:solidFill>
            <a:schemeClr val="bg1"/>
          </a:solidFill>
          <a:latin typeface="Trebuchet MS" pitchFamily="34" charset="0"/>
        </a:defRPr>
      </a:lvl8pPr>
      <a:lvl9pPr marL="1828800" algn="r" rtl="0" eaLnBrk="1" fontAlgn="base" hangingPunct="1">
        <a:spcBef>
          <a:spcPct val="0"/>
        </a:spcBef>
        <a:spcAft>
          <a:spcPct val="0"/>
        </a:spcAft>
        <a:defRPr sz="2800" b="1">
          <a:solidFill>
            <a:schemeClr val="bg1"/>
          </a:solidFill>
          <a:latin typeface="Trebuchet MS" pitchFamily="34" charset="0"/>
        </a:defRPr>
      </a:lvl9pPr>
    </p:titleStyle>
    <p:bodyStyle>
      <a:lvl1pPr marL="342900" indent="-342900" algn="l" rtl="0" eaLnBrk="1" fontAlgn="base" hangingPunct="1">
        <a:spcBef>
          <a:spcPct val="20000"/>
        </a:spcBef>
        <a:spcAft>
          <a:spcPct val="0"/>
        </a:spcAft>
        <a:buClr>
          <a:srgbClr val="003E86"/>
        </a:buClr>
        <a:buFont typeface="Wingdings" pitchFamily="2" charset="2"/>
        <a:buChar char="Ø"/>
        <a:defRPr sz="3200" b="1">
          <a:solidFill>
            <a:srgbClr val="000000"/>
          </a:solidFill>
          <a:latin typeface="Arial" charset="0"/>
          <a:ea typeface="+mn-ea"/>
          <a:cs typeface="+mn-cs"/>
        </a:defRPr>
      </a:lvl1pPr>
      <a:lvl2pPr marL="742950" indent="-285750" algn="l" rtl="0" eaLnBrk="1" fontAlgn="base" hangingPunct="1">
        <a:spcBef>
          <a:spcPct val="20000"/>
        </a:spcBef>
        <a:spcAft>
          <a:spcPct val="0"/>
        </a:spcAft>
        <a:buClr>
          <a:srgbClr val="003E86"/>
        </a:buClr>
        <a:buFont typeface="Wingdings" pitchFamily="2" charset="2"/>
        <a:buChar char="Ø"/>
        <a:defRPr sz="2800">
          <a:solidFill>
            <a:srgbClr val="000000"/>
          </a:solidFill>
          <a:latin typeface="Arial" charset="0"/>
        </a:defRPr>
      </a:lvl2pPr>
      <a:lvl3pPr marL="1143000" indent="-228600" algn="l" rtl="0" eaLnBrk="1" fontAlgn="base" hangingPunct="1">
        <a:spcBef>
          <a:spcPct val="20000"/>
        </a:spcBef>
        <a:spcAft>
          <a:spcPct val="0"/>
        </a:spcAft>
        <a:buClr>
          <a:srgbClr val="003E86"/>
        </a:buClr>
        <a:buFont typeface="Wingdings" pitchFamily="2" charset="2"/>
        <a:buChar char="Ø"/>
        <a:defRPr sz="2400">
          <a:solidFill>
            <a:srgbClr val="000000"/>
          </a:solidFill>
          <a:latin typeface="Arial" charset="0"/>
        </a:defRPr>
      </a:lvl3pPr>
      <a:lvl4pPr marL="1600200" indent="-228600" algn="l" rtl="0" eaLnBrk="1" fontAlgn="base" hangingPunct="1">
        <a:spcBef>
          <a:spcPct val="20000"/>
        </a:spcBef>
        <a:spcAft>
          <a:spcPct val="0"/>
        </a:spcAft>
        <a:buClr>
          <a:srgbClr val="003E86"/>
        </a:buClr>
        <a:buFont typeface="Wingdings" pitchFamily="2" charset="2"/>
        <a:buChar char="Ø"/>
        <a:defRPr sz="2000">
          <a:solidFill>
            <a:srgbClr val="000000"/>
          </a:solidFill>
          <a:latin typeface="Arial" charset="0"/>
        </a:defRPr>
      </a:lvl4pPr>
      <a:lvl5pPr marL="2057400" indent="-228600" algn="l" rtl="0" eaLnBrk="1" fontAlgn="base" hangingPunct="1">
        <a:spcBef>
          <a:spcPct val="20000"/>
        </a:spcBef>
        <a:spcAft>
          <a:spcPct val="0"/>
        </a:spcAft>
        <a:buClr>
          <a:srgbClr val="003E86"/>
        </a:buClr>
        <a:buFont typeface="Wingdings" pitchFamily="2" charset="2"/>
        <a:buChar char="Ø"/>
        <a:defRPr sz="2000">
          <a:solidFill>
            <a:srgbClr val="000000"/>
          </a:solidFill>
          <a:latin typeface="Arial" charset="0"/>
        </a:defRPr>
      </a:lvl5pPr>
      <a:lvl6pPr marL="2514600" indent="-228600" algn="l" rtl="0" eaLnBrk="1" fontAlgn="base" hangingPunct="1">
        <a:spcBef>
          <a:spcPct val="20000"/>
        </a:spcBef>
        <a:spcAft>
          <a:spcPct val="0"/>
        </a:spcAft>
        <a:buBlip>
          <a:blip r:embed="rId14"/>
        </a:buBlip>
        <a:defRPr sz="2000">
          <a:solidFill>
            <a:srgbClr val="333333"/>
          </a:solidFill>
          <a:latin typeface="+mn-lt"/>
        </a:defRPr>
      </a:lvl6pPr>
      <a:lvl7pPr marL="2971800" indent="-228600" algn="l" rtl="0" eaLnBrk="1" fontAlgn="base" hangingPunct="1">
        <a:spcBef>
          <a:spcPct val="20000"/>
        </a:spcBef>
        <a:spcAft>
          <a:spcPct val="0"/>
        </a:spcAft>
        <a:buBlip>
          <a:blip r:embed="rId14"/>
        </a:buBlip>
        <a:defRPr sz="2000">
          <a:solidFill>
            <a:srgbClr val="333333"/>
          </a:solidFill>
          <a:latin typeface="+mn-lt"/>
        </a:defRPr>
      </a:lvl7pPr>
      <a:lvl8pPr marL="3429000" indent="-228600" algn="l" rtl="0" eaLnBrk="1" fontAlgn="base" hangingPunct="1">
        <a:spcBef>
          <a:spcPct val="20000"/>
        </a:spcBef>
        <a:spcAft>
          <a:spcPct val="0"/>
        </a:spcAft>
        <a:buBlip>
          <a:blip r:embed="rId14"/>
        </a:buBlip>
        <a:defRPr sz="2000">
          <a:solidFill>
            <a:srgbClr val="333333"/>
          </a:solidFill>
          <a:latin typeface="+mn-lt"/>
        </a:defRPr>
      </a:lvl8pPr>
      <a:lvl9pPr marL="3886200" indent="-228600" algn="l" rtl="0" eaLnBrk="1" fontAlgn="base" hangingPunct="1">
        <a:spcBef>
          <a:spcPct val="20000"/>
        </a:spcBef>
        <a:spcAft>
          <a:spcPct val="0"/>
        </a:spcAft>
        <a:buBlip>
          <a:blip r:embed="rId14"/>
        </a:buBlip>
        <a:defRPr sz="2000">
          <a:solidFill>
            <a:srgbClr val="333333"/>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32" name="Picture 8" descr="Background2"/>
          <p:cNvPicPr>
            <a:picLocks noChangeAspect="1" noChangeArrowheads="1"/>
          </p:cNvPicPr>
          <p:nvPr/>
        </p:nvPicPr>
        <p:blipFill>
          <a:blip r:embed="rId13" cstate="print"/>
          <a:srcRect/>
          <a:stretch>
            <a:fillRect/>
          </a:stretch>
        </p:blipFill>
        <p:spPr bwMode="auto">
          <a:xfrm>
            <a:off x="0" y="0"/>
            <a:ext cx="9144000" cy="6859588"/>
          </a:xfrm>
          <a:prstGeom prst="rect">
            <a:avLst/>
          </a:prstGeom>
          <a:noFill/>
        </p:spPr>
      </p:pic>
      <p:sp>
        <p:nvSpPr>
          <p:cNvPr id="1034" name="Rectangle 18"/>
          <p:cNvSpPr>
            <a:spLocks noGrp="1" noChangeArrowheads="1"/>
          </p:cNvSpPr>
          <p:nvPr>
            <p:ph type="title"/>
          </p:nvPr>
        </p:nvSpPr>
        <p:spPr bwMode="auto">
          <a:xfrm>
            <a:off x="685800" y="-76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5" name="Rectangle 19"/>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2004" name="Rectangle 20"/>
          <p:cNvSpPr>
            <a:spLocks noGrp="1" noChangeArrowheads="1"/>
          </p:cNvSpPr>
          <p:nvPr>
            <p:ph type="sldNum" sz="quarter" idx="4"/>
          </p:nvPr>
        </p:nvSpPr>
        <p:spPr bwMode="auto">
          <a:xfrm>
            <a:off x="-1447800" y="65532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900" baseline="0">
                <a:solidFill>
                  <a:schemeClr val="bg1"/>
                </a:solidFill>
                <a:latin typeface="Arial" pitchFamily="34" charset="0"/>
              </a:defRPr>
            </a:lvl1pPr>
          </a:lstStyle>
          <a:p>
            <a:pPr defTabSz="914400">
              <a:defRPr/>
            </a:pPr>
            <a:fld id="{C614AB2A-82BE-4392-BBD1-B37F458CF32A}" type="slidenum">
              <a:rPr lang="en-US">
                <a:solidFill>
                  <a:srgbClr val="FFFFFF"/>
                </a:solidFill>
              </a:rPr>
              <a:pPr defTabSz="914400">
                <a:defRPr/>
              </a:pPr>
              <a:t>‹#›</a:t>
            </a:fld>
            <a:endParaRPr lang="en-US" dirty="0">
              <a:solidFill>
                <a:srgbClr val="FFFFFF"/>
              </a:solidFill>
            </a:endParaRPr>
          </a:p>
        </p:txBody>
      </p:sp>
      <p:sp>
        <p:nvSpPr>
          <p:cNvPr id="11" name="Text Box 15"/>
          <p:cNvSpPr txBox="1">
            <a:spLocks noChangeArrowheads="1"/>
          </p:cNvSpPr>
          <p:nvPr/>
        </p:nvSpPr>
        <p:spPr bwMode="auto">
          <a:xfrm>
            <a:off x="4724400" y="6553200"/>
            <a:ext cx="4343400" cy="304800"/>
          </a:xfrm>
          <a:prstGeom prst="rect">
            <a:avLst/>
          </a:prstGeom>
          <a:noFill/>
          <a:ln w="9525">
            <a:noFill/>
            <a:miter lim="800000"/>
            <a:headEnd/>
            <a:tailEnd/>
          </a:ln>
          <a:effectLst/>
        </p:spPr>
        <p:txBody>
          <a:bodyPr/>
          <a:lstStyle/>
          <a:p>
            <a:pPr algn="r" defTabSz="914400" eaLnBrk="0" hangingPunct="0"/>
            <a:r>
              <a:rPr lang="en-US" sz="900" dirty="0">
                <a:solidFill>
                  <a:srgbClr val="FFFFFF"/>
                </a:solidFill>
                <a:latin typeface="Trebuchet MS" pitchFamily="34" charset="0"/>
              </a:rPr>
              <a:t>Copyright 2000-2011, Solutionary, Inc.</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hdr="0" ftr="0" dt="0"/>
  <p:txStyles>
    <p:titleStyle>
      <a:lvl1pPr algn="r" rtl="0" eaLnBrk="1" fontAlgn="base" hangingPunct="1">
        <a:spcBef>
          <a:spcPct val="0"/>
        </a:spcBef>
        <a:spcAft>
          <a:spcPct val="0"/>
        </a:spcAft>
        <a:defRPr sz="2800" b="1">
          <a:solidFill>
            <a:schemeClr val="bg1"/>
          </a:solidFill>
          <a:latin typeface="Arial" charset="0"/>
          <a:ea typeface="+mj-ea"/>
          <a:cs typeface="+mj-cs"/>
        </a:defRPr>
      </a:lvl1pPr>
      <a:lvl2pPr algn="r" rtl="0" eaLnBrk="1" fontAlgn="base" hangingPunct="1">
        <a:spcBef>
          <a:spcPct val="0"/>
        </a:spcBef>
        <a:spcAft>
          <a:spcPct val="0"/>
        </a:spcAft>
        <a:defRPr sz="2800" b="1">
          <a:solidFill>
            <a:schemeClr val="bg1"/>
          </a:solidFill>
          <a:latin typeface="Arial" charset="0"/>
        </a:defRPr>
      </a:lvl2pPr>
      <a:lvl3pPr algn="r" rtl="0" eaLnBrk="1" fontAlgn="base" hangingPunct="1">
        <a:spcBef>
          <a:spcPct val="0"/>
        </a:spcBef>
        <a:spcAft>
          <a:spcPct val="0"/>
        </a:spcAft>
        <a:defRPr sz="2800" b="1">
          <a:solidFill>
            <a:schemeClr val="bg1"/>
          </a:solidFill>
          <a:latin typeface="Arial" charset="0"/>
        </a:defRPr>
      </a:lvl3pPr>
      <a:lvl4pPr algn="r" rtl="0" eaLnBrk="1" fontAlgn="base" hangingPunct="1">
        <a:spcBef>
          <a:spcPct val="0"/>
        </a:spcBef>
        <a:spcAft>
          <a:spcPct val="0"/>
        </a:spcAft>
        <a:defRPr sz="2800" b="1">
          <a:solidFill>
            <a:schemeClr val="bg1"/>
          </a:solidFill>
          <a:latin typeface="Arial" charset="0"/>
        </a:defRPr>
      </a:lvl4pPr>
      <a:lvl5pPr algn="r" rtl="0" eaLnBrk="1" fontAlgn="base" hangingPunct="1">
        <a:spcBef>
          <a:spcPct val="0"/>
        </a:spcBef>
        <a:spcAft>
          <a:spcPct val="0"/>
        </a:spcAft>
        <a:defRPr sz="2800" b="1">
          <a:solidFill>
            <a:schemeClr val="bg1"/>
          </a:solidFill>
          <a:latin typeface="Arial" charset="0"/>
        </a:defRPr>
      </a:lvl5pPr>
      <a:lvl6pPr marL="457200" algn="r" rtl="0" eaLnBrk="1" fontAlgn="base" hangingPunct="1">
        <a:spcBef>
          <a:spcPct val="0"/>
        </a:spcBef>
        <a:spcAft>
          <a:spcPct val="0"/>
        </a:spcAft>
        <a:defRPr sz="2800" b="1">
          <a:solidFill>
            <a:schemeClr val="bg1"/>
          </a:solidFill>
          <a:latin typeface="Trebuchet MS" pitchFamily="34" charset="0"/>
        </a:defRPr>
      </a:lvl6pPr>
      <a:lvl7pPr marL="914400" algn="r" rtl="0" eaLnBrk="1" fontAlgn="base" hangingPunct="1">
        <a:spcBef>
          <a:spcPct val="0"/>
        </a:spcBef>
        <a:spcAft>
          <a:spcPct val="0"/>
        </a:spcAft>
        <a:defRPr sz="2800" b="1">
          <a:solidFill>
            <a:schemeClr val="bg1"/>
          </a:solidFill>
          <a:latin typeface="Trebuchet MS" pitchFamily="34" charset="0"/>
        </a:defRPr>
      </a:lvl7pPr>
      <a:lvl8pPr marL="1371600" algn="r" rtl="0" eaLnBrk="1" fontAlgn="base" hangingPunct="1">
        <a:spcBef>
          <a:spcPct val="0"/>
        </a:spcBef>
        <a:spcAft>
          <a:spcPct val="0"/>
        </a:spcAft>
        <a:defRPr sz="2800" b="1">
          <a:solidFill>
            <a:schemeClr val="bg1"/>
          </a:solidFill>
          <a:latin typeface="Trebuchet MS" pitchFamily="34" charset="0"/>
        </a:defRPr>
      </a:lvl8pPr>
      <a:lvl9pPr marL="1828800" algn="r" rtl="0" eaLnBrk="1" fontAlgn="base" hangingPunct="1">
        <a:spcBef>
          <a:spcPct val="0"/>
        </a:spcBef>
        <a:spcAft>
          <a:spcPct val="0"/>
        </a:spcAft>
        <a:defRPr sz="2800" b="1">
          <a:solidFill>
            <a:schemeClr val="bg1"/>
          </a:solidFill>
          <a:latin typeface="Trebuchet MS" pitchFamily="34" charset="0"/>
        </a:defRPr>
      </a:lvl9pPr>
    </p:titleStyle>
    <p:bodyStyle>
      <a:lvl1pPr marL="342900" indent="-342900" algn="l" rtl="0" eaLnBrk="1" fontAlgn="base" hangingPunct="1">
        <a:spcBef>
          <a:spcPct val="20000"/>
        </a:spcBef>
        <a:spcAft>
          <a:spcPct val="0"/>
        </a:spcAft>
        <a:buClr>
          <a:srgbClr val="003E86"/>
        </a:buClr>
        <a:buFont typeface="Wingdings" pitchFamily="2" charset="2"/>
        <a:buChar char="Ø"/>
        <a:defRPr sz="3200" b="1">
          <a:solidFill>
            <a:srgbClr val="000000"/>
          </a:solidFill>
          <a:latin typeface="Arial" charset="0"/>
          <a:ea typeface="+mn-ea"/>
          <a:cs typeface="+mn-cs"/>
        </a:defRPr>
      </a:lvl1pPr>
      <a:lvl2pPr marL="742950" indent="-285750" algn="l" rtl="0" eaLnBrk="1" fontAlgn="base" hangingPunct="1">
        <a:spcBef>
          <a:spcPct val="20000"/>
        </a:spcBef>
        <a:spcAft>
          <a:spcPct val="0"/>
        </a:spcAft>
        <a:buClr>
          <a:srgbClr val="003E86"/>
        </a:buClr>
        <a:buFont typeface="Wingdings" pitchFamily="2" charset="2"/>
        <a:buChar char="Ø"/>
        <a:defRPr sz="2800">
          <a:solidFill>
            <a:srgbClr val="000000"/>
          </a:solidFill>
          <a:latin typeface="Arial" charset="0"/>
        </a:defRPr>
      </a:lvl2pPr>
      <a:lvl3pPr marL="1143000" indent="-228600" algn="l" rtl="0" eaLnBrk="1" fontAlgn="base" hangingPunct="1">
        <a:spcBef>
          <a:spcPct val="20000"/>
        </a:spcBef>
        <a:spcAft>
          <a:spcPct val="0"/>
        </a:spcAft>
        <a:buClr>
          <a:srgbClr val="003E86"/>
        </a:buClr>
        <a:buFont typeface="Wingdings" pitchFamily="2" charset="2"/>
        <a:buChar char="Ø"/>
        <a:defRPr sz="2400">
          <a:solidFill>
            <a:srgbClr val="000000"/>
          </a:solidFill>
          <a:latin typeface="Arial" charset="0"/>
        </a:defRPr>
      </a:lvl3pPr>
      <a:lvl4pPr marL="1600200" indent="-228600" algn="l" rtl="0" eaLnBrk="1" fontAlgn="base" hangingPunct="1">
        <a:spcBef>
          <a:spcPct val="20000"/>
        </a:spcBef>
        <a:spcAft>
          <a:spcPct val="0"/>
        </a:spcAft>
        <a:buClr>
          <a:srgbClr val="003E86"/>
        </a:buClr>
        <a:buFont typeface="Wingdings" pitchFamily="2" charset="2"/>
        <a:buChar char="Ø"/>
        <a:defRPr sz="2000">
          <a:solidFill>
            <a:srgbClr val="000000"/>
          </a:solidFill>
          <a:latin typeface="Arial" charset="0"/>
        </a:defRPr>
      </a:lvl4pPr>
      <a:lvl5pPr marL="2057400" indent="-228600" algn="l" rtl="0" eaLnBrk="1" fontAlgn="base" hangingPunct="1">
        <a:spcBef>
          <a:spcPct val="20000"/>
        </a:spcBef>
        <a:spcAft>
          <a:spcPct val="0"/>
        </a:spcAft>
        <a:buClr>
          <a:srgbClr val="003E86"/>
        </a:buClr>
        <a:buFont typeface="Wingdings" pitchFamily="2" charset="2"/>
        <a:buChar char="Ø"/>
        <a:defRPr sz="2000">
          <a:solidFill>
            <a:srgbClr val="000000"/>
          </a:solidFill>
          <a:latin typeface="Arial" charset="0"/>
        </a:defRPr>
      </a:lvl5pPr>
      <a:lvl6pPr marL="2514600" indent="-228600" algn="l" rtl="0" eaLnBrk="1" fontAlgn="base" hangingPunct="1">
        <a:spcBef>
          <a:spcPct val="20000"/>
        </a:spcBef>
        <a:spcAft>
          <a:spcPct val="0"/>
        </a:spcAft>
        <a:buBlip>
          <a:blip r:embed="rId14"/>
        </a:buBlip>
        <a:defRPr sz="2000">
          <a:solidFill>
            <a:srgbClr val="333333"/>
          </a:solidFill>
          <a:latin typeface="+mn-lt"/>
        </a:defRPr>
      </a:lvl6pPr>
      <a:lvl7pPr marL="2971800" indent="-228600" algn="l" rtl="0" eaLnBrk="1" fontAlgn="base" hangingPunct="1">
        <a:spcBef>
          <a:spcPct val="20000"/>
        </a:spcBef>
        <a:spcAft>
          <a:spcPct val="0"/>
        </a:spcAft>
        <a:buBlip>
          <a:blip r:embed="rId14"/>
        </a:buBlip>
        <a:defRPr sz="2000">
          <a:solidFill>
            <a:srgbClr val="333333"/>
          </a:solidFill>
          <a:latin typeface="+mn-lt"/>
        </a:defRPr>
      </a:lvl7pPr>
      <a:lvl8pPr marL="3429000" indent="-228600" algn="l" rtl="0" eaLnBrk="1" fontAlgn="base" hangingPunct="1">
        <a:spcBef>
          <a:spcPct val="20000"/>
        </a:spcBef>
        <a:spcAft>
          <a:spcPct val="0"/>
        </a:spcAft>
        <a:buBlip>
          <a:blip r:embed="rId14"/>
        </a:buBlip>
        <a:defRPr sz="2000">
          <a:solidFill>
            <a:srgbClr val="333333"/>
          </a:solidFill>
          <a:latin typeface="+mn-lt"/>
        </a:defRPr>
      </a:lvl8pPr>
      <a:lvl9pPr marL="3886200" indent="-228600" algn="l" rtl="0" eaLnBrk="1" fontAlgn="base" hangingPunct="1">
        <a:spcBef>
          <a:spcPct val="20000"/>
        </a:spcBef>
        <a:spcAft>
          <a:spcPct val="0"/>
        </a:spcAft>
        <a:buBlip>
          <a:blip r:embed="rId14"/>
        </a:buBlip>
        <a:defRPr sz="2000">
          <a:solidFill>
            <a:srgbClr val="333333"/>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p:cNvSpPr>
          <p:nvPr>
            <p:ph type="ctrTitle"/>
          </p:nvPr>
        </p:nvSpPr>
        <p:spPr>
          <a:xfrm>
            <a:off x="361950" y="2485832"/>
            <a:ext cx="8686800" cy="1344612"/>
          </a:xfrm>
        </p:spPr>
        <p:txBody>
          <a:bodyPr/>
          <a:lstStyle/>
          <a:p>
            <a:pPr algn="ctr"/>
            <a:r>
              <a:rPr lang="en-US" sz="4400" dirty="0"/>
              <a:t>Transitioning from Paper to                         Electronic Information</a:t>
            </a:r>
            <a:r>
              <a:rPr lang="en-US" sz="3700" dirty="0"/>
              <a:t>:                                     </a:t>
            </a:r>
            <a:br>
              <a:rPr lang="en-US" sz="3700" dirty="0"/>
            </a:br>
            <a:r>
              <a:rPr lang="en-US" sz="3700" dirty="0"/>
              <a:t/>
            </a:r>
            <a:br>
              <a:rPr lang="en-US" sz="3700" dirty="0"/>
            </a:br>
            <a:r>
              <a:rPr lang="en-US" sz="2800" dirty="0"/>
              <a:t>Cost Control, Risk Mitigation, &amp; Managing the Process</a:t>
            </a:r>
            <a:endParaRPr lang="en-US" sz="3600" dirty="0"/>
          </a:p>
        </p:txBody>
      </p:sp>
      <p:sp>
        <p:nvSpPr>
          <p:cNvPr id="15363" name="Rectangle 3"/>
          <p:cNvSpPr>
            <a:spLocks noGrp="1"/>
          </p:cNvSpPr>
          <p:nvPr>
            <p:ph type="subTitle" idx="1"/>
          </p:nvPr>
        </p:nvSpPr>
        <p:spPr>
          <a:xfrm>
            <a:off x="1459009" y="4863777"/>
            <a:ext cx="6281738" cy="1219523"/>
          </a:xfrm>
        </p:spPr>
        <p:txBody>
          <a:bodyPr>
            <a:normAutofit/>
          </a:bodyPr>
          <a:lstStyle/>
          <a:p>
            <a:pPr algn="ctr">
              <a:defRPr/>
            </a:pPr>
            <a:r>
              <a:rPr lang="en-US" sz="2400" b="1" dirty="0"/>
              <a:t>April 2018</a:t>
            </a:r>
            <a:endParaRPr lang="en-US" sz="2400" b="1" u="sng" dirty="0"/>
          </a:p>
          <a:p>
            <a:pPr algn="ctr">
              <a:defRPr/>
            </a:pP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172844" y="5252984"/>
            <a:ext cx="8839200" cy="9954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7"/>
          <p:cNvSpPr>
            <a:spLocks noGrp="1"/>
          </p:cNvSpPr>
          <p:nvPr>
            <p:ph idx="1"/>
          </p:nvPr>
        </p:nvSpPr>
        <p:spPr>
          <a:xfrm>
            <a:off x="304800" y="1219200"/>
            <a:ext cx="6172200" cy="3865756"/>
          </a:xfrm>
        </p:spPr>
        <p:txBody>
          <a:bodyPr>
            <a:normAutofit fontScale="92500" lnSpcReduction="20000"/>
          </a:bodyPr>
          <a:lstStyle/>
          <a:p>
            <a:pPr marL="0" indent="0">
              <a:buNone/>
            </a:pPr>
            <a:r>
              <a:rPr lang="en-US" sz="2800" dirty="0"/>
              <a:t>Information governance is</a:t>
            </a:r>
          </a:p>
          <a:p>
            <a:r>
              <a:rPr lang="en-US" sz="2600" dirty="0"/>
              <a:t>A set of multi-disciplinary structures, policies, procedures, processes and controls </a:t>
            </a:r>
          </a:p>
          <a:p>
            <a:pPr lvl="2"/>
            <a:r>
              <a:rPr lang="en-US" sz="1900" dirty="0"/>
              <a:t>Information governance addresses the full data lifecycle</a:t>
            </a:r>
          </a:p>
          <a:p>
            <a:pPr lvl="3"/>
            <a:r>
              <a:rPr lang="en-US" sz="1700" b="1" dirty="0">
                <a:solidFill>
                  <a:srgbClr val="FF0000"/>
                </a:solidFill>
              </a:rPr>
              <a:t>Creation</a:t>
            </a:r>
          </a:p>
          <a:p>
            <a:pPr lvl="3"/>
            <a:r>
              <a:rPr lang="en-US" sz="1700" b="1" dirty="0">
                <a:solidFill>
                  <a:srgbClr val="FF0000"/>
                </a:solidFill>
              </a:rPr>
              <a:t>Communication</a:t>
            </a:r>
          </a:p>
          <a:p>
            <a:pPr lvl="3"/>
            <a:r>
              <a:rPr lang="en-US" sz="1700" b="1" dirty="0">
                <a:solidFill>
                  <a:srgbClr val="FF0000"/>
                </a:solidFill>
              </a:rPr>
              <a:t>Collaboration</a:t>
            </a:r>
          </a:p>
          <a:p>
            <a:pPr lvl="3"/>
            <a:r>
              <a:rPr lang="en-US" sz="1700" b="1" dirty="0">
                <a:solidFill>
                  <a:srgbClr val="FF0000"/>
                </a:solidFill>
              </a:rPr>
              <a:t>Storage &amp; Retrieval</a:t>
            </a:r>
          </a:p>
          <a:p>
            <a:pPr lvl="3"/>
            <a:r>
              <a:rPr lang="en-US" sz="1700" b="1" dirty="0">
                <a:solidFill>
                  <a:srgbClr val="FF0000"/>
                </a:solidFill>
              </a:rPr>
              <a:t>Destruction</a:t>
            </a:r>
          </a:p>
          <a:p>
            <a:r>
              <a:rPr lang="en-US" sz="2600" dirty="0"/>
              <a:t>Implemented to manage information on all media in such a way that it supports an organization's regulatory, legal, and operational requirements</a:t>
            </a:r>
            <a:r>
              <a:rPr lang="en-US" sz="2800" dirty="0"/>
              <a:t>.</a:t>
            </a:r>
          </a:p>
        </p:txBody>
      </p:sp>
      <p:sp>
        <p:nvSpPr>
          <p:cNvPr id="5" name="Title 4"/>
          <p:cNvSpPr>
            <a:spLocks noGrp="1"/>
          </p:cNvSpPr>
          <p:nvPr>
            <p:ph type="title"/>
          </p:nvPr>
        </p:nvSpPr>
        <p:spPr>
          <a:xfrm>
            <a:off x="304800" y="304800"/>
            <a:ext cx="8229600" cy="914400"/>
          </a:xfrm>
        </p:spPr>
        <p:txBody>
          <a:bodyPr>
            <a:normAutofit/>
          </a:bodyPr>
          <a:lstStyle/>
          <a:p>
            <a:pPr algn="l"/>
            <a:r>
              <a:rPr lang="en-US" sz="3200" b="1" dirty="0">
                <a:latin typeface="+mn-lt"/>
              </a:rPr>
              <a:t>             Defining Information Governance</a:t>
            </a:r>
          </a:p>
        </p:txBody>
      </p:sp>
      <p:sp>
        <p:nvSpPr>
          <p:cNvPr id="2" name="TextBox 1"/>
          <p:cNvSpPr txBox="1"/>
          <p:nvPr/>
        </p:nvSpPr>
        <p:spPr>
          <a:xfrm>
            <a:off x="420821" y="5252985"/>
            <a:ext cx="8343245" cy="954107"/>
          </a:xfrm>
          <a:prstGeom prst="rect">
            <a:avLst/>
          </a:prstGeom>
          <a:noFill/>
        </p:spPr>
        <p:txBody>
          <a:bodyPr wrap="square" rtlCol="0">
            <a:spAutoFit/>
          </a:bodyPr>
          <a:lstStyle/>
          <a:p>
            <a:pPr algn="ctr"/>
            <a:r>
              <a:rPr lang="en-US" sz="2800" b="1" dirty="0"/>
              <a:t>An effective information governance program </a:t>
            </a:r>
          </a:p>
          <a:p>
            <a:pPr algn="ctr"/>
            <a:r>
              <a:rPr lang="en-US" sz="2800" b="1" dirty="0"/>
              <a:t>should balance risk, value, and efficiency.</a:t>
            </a:r>
          </a:p>
        </p:txBody>
      </p:sp>
      <p:grpSp>
        <p:nvGrpSpPr>
          <p:cNvPr id="3" name="Group 6"/>
          <p:cNvGrpSpPr>
            <a:grpSpLocks noChangeAspect="1"/>
          </p:cNvGrpSpPr>
          <p:nvPr/>
        </p:nvGrpSpPr>
        <p:grpSpPr bwMode="auto">
          <a:xfrm flipH="1">
            <a:off x="6339537" y="1143000"/>
            <a:ext cx="2575863" cy="2711435"/>
            <a:chOff x="4354" y="1250"/>
            <a:chExt cx="589" cy="620"/>
          </a:xfrm>
        </p:grpSpPr>
        <p:sp>
          <p:nvSpPr>
            <p:cNvPr id="10" name="AutoShape 5"/>
            <p:cNvSpPr>
              <a:spLocks noChangeAspect="1" noChangeArrowheads="1" noTextEdit="1"/>
            </p:cNvSpPr>
            <p:nvPr/>
          </p:nvSpPr>
          <p:spPr bwMode="auto">
            <a:xfrm>
              <a:off x="4354" y="1250"/>
              <a:ext cx="589" cy="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7"/>
            <p:cNvSpPr>
              <a:spLocks/>
            </p:cNvSpPr>
            <p:nvPr/>
          </p:nvSpPr>
          <p:spPr bwMode="auto">
            <a:xfrm>
              <a:off x="4490" y="1418"/>
              <a:ext cx="22" cy="25"/>
            </a:xfrm>
            <a:custGeom>
              <a:avLst/>
              <a:gdLst>
                <a:gd name="T0" fmla="*/ 45 w 45"/>
                <a:gd name="T1" fmla="*/ 11 h 49"/>
                <a:gd name="T2" fmla="*/ 15 w 45"/>
                <a:gd name="T3" fmla="*/ 49 h 49"/>
                <a:gd name="T4" fmla="*/ 0 w 45"/>
                <a:gd name="T5" fmla="*/ 38 h 49"/>
                <a:gd name="T6" fmla="*/ 30 w 45"/>
                <a:gd name="T7" fmla="*/ 0 h 49"/>
                <a:gd name="T8" fmla="*/ 45 w 45"/>
                <a:gd name="T9" fmla="*/ 11 h 49"/>
              </a:gdLst>
              <a:ahLst/>
              <a:cxnLst>
                <a:cxn ang="0">
                  <a:pos x="T0" y="T1"/>
                </a:cxn>
                <a:cxn ang="0">
                  <a:pos x="T2" y="T3"/>
                </a:cxn>
                <a:cxn ang="0">
                  <a:pos x="T4" y="T5"/>
                </a:cxn>
                <a:cxn ang="0">
                  <a:pos x="T6" y="T7"/>
                </a:cxn>
                <a:cxn ang="0">
                  <a:pos x="T8" y="T9"/>
                </a:cxn>
              </a:cxnLst>
              <a:rect l="0" t="0" r="r" b="b"/>
              <a:pathLst>
                <a:path w="45" h="49">
                  <a:moveTo>
                    <a:pt x="45" y="11"/>
                  </a:moveTo>
                  <a:lnTo>
                    <a:pt x="15" y="49"/>
                  </a:lnTo>
                  <a:lnTo>
                    <a:pt x="0" y="38"/>
                  </a:lnTo>
                  <a:lnTo>
                    <a:pt x="30" y="0"/>
                  </a:lnTo>
                  <a:lnTo>
                    <a:pt x="45" y="11"/>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8"/>
            <p:cNvSpPr>
              <a:spLocks/>
            </p:cNvSpPr>
            <p:nvPr/>
          </p:nvSpPr>
          <p:spPr bwMode="auto">
            <a:xfrm>
              <a:off x="4473" y="1394"/>
              <a:ext cx="26" cy="17"/>
            </a:xfrm>
            <a:custGeom>
              <a:avLst/>
              <a:gdLst>
                <a:gd name="T0" fmla="*/ 52 w 52"/>
                <a:gd name="T1" fmla="*/ 18 h 35"/>
                <a:gd name="T2" fmla="*/ 7 w 52"/>
                <a:gd name="T3" fmla="*/ 35 h 35"/>
                <a:gd name="T4" fmla="*/ 0 w 52"/>
                <a:gd name="T5" fmla="*/ 18 h 35"/>
                <a:gd name="T6" fmla="*/ 45 w 52"/>
                <a:gd name="T7" fmla="*/ 0 h 35"/>
                <a:gd name="T8" fmla="*/ 52 w 52"/>
                <a:gd name="T9" fmla="*/ 18 h 35"/>
              </a:gdLst>
              <a:ahLst/>
              <a:cxnLst>
                <a:cxn ang="0">
                  <a:pos x="T0" y="T1"/>
                </a:cxn>
                <a:cxn ang="0">
                  <a:pos x="T2" y="T3"/>
                </a:cxn>
                <a:cxn ang="0">
                  <a:pos x="T4" y="T5"/>
                </a:cxn>
                <a:cxn ang="0">
                  <a:pos x="T6" y="T7"/>
                </a:cxn>
                <a:cxn ang="0">
                  <a:pos x="T8" y="T9"/>
                </a:cxn>
              </a:cxnLst>
              <a:rect l="0" t="0" r="r" b="b"/>
              <a:pathLst>
                <a:path w="52" h="35">
                  <a:moveTo>
                    <a:pt x="52" y="18"/>
                  </a:moveTo>
                  <a:lnTo>
                    <a:pt x="7" y="35"/>
                  </a:lnTo>
                  <a:lnTo>
                    <a:pt x="0" y="18"/>
                  </a:lnTo>
                  <a:lnTo>
                    <a:pt x="45" y="0"/>
                  </a:lnTo>
                  <a:lnTo>
                    <a:pt x="52" y="18"/>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9"/>
            <p:cNvSpPr>
              <a:spLocks/>
            </p:cNvSpPr>
            <p:nvPr/>
          </p:nvSpPr>
          <p:spPr bwMode="auto">
            <a:xfrm>
              <a:off x="4467" y="1365"/>
              <a:ext cx="24" cy="11"/>
            </a:xfrm>
            <a:custGeom>
              <a:avLst/>
              <a:gdLst>
                <a:gd name="T0" fmla="*/ 48 w 48"/>
                <a:gd name="T1" fmla="*/ 22 h 22"/>
                <a:gd name="T2" fmla="*/ 0 w 48"/>
                <a:gd name="T3" fmla="*/ 19 h 22"/>
                <a:gd name="T4" fmla="*/ 0 w 48"/>
                <a:gd name="T5" fmla="*/ 0 h 22"/>
                <a:gd name="T6" fmla="*/ 48 w 48"/>
                <a:gd name="T7" fmla="*/ 2 h 22"/>
                <a:gd name="T8" fmla="*/ 48 w 48"/>
                <a:gd name="T9" fmla="*/ 22 h 22"/>
              </a:gdLst>
              <a:ahLst/>
              <a:cxnLst>
                <a:cxn ang="0">
                  <a:pos x="T0" y="T1"/>
                </a:cxn>
                <a:cxn ang="0">
                  <a:pos x="T2" y="T3"/>
                </a:cxn>
                <a:cxn ang="0">
                  <a:pos x="T4" y="T5"/>
                </a:cxn>
                <a:cxn ang="0">
                  <a:pos x="T6" y="T7"/>
                </a:cxn>
                <a:cxn ang="0">
                  <a:pos x="T8" y="T9"/>
                </a:cxn>
              </a:cxnLst>
              <a:rect l="0" t="0" r="r" b="b"/>
              <a:pathLst>
                <a:path w="48" h="22">
                  <a:moveTo>
                    <a:pt x="48" y="22"/>
                  </a:moveTo>
                  <a:lnTo>
                    <a:pt x="0" y="19"/>
                  </a:lnTo>
                  <a:lnTo>
                    <a:pt x="0" y="0"/>
                  </a:lnTo>
                  <a:lnTo>
                    <a:pt x="48" y="2"/>
                  </a:lnTo>
                  <a:lnTo>
                    <a:pt x="48" y="2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p:nvSpPr>
          <p:spPr bwMode="auto">
            <a:xfrm>
              <a:off x="4627" y="1316"/>
              <a:ext cx="14" cy="14"/>
            </a:xfrm>
            <a:custGeom>
              <a:avLst/>
              <a:gdLst>
                <a:gd name="T0" fmla="*/ 6 w 27"/>
                <a:gd name="T1" fmla="*/ 2 h 28"/>
                <a:gd name="T2" fmla="*/ 1 w 27"/>
                <a:gd name="T3" fmla="*/ 7 h 28"/>
                <a:gd name="T4" fmla="*/ 0 w 27"/>
                <a:gd name="T5" fmla="*/ 11 h 28"/>
                <a:gd name="T6" fmla="*/ 0 w 27"/>
                <a:gd name="T7" fmla="*/ 17 h 28"/>
                <a:gd name="T8" fmla="*/ 2 w 27"/>
                <a:gd name="T9" fmla="*/ 22 h 28"/>
                <a:gd name="T10" fmla="*/ 7 w 27"/>
                <a:gd name="T11" fmla="*/ 26 h 28"/>
                <a:gd name="T12" fmla="*/ 12 w 27"/>
                <a:gd name="T13" fmla="*/ 28 h 28"/>
                <a:gd name="T14" fmla="*/ 17 w 27"/>
                <a:gd name="T15" fmla="*/ 28 h 28"/>
                <a:gd name="T16" fmla="*/ 23 w 27"/>
                <a:gd name="T17" fmla="*/ 25 h 28"/>
                <a:gd name="T18" fmla="*/ 26 w 27"/>
                <a:gd name="T19" fmla="*/ 21 h 28"/>
                <a:gd name="T20" fmla="*/ 27 w 27"/>
                <a:gd name="T21" fmla="*/ 15 h 28"/>
                <a:gd name="T22" fmla="*/ 27 w 27"/>
                <a:gd name="T23" fmla="*/ 10 h 28"/>
                <a:gd name="T24" fmla="*/ 25 w 27"/>
                <a:gd name="T25" fmla="*/ 5 h 28"/>
                <a:gd name="T26" fmla="*/ 21 w 27"/>
                <a:gd name="T27" fmla="*/ 1 h 28"/>
                <a:gd name="T28" fmla="*/ 16 w 27"/>
                <a:gd name="T29" fmla="*/ 0 h 28"/>
                <a:gd name="T30" fmla="*/ 10 w 27"/>
                <a:gd name="T31" fmla="*/ 0 h 28"/>
                <a:gd name="T32" fmla="*/ 6 w 27"/>
                <a:gd name="T33" fmla="*/ 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28">
                  <a:moveTo>
                    <a:pt x="6" y="2"/>
                  </a:moveTo>
                  <a:lnTo>
                    <a:pt x="1" y="7"/>
                  </a:lnTo>
                  <a:lnTo>
                    <a:pt x="0" y="11"/>
                  </a:lnTo>
                  <a:lnTo>
                    <a:pt x="0" y="17"/>
                  </a:lnTo>
                  <a:lnTo>
                    <a:pt x="2" y="22"/>
                  </a:lnTo>
                  <a:lnTo>
                    <a:pt x="7" y="26"/>
                  </a:lnTo>
                  <a:lnTo>
                    <a:pt x="12" y="28"/>
                  </a:lnTo>
                  <a:lnTo>
                    <a:pt x="17" y="28"/>
                  </a:lnTo>
                  <a:lnTo>
                    <a:pt x="23" y="25"/>
                  </a:lnTo>
                  <a:lnTo>
                    <a:pt x="26" y="21"/>
                  </a:lnTo>
                  <a:lnTo>
                    <a:pt x="27" y="15"/>
                  </a:lnTo>
                  <a:lnTo>
                    <a:pt x="27" y="10"/>
                  </a:lnTo>
                  <a:lnTo>
                    <a:pt x="25" y="5"/>
                  </a:lnTo>
                  <a:lnTo>
                    <a:pt x="21" y="1"/>
                  </a:lnTo>
                  <a:lnTo>
                    <a:pt x="16" y="0"/>
                  </a:lnTo>
                  <a:lnTo>
                    <a:pt x="10" y="0"/>
                  </a:lnTo>
                  <a:lnTo>
                    <a:pt x="6"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p:nvSpPr>
          <p:spPr bwMode="auto">
            <a:xfrm>
              <a:off x="4529" y="1321"/>
              <a:ext cx="125" cy="113"/>
            </a:xfrm>
            <a:custGeom>
              <a:avLst/>
              <a:gdLst>
                <a:gd name="T0" fmla="*/ 234 w 250"/>
                <a:gd name="T1" fmla="*/ 40 h 226"/>
                <a:gd name="T2" fmla="*/ 205 w 250"/>
                <a:gd name="T3" fmla="*/ 49 h 226"/>
                <a:gd name="T4" fmla="*/ 203 w 250"/>
                <a:gd name="T5" fmla="*/ 45 h 226"/>
                <a:gd name="T6" fmla="*/ 197 w 250"/>
                <a:gd name="T7" fmla="*/ 38 h 226"/>
                <a:gd name="T8" fmla="*/ 185 w 250"/>
                <a:gd name="T9" fmla="*/ 27 h 226"/>
                <a:gd name="T10" fmla="*/ 174 w 250"/>
                <a:gd name="T11" fmla="*/ 17 h 226"/>
                <a:gd name="T12" fmla="*/ 161 w 250"/>
                <a:gd name="T13" fmla="*/ 10 h 226"/>
                <a:gd name="T14" fmla="*/ 145 w 250"/>
                <a:gd name="T15" fmla="*/ 52 h 226"/>
                <a:gd name="T16" fmla="*/ 150 w 250"/>
                <a:gd name="T17" fmla="*/ 54 h 226"/>
                <a:gd name="T18" fmla="*/ 153 w 250"/>
                <a:gd name="T19" fmla="*/ 58 h 226"/>
                <a:gd name="T20" fmla="*/ 157 w 250"/>
                <a:gd name="T21" fmla="*/ 70 h 226"/>
                <a:gd name="T22" fmla="*/ 150 w 250"/>
                <a:gd name="T23" fmla="*/ 82 h 226"/>
                <a:gd name="T24" fmla="*/ 137 w 250"/>
                <a:gd name="T25" fmla="*/ 85 h 226"/>
                <a:gd name="T26" fmla="*/ 124 w 250"/>
                <a:gd name="T27" fmla="*/ 78 h 226"/>
                <a:gd name="T28" fmla="*/ 121 w 250"/>
                <a:gd name="T29" fmla="*/ 66 h 226"/>
                <a:gd name="T30" fmla="*/ 128 w 250"/>
                <a:gd name="T31" fmla="*/ 54 h 226"/>
                <a:gd name="T32" fmla="*/ 135 w 250"/>
                <a:gd name="T33" fmla="*/ 51 h 226"/>
                <a:gd name="T34" fmla="*/ 143 w 250"/>
                <a:gd name="T35" fmla="*/ 51 h 226"/>
                <a:gd name="T36" fmla="*/ 132 w 250"/>
                <a:gd name="T37" fmla="*/ 1 h 226"/>
                <a:gd name="T38" fmla="*/ 106 w 250"/>
                <a:gd name="T39" fmla="*/ 0 h 226"/>
                <a:gd name="T40" fmla="*/ 80 w 250"/>
                <a:gd name="T41" fmla="*/ 5 h 226"/>
                <a:gd name="T42" fmla="*/ 54 w 250"/>
                <a:gd name="T43" fmla="*/ 15 h 226"/>
                <a:gd name="T44" fmla="*/ 27 w 250"/>
                <a:gd name="T45" fmla="*/ 39 h 226"/>
                <a:gd name="T46" fmla="*/ 5 w 250"/>
                <a:gd name="T47" fmla="*/ 77 h 226"/>
                <a:gd name="T48" fmla="*/ 0 w 250"/>
                <a:gd name="T49" fmla="*/ 120 h 226"/>
                <a:gd name="T50" fmla="*/ 12 w 250"/>
                <a:gd name="T51" fmla="*/ 163 h 226"/>
                <a:gd name="T52" fmla="*/ 39 w 250"/>
                <a:gd name="T53" fmla="*/ 198 h 226"/>
                <a:gd name="T54" fmla="*/ 77 w 250"/>
                <a:gd name="T55" fmla="*/ 220 h 226"/>
                <a:gd name="T56" fmla="*/ 120 w 250"/>
                <a:gd name="T57" fmla="*/ 226 h 226"/>
                <a:gd name="T58" fmla="*/ 162 w 250"/>
                <a:gd name="T59" fmla="*/ 214 h 226"/>
                <a:gd name="T60" fmla="*/ 189 w 250"/>
                <a:gd name="T61" fmla="*/ 196 h 226"/>
                <a:gd name="T62" fmla="*/ 202 w 250"/>
                <a:gd name="T63" fmla="*/ 182 h 226"/>
                <a:gd name="T64" fmla="*/ 212 w 250"/>
                <a:gd name="T65" fmla="*/ 167 h 226"/>
                <a:gd name="T66" fmla="*/ 219 w 250"/>
                <a:gd name="T67" fmla="*/ 150 h 226"/>
                <a:gd name="T68" fmla="*/ 217 w 250"/>
                <a:gd name="T69" fmla="*/ 139 h 226"/>
                <a:gd name="T70" fmla="*/ 210 w 250"/>
                <a:gd name="T71" fmla="*/ 137 h 226"/>
                <a:gd name="T72" fmla="*/ 198 w 250"/>
                <a:gd name="T73" fmla="*/ 138 h 226"/>
                <a:gd name="T74" fmla="*/ 187 w 250"/>
                <a:gd name="T75" fmla="*/ 146 h 226"/>
                <a:gd name="T76" fmla="*/ 177 w 250"/>
                <a:gd name="T77" fmla="*/ 157 h 226"/>
                <a:gd name="T78" fmla="*/ 172 w 250"/>
                <a:gd name="T79" fmla="*/ 167 h 226"/>
                <a:gd name="T80" fmla="*/ 169 w 250"/>
                <a:gd name="T81" fmla="*/ 172 h 226"/>
                <a:gd name="T82" fmla="*/ 164 w 250"/>
                <a:gd name="T83" fmla="*/ 176 h 226"/>
                <a:gd name="T84" fmla="*/ 157 w 250"/>
                <a:gd name="T85" fmla="*/ 176 h 226"/>
                <a:gd name="T86" fmla="*/ 152 w 250"/>
                <a:gd name="T87" fmla="*/ 171 h 226"/>
                <a:gd name="T88" fmla="*/ 152 w 250"/>
                <a:gd name="T89" fmla="*/ 164 h 226"/>
                <a:gd name="T90" fmla="*/ 157 w 250"/>
                <a:gd name="T91" fmla="*/ 156 h 226"/>
                <a:gd name="T92" fmla="*/ 166 w 250"/>
                <a:gd name="T93" fmla="*/ 141 h 226"/>
                <a:gd name="T94" fmla="*/ 182 w 250"/>
                <a:gd name="T95" fmla="*/ 127 h 226"/>
                <a:gd name="T96" fmla="*/ 203 w 250"/>
                <a:gd name="T97" fmla="*/ 119 h 226"/>
                <a:gd name="T98" fmla="*/ 214 w 250"/>
                <a:gd name="T99" fmla="*/ 119 h 226"/>
                <a:gd name="T100" fmla="*/ 225 w 250"/>
                <a:gd name="T101" fmla="*/ 122 h 226"/>
                <a:gd name="T102" fmla="*/ 225 w 250"/>
                <a:gd name="T103" fmla="*/ 106 h 226"/>
                <a:gd name="T104" fmla="*/ 222 w 250"/>
                <a:gd name="T105" fmla="*/ 89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0" h="226">
                  <a:moveTo>
                    <a:pt x="250" y="77"/>
                  </a:moveTo>
                  <a:lnTo>
                    <a:pt x="234" y="40"/>
                  </a:lnTo>
                  <a:lnTo>
                    <a:pt x="206" y="51"/>
                  </a:lnTo>
                  <a:lnTo>
                    <a:pt x="205" y="49"/>
                  </a:lnTo>
                  <a:lnTo>
                    <a:pt x="204" y="47"/>
                  </a:lnTo>
                  <a:lnTo>
                    <a:pt x="203" y="45"/>
                  </a:lnTo>
                  <a:lnTo>
                    <a:pt x="202" y="44"/>
                  </a:lnTo>
                  <a:lnTo>
                    <a:pt x="197" y="38"/>
                  </a:lnTo>
                  <a:lnTo>
                    <a:pt x="191" y="32"/>
                  </a:lnTo>
                  <a:lnTo>
                    <a:pt x="185" y="27"/>
                  </a:lnTo>
                  <a:lnTo>
                    <a:pt x="180" y="22"/>
                  </a:lnTo>
                  <a:lnTo>
                    <a:pt x="174" y="17"/>
                  </a:lnTo>
                  <a:lnTo>
                    <a:pt x="168" y="14"/>
                  </a:lnTo>
                  <a:lnTo>
                    <a:pt x="161" y="10"/>
                  </a:lnTo>
                  <a:lnTo>
                    <a:pt x="154" y="8"/>
                  </a:lnTo>
                  <a:lnTo>
                    <a:pt x="145" y="52"/>
                  </a:lnTo>
                  <a:lnTo>
                    <a:pt x="147" y="53"/>
                  </a:lnTo>
                  <a:lnTo>
                    <a:pt x="150" y="54"/>
                  </a:lnTo>
                  <a:lnTo>
                    <a:pt x="151" y="55"/>
                  </a:lnTo>
                  <a:lnTo>
                    <a:pt x="153" y="58"/>
                  </a:lnTo>
                  <a:lnTo>
                    <a:pt x="157" y="63"/>
                  </a:lnTo>
                  <a:lnTo>
                    <a:pt x="157" y="70"/>
                  </a:lnTo>
                  <a:lnTo>
                    <a:pt x="154" y="76"/>
                  </a:lnTo>
                  <a:lnTo>
                    <a:pt x="150" y="82"/>
                  </a:lnTo>
                  <a:lnTo>
                    <a:pt x="143" y="85"/>
                  </a:lnTo>
                  <a:lnTo>
                    <a:pt x="137" y="85"/>
                  </a:lnTo>
                  <a:lnTo>
                    <a:pt x="130" y="83"/>
                  </a:lnTo>
                  <a:lnTo>
                    <a:pt x="124" y="78"/>
                  </a:lnTo>
                  <a:lnTo>
                    <a:pt x="121" y="73"/>
                  </a:lnTo>
                  <a:lnTo>
                    <a:pt x="121" y="66"/>
                  </a:lnTo>
                  <a:lnTo>
                    <a:pt x="123" y="60"/>
                  </a:lnTo>
                  <a:lnTo>
                    <a:pt x="128" y="54"/>
                  </a:lnTo>
                  <a:lnTo>
                    <a:pt x="131" y="52"/>
                  </a:lnTo>
                  <a:lnTo>
                    <a:pt x="135" y="51"/>
                  </a:lnTo>
                  <a:lnTo>
                    <a:pt x="138" y="51"/>
                  </a:lnTo>
                  <a:lnTo>
                    <a:pt x="143" y="51"/>
                  </a:lnTo>
                  <a:lnTo>
                    <a:pt x="145" y="5"/>
                  </a:lnTo>
                  <a:lnTo>
                    <a:pt x="132" y="1"/>
                  </a:lnTo>
                  <a:lnTo>
                    <a:pt x="120" y="0"/>
                  </a:lnTo>
                  <a:lnTo>
                    <a:pt x="106" y="0"/>
                  </a:lnTo>
                  <a:lnTo>
                    <a:pt x="92" y="1"/>
                  </a:lnTo>
                  <a:lnTo>
                    <a:pt x="80" y="5"/>
                  </a:lnTo>
                  <a:lnTo>
                    <a:pt x="67" y="9"/>
                  </a:lnTo>
                  <a:lnTo>
                    <a:pt x="54" y="15"/>
                  </a:lnTo>
                  <a:lnTo>
                    <a:pt x="43" y="23"/>
                  </a:lnTo>
                  <a:lnTo>
                    <a:pt x="27" y="39"/>
                  </a:lnTo>
                  <a:lnTo>
                    <a:pt x="14" y="58"/>
                  </a:lnTo>
                  <a:lnTo>
                    <a:pt x="5" y="77"/>
                  </a:lnTo>
                  <a:lnTo>
                    <a:pt x="0" y="99"/>
                  </a:lnTo>
                  <a:lnTo>
                    <a:pt x="0" y="120"/>
                  </a:lnTo>
                  <a:lnTo>
                    <a:pt x="4" y="142"/>
                  </a:lnTo>
                  <a:lnTo>
                    <a:pt x="12" y="163"/>
                  </a:lnTo>
                  <a:lnTo>
                    <a:pt x="23" y="182"/>
                  </a:lnTo>
                  <a:lnTo>
                    <a:pt x="39" y="198"/>
                  </a:lnTo>
                  <a:lnTo>
                    <a:pt x="56" y="212"/>
                  </a:lnTo>
                  <a:lnTo>
                    <a:pt x="77" y="220"/>
                  </a:lnTo>
                  <a:lnTo>
                    <a:pt x="98" y="225"/>
                  </a:lnTo>
                  <a:lnTo>
                    <a:pt x="120" y="226"/>
                  </a:lnTo>
                  <a:lnTo>
                    <a:pt x="142" y="222"/>
                  </a:lnTo>
                  <a:lnTo>
                    <a:pt x="162" y="214"/>
                  </a:lnTo>
                  <a:lnTo>
                    <a:pt x="182" y="202"/>
                  </a:lnTo>
                  <a:lnTo>
                    <a:pt x="189" y="196"/>
                  </a:lnTo>
                  <a:lnTo>
                    <a:pt x="196" y="189"/>
                  </a:lnTo>
                  <a:lnTo>
                    <a:pt x="202" y="182"/>
                  </a:lnTo>
                  <a:lnTo>
                    <a:pt x="207" y="175"/>
                  </a:lnTo>
                  <a:lnTo>
                    <a:pt x="212" y="167"/>
                  </a:lnTo>
                  <a:lnTo>
                    <a:pt x="215" y="159"/>
                  </a:lnTo>
                  <a:lnTo>
                    <a:pt x="219" y="150"/>
                  </a:lnTo>
                  <a:lnTo>
                    <a:pt x="221" y="142"/>
                  </a:lnTo>
                  <a:lnTo>
                    <a:pt x="217" y="139"/>
                  </a:lnTo>
                  <a:lnTo>
                    <a:pt x="213" y="137"/>
                  </a:lnTo>
                  <a:lnTo>
                    <a:pt x="210" y="137"/>
                  </a:lnTo>
                  <a:lnTo>
                    <a:pt x="205" y="137"/>
                  </a:lnTo>
                  <a:lnTo>
                    <a:pt x="198" y="138"/>
                  </a:lnTo>
                  <a:lnTo>
                    <a:pt x="192" y="142"/>
                  </a:lnTo>
                  <a:lnTo>
                    <a:pt x="187" y="146"/>
                  </a:lnTo>
                  <a:lnTo>
                    <a:pt x="182" y="151"/>
                  </a:lnTo>
                  <a:lnTo>
                    <a:pt x="177" y="157"/>
                  </a:lnTo>
                  <a:lnTo>
                    <a:pt x="174" y="163"/>
                  </a:lnTo>
                  <a:lnTo>
                    <a:pt x="172" y="167"/>
                  </a:lnTo>
                  <a:lnTo>
                    <a:pt x="169" y="172"/>
                  </a:lnTo>
                  <a:lnTo>
                    <a:pt x="169" y="172"/>
                  </a:lnTo>
                  <a:lnTo>
                    <a:pt x="167" y="175"/>
                  </a:lnTo>
                  <a:lnTo>
                    <a:pt x="164" y="176"/>
                  </a:lnTo>
                  <a:lnTo>
                    <a:pt x="160" y="177"/>
                  </a:lnTo>
                  <a:lnTo>
                    <a:pt x="157" y="176"/>
                  </a:lnTo>
                  <a:lnTo>
                    <a:pt x="153" y="174"/>
                  </a:lnTo>
                  <a:lnTo>
                    <a:pt x="152" y="171"/>
                  </a:lnTo>
                  <a:lnTo>
                    <a:pt x="151" y="167"/>
                  </a:lnTo>
                  <a:lnTo>
                    <a:pt x="152" y="164"/>
                  </a:lnTo>
                  <a:lnTo>
                    <a:pt x="153" y="161"/>
                  </a:lnTo>
                  <a:lnTo>
                    <a:pt x="157" y="156"/>
                  </a:lnTo>
                  <a:lnTo>
                    <a:pt x="160" y="149"/>
                  </a:lnTo>
                  <a:lnTo>
                    <a:pt x="166" y="141"/>
                  </a:lnTo>
                  <a:lnTo>
                    <a:pt x="173" y="134"/>
                  </a:lnTo>
                  <a:lnTo>
                    <a:pt x="182" y="127"/>
                  </a:lnTo>
                  <a:lnTo>
                    <a:pt x="191" y="121"/>
                  </a:lnTo>
                  <a:lnTo>
                    <a:pt x="203" y="119"/>
                  </a:lnTo>
                  <a:lnTo>
                    <a:pt x="208" y="119"/>
                  </a:lnTo>
                  <a:lnTo>
                    <a:pt x="214" y="119"/>
                  </a:lnTo>
                  <a:lnTo>
                    <a:pt x="219" y="120"/>
                  </a:lnTo>
                  <a:lnTo>
                    <a:pt x="225" y="122"/>
                  </a:lnTo>
                  <a:lnTo>
                    <a:pt x="225" y="114"/>
                  </a:lnTo>
                  <a:lnTo>
                    <a:pt x="225" y="106"/>
                  </a:lnTo>
                  <a:lnTo>
                    <a:pt x="223" y="97"/>
                  </a:lnTo>
                  <a:lnTo>
                    <a:pt x="222" y="89"/>
                  </a:lnTo>
                  <a:lnTo>
                    <a:pt x="250" y="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p:nvSpPr>
          <p:spPr bwMode="auto">
            <a:xfrm>
              <a:off x="4600" y="1323"/>
              <a:ext cx="6" cy="24"/>
            </a:xfrm>
            <a:custGeom>
              <a:avLst/>
              <a:gdLst>
                <a:gd name="T0" fmla="*/ 2 w 11"/>
                <a:gd name="T1" fmla="*/ 47 h 47"/>
                <a:gd name="T2" fmla="*/ 11 w 11"/>
                <a:gd name="T3" fmla="*/ 3 h 47"/>
                <a:gd name="T4" fmla="*/ 9 w 11"/>
                <a:gd name="T5" fmla="*/ 2 h 47"/>
                <a:gd name="T6" fmla="*/ 7 w 11"/>
                <a:gd name="T7" fmla="*/ 1 h 47"/>
                <a:gd name="T8" fmla="*/ 4 w 11"/>
                <a:gd name="T9" fmla="*/ 1 h 47"/>
                <a:gd name="T10" fmla="*/ 2 w 11"/>
                <a:gd name="T11" fmla="*/ 0 h 47"/>
                <a:gd name="T12" fmla="*/ 0 w 11"/>
                <a:gd name="T13" fmla="*/ 46 h 47"/>
                <a:gd name="T14" fmla="*/ 0 w 11"/>
                <a:gd name="T15" fmla="*/ 46 h 47"/>
                <a:gd name="T16" fmla="*/ 1 w 11"/>
                <a:gd name="T17" fmla="*/ 46 h 47"/>
                <a:gd name="T18" fmla="*/ 1 w 11"/>
                <a:gd name="T19" fmla="*/ 47 h 47"/>
                <a:gd name="T20" fmla="*/ 2 w 11"/>
                <a:gd name="T21"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47">
                  <a:moveTo>
                    <a:pt x="2" y="47"/>
                  </a:moveTo>
                  <a:lnTo>
                    <a:pt x="11" y="3"/>
                  </a:lnTo>
                  <a:lnTo>
                    <a:pt x="9" y="2"/>
                  </a:lnTo>
                  <a:lnTo>
                    <a:pt x="7" y="1"/>
                  </a:lnTo>
                  <a:lnTo>
                    <a:pt x="4" y="1"/>
                  </a:lnTo>
                  <a:lnTo>
                    <a:pt x="2" y="0"/>
                  </a:lnTo>
                  <a:lnTo>
                    <a:pt x="0" y="46"/>
                  </a:lnTo>
                  <a:lnTo>
                    <a:pt x="0" y="46"/>
                  </a:lnTo>
                  <a:lnTo>
                    <a:pt x="1" y="46"/>
                  </a:lnTo>
                  <a:lnTo>
                    <a:pt x="1" y="47"/>
                  </a:lnTo>
                  <a:lnTo>
                    <a:pt x="2"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p:nvSpPr>
          <p:spPr bwMode="auto">
            <a:xfrm>
              <a:off x="4420" y="1345"/>
              <a:ext cx="522" cy="525"/>
            </a:xfrm>
            <a:custGeom>
              <a:avLst/>
              <a:gdLst>
                <a:gd name="T0" fmla="*/ 741 w 1045"/>
                <a:gd name="T1" fmla="*/ 940 h 1052"/>
                <a:gd name="T2" fmla="*/ 755 w 1045"/>
                <a:gd name="T3" fmla="*/ 925 h 1052"/>
                <a:gd name="T4" fmla="*/ 739 w 1045"/>
                <a:gd name="T5" fmla="*/ 911 h 1052"/>
                <a:gd name="T6" fmla="*/ 648 w 1045"/>
                <a:gd name="T7" fmla="*/ 784 h 1052"/>
                <a:gd name="T8" fmla="*/ 622 w 1045"/>
                <a:gd name="T9" fmla="*/ 826 h 1052"/>
                <a:gd name="T10" fmla="*/ 474 w 1045"/>
                <a:gd name="T11" fmla="*/ 876 h 1052"/>
                <a:gd name="T12" fmla="*/ 435 w 1045"/>
                <a:gd name="T13" fmla="*/ 751 h 1052"/>
                <a:gd name="T14" fmla="*/ 436 w 1045"/>
                <a:gd name="T15" fmla="*/ 655 h 1052"/>
                <a:gd name="T16" fmla="*/ 565 w 1045"/>
                <a:gd name="T17" fmla="*/ 659 h 1052"/>
                <a:gd name="T18" fmla="*/ 599 w 1045"/>
                <a:gd name="T19" fmla="*/ 716 h 1052"/>
                <a:gd name="T20" fmla="*/ 618 w 1045"/>
                <a:gd name="T21" fmla="*/ 691 h 1052"/>
                <a:gd name="T22" fmla="*/ 587 w 1045"/>
                <a:gd name="T23" fmla="*/ 642 h 1052"/>
                <a:gd name="T24" fmla="*/ 532 w 1045"/>
                <a:gd name="T25" fmla="*/ 303 h 1052"/>
                <a:gd name="T26" fmla="*/ 608 w 1045"/>
                <a:gd name="T27" fmla="*/ 303 h 1052"/>
                <a:gd name="T28" fmla="*/ 690 w 1045"/>
                <a:gd name="T29" fmla="*/ 265 h 1052"/>
                <a:gd name="T30" fmla="*/ 728 w 1045"/>
                <a:gd name="T31" fmla="*/ 189 h 1052"/>
                <a:gd name="T32" fmla="*/ 725 w 1045"/>
                <a:gd name="T33" fmla="*/ 78 h 1052"/>
                <a:gd name="T34" fmla="*/ 725 w 1045"/>
                <a:gd name="T35" fmla="*/ 78 h 1052"/>
                <a:gd name="T36" fmla="*/ 732 w 1045"/>
                <a:gd name="T37" fmla="*/ 18 h 1052"/>
                <a:gd name="T38" fmla="*/ 703 w 1045"/>
                <a:gd name="T39" fmla="*/ 0 h 1052"/>
                <a:gd name="T40" fmla="*/ 672 w 1045"/>
                <a:gd name="T41" fmla="*/ 10 h 1052"/>
                <a:gd name="T42" fmla="*/ 664 w 1045"/>
                <a:gd name="T43" fmla="*/ 69 h 1052"/>
                <a:gd name="T44" fmla="*/ 696 w 1045"/>
                <a:gd name="T45" fmla="*/ 87 h 1052"/>
                <a:gd name="T46" fmla="*/ 701 w 1045"/>
                <a:gd name="T47" fmla="*/ 181 h 1052"/>
                <a:gd name="T48" fmla="*/ 671 w 1045"/>
                <a:gd name="T49" fmla="*/ 245 h 1052"/>
                <a:gd name="T50" fmla="*/ 588 w 1045"/>
                <a:gd name="T51" fmla="*/ 277 h 1052"/>
                <a:gd name="T52" fmla="*/ 521 w 1045"/>
                <a:gd name="T53" fmla="*/ 271 h 1052"/>
                <a:gd name="T54" fmla="*/ 463 w 1045"/>
                <a:gd name="T55" fmla="*/ 213 h 1052"/>
                <a:gd name="T56" fmla="*/ 380 w 1045"/>
                <a:gd name="T57" fmla="*/ 205 h 1052"/>
                <a:gd name="T58" fmla="*/ 324 w 1045"/>
                <a:gd name="T59" fmla="*/ 238 h 1052"/>
                <a:gd name="T60" fmla="*/ 291 w 1045"/>
                <a:gd name="T61" fmla="*/ 291 h 1052"/>
                <a:gd name="T62" fmla="*/ 234 w 1045"/>
                <a:gd name="T63" fmla="*/ 285 h 1052"/>
                <a:gd name="T64" fmla="*/ 184 w 1045"/>
                <a:gd name="T65" fmla="*/ 289 h 1052"/>
                <a:gd name="T66" fmla="*/ 140 w 1045"/>
                <a:gd name="T67" fmla="*/ 303 h 1052"/>
                <a:gd name="T68" fmla="*/ 102 w 1045"/>
                <a:gd name="T69" fmla="*/ 326 h 1052"/>
                <a:gd name="T70" fmla="*/ 46 w 1045"/>
                <a:gd name="T71" fmla="*/ 409 h 1052"/>
                <a:gd name="T72" fmla="*/ 32 w 1045"/>
                <a:gd name="T73" fmla="*/ 485 h 1052"/>
                <a:gd name="T74" fmla="*/ 13 w 1045"/>
                <a:gd name="T75" fmla="*/ 496 h 1052"/>
                <a:gd name="T76" fmla="*/ 12 w 1045"/>
                <a:gd name="T77" fmla="*/ 557 h 1052"/>
                <a:gd name="T78" fmla="*/ 42 w 1045"/>
                <a:gd name="T79" fmla="*/ 569 h 1052"/>
                <a:gd name="T80" fmla="*/ 73 w 1045"/>
                <a:gd name="T81" fmla="*/ 558 h 1052"/>
                <a:gd name="T82" fmla="*/ 73 w 1045"/>
                <a:gd name="T83" fmla="*/ 497 h 1052"/>
                <a:gd name="T84" fmla="*/ 60 w 1045"/>
                <a:gd name="T85" fmla="*/ 488 h 1052"/>
                <a:gd name="T86" fmla="*/ 74 w 1045"/>
                <a:gd name="T87" fmla="*/ 421 h 1052"/>
                <a:gd name="T88" fmla="*/ 121 w 1045"/>
                <a:gd name="T89" fmla="*/ 348 h 1052"/>
                <a:gd name="T90" fmla="*/ 192 w 1045"/>
                <a:gd name="T91" fmla="*/ 317 h 1052"/>
                <a:gd name="T92" fmla="*/ 285 w 1045"/>
                <a:gd name="T93" fmla="*/ 319 h 1052"/>
                <a:gd name="T94" fmla="*/ 288 w 1045"/>
                <a:gd name="T95" fmla="*/ 357 h 1052"/>
                <a:gd name="T96" fmla="*/ 402 w 1045"/>
                <a:gd name="T97" fmla="*/ 682 h 1052"/>
                <a:gd name="T98" fmla="*/ 410 w 1045"/>
                <a:gd name="T99" fmla="*/ 785 h 1052"/>
                <a:gd name="T100" fmla="*/ 435 w 1045"/>
                <a:gd name="T101" fmla="*/ 877 h 1052"/>
                <a:gd name="T102" fmla="*/ 48 w 1045"/>
                <a:gd name="T103" fmla="*/ 792 h 1052"/>
                <a:gd name="T104" fmla="*/ 50 w 1045"/>
                <a:gd name="T105" fmla="*/ 812 h 1052"/>
                <a:gd name="T106" fmla="*/ 321 w 1045"/>
                <a:gd name="T107" fmla="*/ 921 h 1052"/>
                <a:gd name="T108" fmla="*/ 319 w 1045"/>
                <a:gd name="T109" fmla="*/ 940 h 1052"/>
                <a:gd name="T110" fmla="*/ 436 w 1045"/>
                <a:gd name="T111" fmla="*/ 907 h 1052"/>
                <a:gd name="T112" fmla="*/ 1026 w 1045"/>
                <a:gd name="T113" fmla="*/ 1052 h 1052"/>
                <a:gd name="T114" fmla="*/ 1045 w 1045"/>
                <a:gd name="T115" fmla="*/ 1040 h 1052"/>
                <a:gd name="T116" fmla="*/ 1033 w 1045"/>
                <a:gd name="T117" fmla="*/ 1023 h 1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45" h="1052">
                  <a:moveTo>
                    <a:pt x="1033" y="1023"/>
                  </a:moveTo>
                  <a:lnTo>
                    <a:pt x="706" y="944"/>
                  </a:lnTo>
                  <a:lnTo>
                    <a:pt x="741" y="940"/>
                  </a:lnTo>
                  <a:lnTo>
                    <a:pt x="741" y="940"/>
                  </a:lnTo>
                  <a:lnTo>
                    <a:pt x="747" y="939"/>
                  </a:lnTo>
                  <a:lnTo>
                    <a:pt x="751" y="936"/>
                  </a:lnTo>
                  <a:lnTo>
                    <a:pt x="754" y="931"/>
                  </a:lnTo>
                  <a:lnTo>
                    <a:pt x="755" y="925"/>
                  </a:lnTo>
                  <a:lnTo>
                    <a:pt x="752" y="919"/>
                  </a:lnTo>
                  <a:lnTo>
                    <a:pt x="749" y="915"/>
                  </a:lnTo>
                  <a:lnTo>
                    <a:pt x="744" y="912"/>
                  </a:lnTo>
                  <a:lnTo>
                    <a:pt x="739" y="911"/>
                  </a:lnTo>
                  <a:lnTo>
                    <a:pt x="636" y="919"/>
                  </a:lnTo>
                  <a:lnTo>
                    <a:pt x="648" y="871"/>
                  </a:lnTo>
                  <a:lnTo>
                    <a:pt x="651" y="825"/>
                  </a:lnTo>
                  <a:lnTo>
                    <a:pt x="648" y="784"/>
                  </a:lnTo>
                  <a:lnTo>
                    <a:pt x="640" y="744"/>
                  </a:lnTo>
                  <a:lnTo>
                    <a:pt x="611" y="748"/>
                  </a:lnTo>
                  <a:lnTo>
                    <a:pt x="620" y="785"/>
                  </a:lnTo>
                  <a:lnTo>
                    <a:pt x="622" y="826"/>
                  </a:lnTo>
                  <a:lnTo>
                    <a:pt x="618" y="871"/>
                  </a:lnTo>
                  <a:lnTo>
                    <a:pt x="605" y="918"/>
                  </a:lnTo>
                  <a:lnTo>
                    <a:pt x="479" y="888"/>
                  </a:lnTo>
                  <a:lnTo>
                    <a:pt x="474" y="876"/>
                  </a:lnTo>
                  <a:lnTo>
                    <a:pt x="459" y="843"/>
                  </a:lnTo>
                  <a:lnTo>
                    <a:pt x="447" y="811"/>
                  </a:lnTo>
                  <a:lnTo>
                    <a:pt x="439" y="781"/>
                  </a:lnTo>
                  <a:lnTo>
                    <a:pt x="435" y="751"/>
                  </a:lnTo>
                  <a:lnTo>
                    <a:pt x="432" y="724"/>
                  </a:lnTo>
                  <a:lnTo>
                    <a:pt x="431" y="698"/>
                  </a:lnTo>
                  <a:lnTo>
                    <a:pt x="433" y="675"/>
                  </a:lnTo>
                  <a:lnTo>
                    <a:pt x="436" y="655"/>
                  </a:lnTo>
                  <a:lnTo>
                    <a:pt x="540" y="629"/>
                  </a:lnTo>
                  <a:lnTo>
                    <a:pt x="549" y="637"/>
                  </a:lnTo>
                  <a:lnTo>
                    <a:pt x="557" y="648"/>
                  </a:lnTo>
                  <a:lnTo>
                    <a:pt x="565" y="659"/>
                  </a:lnTo>
                  <a:lnTo>
                    <a:pt x="574" y="671"/>
                  </a:lnTo>
                  <a:lnTo>
                    <a:pt x="582" y="684"/>
                  </a:lnTo>
                  <a:lnTo>
                    <a:pt x="591" y="699"/>
                  </a:lnTo>
                  <a:lnTo>
                    <a:pt x="599" y="716"/>
                  </a:lnTo>
                  <a:lnTo>
                    <a:pt x="606" y="733"/>
                  </a:lnTo>
                  <a:lnTo>
                    <a:pt x="631" y="721"/>
                  </a:lnTo>
                  <a:lnTo>
                    <a:pt x="625" y="706"/>
                  </a:lnTo>
                  <a:lnTo>
                    <a:pt x="618" y="691"/>
                  </a:lnTo>
                  <a:lnTo>
                    <a:pt x="611" y="678"/>
                  </a:lnTo>
                  <a:lnTo>
                    <a:pt x="603" y="665"/>
                  </a:lnTo>
                  <a:lnTo>
                    <a:pt x="595" y="652"/>
                  </a:lnTo>
                  <a:lnTo>
                    <a:pt x="587" y="642"/>
                  </a:lnTo>
                  <a:lnTo>
                    <a:pt x="580" y="631"/>
                  </a:lnTo>
                  <a:lnTo>
                    <a:pt x="572" y="622"/>
                  </a:lnTo>
                  <a:lnTo>
                    <a:pt x="605" y="615"/>
                  </a:lnTo>
                  <a:lnTo>
                    <a:pt x="532" y="303"/>
                  </a:lnTo>
                  <a:lnTo>
                    <a:pt x="549" y="306"/>
                  </a:lnTo>
                  <a:lnTo>
                    <a:pt x="567" y="307"/>
                  </a:lnTo>
                  <a:lnTo>
                    <a:pt x="588" y="306"/>
                  </a:lnTo>
                  <a:lnTo>
                    <a:pt x="608" y="303"/>
                  </a:lnTo>
                  <a:lnTo>
                    <a:pt x="630" y="299"/>
                  </a:lnTo>
                  <a:lnTo>
                    <a:pt x="652" y="292"/>
                  </a:lnTo>
                  <a:lnTo>
                    <a:pt x="672" y="280"/>
                  </a:lnTo>
                  <a:lnTo>
                    <a:pt x="690" y="265"/>
                  </a:lnTo>
                  <a:lnTo>
                    <a:pt x="704" y="250"/>
                  </a:lnTo>
                  <a:lnTo>
                    <a:pt x="714" y="232"/>
                  </a:lnTo>
                  <a:lnTo>
                    <a:pt x="722" y="212"/>
                  </a:lnTo>
                  <a:lnTo>
                    <a:pt x="728" y="189"/>
                  </a:lnTo>
                  <a:lnTo>
                    <a:pt x="732" y="165"/>
                  </a:lnTo>
                  <a:lnTo>
                    <a:pt x="732" y="137"/>
                  </a:lnTo>
                  <a:lnTo>
                    <a:pt x="729" y="109"/>
                  </a:lnTo>
                  <a:lnTo>
                    <a:pt x="725" y="78"/>
                  </a:lnTo>
                  <a:lnTo>
                    <a:pt x="725" y="78"/>
                  </a:lnTo>
                  <a:lnTo>
                    <a:pt x="725" y="78"/>
                  </a:lnTo>
                  <a:lnTo>
                    <a:pt x="725" y="78"/>
                  </a:lnTo>
                  <a:lnTo>
                    <a:pt x="725" y="78"/>
                  </a:lnTo>
                  <a:lnTo>
                    <a:pt x="736" y="65"/>
                  </a:lnTo>
                  <a:lnTo>
                    <a:pt x="741" y="49"/>
                  </a:lnTo>
                  <a:lnTo>
                    <a:pt x="740" y="33"/>
                  </a:lnTo>
                  <a:lnTo>
                    <a:pt x="732" y="18"/>
                  </a:lnTo>
                  <a:lnTo>
                    <a:pt x="726" y="11"/>
                  </a:lnTo>
                  <a:lnTo>
                    <a:pt x="719" y="6"/>
                  </a:lnTo>
                  <a:lnTo>
                    <a:pt x="711" y="3"/>
                  </a:lnTo>
                  <a:lnTo>
                    <a:pt x="703" y="0"/>
                  </a:lnTo>
                  <a:lnTo>
                    <a:pt x="695" y="0"/>
                  </a:lnTo>
                  <a:lnTo>
                    <a:pt x="687" y="2"/>
                  </a:lnTo>
                  <a:lnTo>
                    <a:pt x="679" y="5"/>
                  </a:lnTo>
                  <a:lnTo>
                    <a:pt x="672" y="10"/>
                  </a:lnTo>
                  <a:lnTo>
                    <a:pt x="660" y="22"/>
                  </a:lnTo>
                  <a:lnTo>
                    <a:pt x="656" y="38"/>
                  </a:lnTo>
                  <a:lnTo>
                    <a:pt x="657" y="54"/>
                  </a:lnTo>
                  <a:lnTo>
                    <a:pt x="664" y="69"/>
                  </a:lnTo>
                  <a:lnTo>
                    <a:pt x="671" y="76"/>
                  </a:lnTo>
                  <a:lnTo>
                    <a:pt x="679" y="81"/>
                  </a:lnTo>
                  <a:lnTo>
                    <a:pt x="688" y="84"/>
                  </a:lnTo>
                  <a:lnTo>
                    <a:pt x="696" y="87"/>
                  </a:lnTo>
                  <a:lnTo>
                    <a:pt x="701" y="113"/>
                  </a:lnTo>
                  <a:lnTo>
                    <a:pt x="702" y="139"/>
                  </a:lnTo>
                  <a:lnTo>
                    <a:pt x="702" y="160"/>
                  </a:lnTo>
                  <a:lnTo>
                    <a:pt x="701" y="181"/>
                  </a:lnTo>
                  <a:lnTo>
                    <a:pt x="696" y="201"/>
                  </a:lnTo>
                  <a:lnTo>
                    <a:pt x="690" y="217"/>
                  </a:lnTo>
                  <a:lnTo>
                    <a:pt x="681" y="232"/>
                  </a:lnTo>
                  <a:lnTo>
                    <a:pt x="671" y="245"/>
                  </a:lnTo>
                  <a:lnTo>
                    <a:pt x="652" y="258"/>
                  </a:lnTo>
                  <a:lnTo>
                    <a:pt x="631" y="269"/>
                  </a:lnTo>
                  <a:lnTo>
                    <a:pt x="610" y="274"/>
                  </a:lnTo>
                  <a:lnTo>
                    <a:pt x="588" y="277"/>
                  </a:lnTo>
                  <a:lnTo>
                    <a:pt x="567" y="277"/>
                  </a:lnTo>
                  <a:lnTo>
                    <a:pt x="549" y="276"/>
                  </a:lnTo>
                  <a:lnTo>
                    <a:pt x="532" y="273"/>
                  </a:lnTo>
                  <a:lnTo>
                    <a:pt x="521" y="271"/>
                  </a:lnTo>
                  <a:lnTo>
                    <a:pt x="511" y="253"/>
                  </a:lnTo>
                  <a:lnTo>
                    <a:pt x="497" y="238"/>
                  </a:lnTo>
                  <a:lnTo>
                    <a:pt x="481" y="224"/>
                  </a:lnTo>
                  <a:lnTo>
                    <a:pt x="463" y="213"/>
                  </a:lnTo>
                  <a:lnTo>
                    <a:pt x="444" y="207"/>
                  </a:lnTo>
                  <a:lnTo>
                    <a:pt x="423" y="203"/>
                  </a:lnTo>
                  <a:lnTo>
                    <a:pt x="402" y="202"/>
                  </a:lnTo>
                  <a:lnTo>
                    <a:pt x="380" y="205"/>
                  </a:lnTo>
                  <a:lnTo>
                    <a:pt x="364" y="211"/>
                  </a:lnTo>
                  <a:lnTo>
                    <a:pt x="349" y="218"/>
                  </a:lnTo>
                  <a:lnTo>
                    <a:pt x="337" y="227"/>
                  </a:lnTo>
                  <a:lnTo>
                    <a:pt x="324" y="238"/>
                  </a:lnTo>
                  <a:lnTo>
                    <a:pt x="312" y="249"/>
                  </a:lnTo>
                  <a:lnTo>
                    <a:pt x="303" y="262"/>
                  </a:lnTo>
                  <a:lnTo>
                    <a:pt x="296" y="276"/>
                  </a:lnTo>
                  <a:lnTo>
                    <a:pt x="291" y="291"/>
                  </a:lnTo>
                  <a:lnTo>
                    <a:pt x="276" y="288"/>
                  </a:lnTo>
                  <a:lnTo>
                    <a:pt x="262" y="287"/>
                  </a:lnTo>
                  <a:lnTo>
                    <a:pt x="248" y="286"/>
                  </a:lnTo>
                  <a:lnTo>
                    <a:pt x="234" y="285"/>
                  </a:lnTo>
                  <a:lnTo>
                    <a:pt x="220" y="285"/>
                  </a:lnTo>
                  <a:lnTo>
                    <a:pt x="208" y="286"/>
                  </a:lnTo>
                  <a:lnTo>
                    <a:pt x="196" y="287"/>
                  </a:lnTo>
                  <a:lnTo>
                    <a:pt x="184" y="289"/>
                  </a:lnTo>
                  <a:lnTo>
                    <a:pt x="172" y="292"/>
                  </a:lnTo>
                  <a:lnTo>
                    <a:pt x="160" y="295"/>
                  </a:lnTo>
                  <a:lnTo>
                    <a:pt x="150" y="299"/>
                  </a:lnTo>
                  <a:lnTo>
                    <a:pt x="140" y="303"/>
                  </a:lnTo>
                  <a:lnTo>
                    <a:pt x="129" y="308"/>
                  </a:lnTo>
                  <a:lnTo>
                    <a:pt x="120" y="314"/>
                  </a:lnTo>
                  <a:lnTo>
                    <a:pt x="111" y="319"/>
                  </a:lnTo>
                  <a:lnTo>
                    <a:pt x="102" y="326"/>
                  </a:lnTo>
                  <a:lnTo>
                    <a:pt x="83" y="345"/>
                  </a:lnTo>
                  <a:lnTo>
                    <a:pt x="68" y="365"/>
                  </a:lnTo>
                  <a:lnTo>
                    <a:pt x="56" y="387"/>
                  </a:lnTo>
                  <a:lnTo>
                    <a:pt x="46" y="409"/>
                  </a:lnTo>
                  <a:lnTo>
                    <a:pt x="41" y="431"/>
                  </a:lnTo>
                  <a:lnTo>
                    <a:pt x="36" y="451"/>
                  </a:lnTo>
                  <a:lnTo>
                    <a:pt x="33" y="469"/>
                  </a:lnTo>
                  <a:lnTo>
                    <a:pt x="32" y="485"/>
                  </a:lnTo>
                  <a:lnTo>
                    <a:pt x="27" y="488"/>
                  </a:lnTo>
                  <a:lnTo>
                    <a:pt x="21" y="490"/>
                  </a:lnTo>
                  <a:lnTo>
                    <a:pt x="17" y="492"/>
                  </a:lnTo>
                  <a:lnTo>
                    <a:pt x="13" y="496"/>
                  </a:lnTo>
                  <a:lnTo>
                    <a:pt x="4" y="509"/>
                  </a:lnTo>
                  <a:lnTo>
                    <a:pt x="0" y="526"/>
                  </a:lnTo>
                  <a:lnTo>
                    <a:pt x="3" y="542"/>
                  </a:lnTo>
                  <a:lnTo>
                    <a:pt x="12" y="557"/>
                  </a:lnTo>
                  <a:lnTo>
                    <a:pt x="19" y="562"/>
                  </a:lnTo>
                  <a:lnTo>
                    <a:pt x="26" y="566"/>
                  </a:lnTo>
                  <a:lnTo>
                    <a:pt x="34" y="569"/>
                  </a:lnTo>
                  <a:lnTo>
                    <a:pt x="42" y="569"/>
                  </a:lnTo>
                  <a:lnTo>
                    <a:pt x="50" y="569"/>
                  </a:lnTo>
                  <a:lnTo>
                    <a:pt x="58" y="567"/>
                  </a:lnTo>
                  <a:lnTo>
                    <a:pt x="66" y="564"/>
                  </a:lnTo>
                  <a:lnTo>
                    <a:pt x="73" y="558"/>
                  </a:lnTo>
                  <a:lnTo>
                    <a:pt x="82" y="543"/>
                  </a:lnTo>
                  <a:lnTo>
                    <a:pt x="86" y="527"/>
                  </a:lnTo>
                  <a:lnTo>
                    <a:pt x="82" y="511"/>
                  </a:lnTo>
                  <a:lnTo>
                    <a:pt x="73" y="497"/>
                  </a:lnTo>
                  <a:lnTo>
                    <a:pt x="71" y="494"/>
                  </a:lnTo>
                  <a:lnTo>
                    <a:pt x="67" y="492"/>
                  </a:lnTo>
                  <a:lnTo>
                    <a:pt x="64" y="490"/>
                  </a:lnTo>
                  <a:lnTo>
                    <a:pt x="60" y="488"/>
                  </a:lnTo>
                  <a:lnTo>
                    <a:pt x="61" y="474"/>
                  </a:lnTo>
                  <a:lnTo>
                    <a:pt x="64" y="458"/>
                  </a:lnTo>
                  <a:lnTo>
                    <a:pt x="68" y="439"/>
                  </a:lnTo>
                  <a:lnTo>
                    <a:pt x="74" y="421"/>
                  </a:lnTo>
                  <a:lnTo>
                    <a:pt x="82" y="401"/>
                  </a:lnTo>
                  <a:lnTo>
                    <a:pt x="93" y="383"/>
                  </a:lnTo>
                  <a:lnTo>
                    <a:pt x="105" y="364"/>
                  </a:lnTo>
                  <a:lnTo>
                    <a:pt x="121" y="348"/>
                  </a:lnTo>
                  <a:lnTo>
                    <a:pt x="136" y="337"/>
                  </a:lnTo>
                  <a:lnTo>
                    <a:pt x="154" y="329"/>
                  </a:lnTo>
                  <a:lnTo>
                    <a:pt x="171" y="322"/>
                  </a:lnTo>
                  <a:lnTo>
                    <a:pt x="192" y="317"/>
                  </a:lnTo>
                  <a:lnTo>
                    <a:pt x="212" y="315"/>
                  </a:lnTo>
                  <a:lnTo>
                    <a:pt x="235" y="314"/>
                  </a:lnTo>
                  <a:lnTo>
                    <a:pt x="260" y="316"/>
                  </a:lnTo>
                  <a:lnTo>
                    <a:pt x="285" y="319"/>
                  </a:lnTo>
                  <a:lnTo>
                    <a:pt x="285" y="329"/>
                  </a:lnTo>
                  <a:lnTo>
                    <a:pt x="285" y="338"/>
                  </a:lnTo>
                  <a:lnTo>
                    <a:pt x="286" y="348"/>
                  </a:lnTo>
                  <a:lnTo>
                    <a:pt x="288" y="357"/>
                  </a:lnTo>
                  <a:lnTo>
                    <a:pt x="287" y="357"/>
                  </a:lnTo>
                  <a:lnTo>
                    <a:pt x="360" y="673"/>
                  </a:lnTo>
                  <a:lnTo>
                    <a:pt x="405" y="661"/>
                  </a:lnTo>
                  <a:lnTo>
                    <a:pt x="402" y="682"/>
                  </a:lnTo>
                  <a:lnTo>
                    <a:pt x="402" y="706"/>
                  </a:lnTo>
                  <a:lnTo>
                    <a:pt x="402" y="731"/>
                  </a:lnTo>
                  <a:lnTo>
                    <a:pt x="406" y="757"/>
                  </a:lnTo>
                  <a:lnTo>
                    <a:pt x="410" y="785"/>
                  </a:lnTo>
                  <a:lnTo>
                    <a:pt x="417" y="813"/>
                  </a:lnTo>
                  <a:lnTo>
                    <a:pt x="428" y="843"/>
                  </a:lnTo>
                  <a:lnTo>
                    <a:pt x="440" y="874"/>
                  </a:lnTo>
                  <a:lnTo>
                    <a:pt x="435" y="877"/>
                  </a:lnTo>
                  <a:lnTo>
                    <a:pt x="63" y="786"/>
                  </a:lnTo>
                  <a:lnTo>
                    <a:pt x="57" y="786"/>
                  </a:lnTo>
                  <a:lnTo>
                    <a:pt x="51" y="788"/>
                  </a:lnTo>
                  <a:lnTo>
                    <a:pt x="48" y="792"/>
                  </a:lnTo>
                  <a:lnTo>
                    <a:pt x="45" y="797"/>
                  </a:lnTo>
                  <a:lnTo>
                    <a:pt x="45" y="803"/>
                  </a:lnTo>
                  <a:lnTo>
                    <a:pt x="46" y="808"/>
                  </a:lnTo>
                  <a:lnTo>
                    <a:pt x="50" y="812"/>
                  </a:lnTo>
                  <a:lnTo>
                    <a:pt x="56" y="815"/>
                  </a:lnTo>
                  <a:lnTo>
                    <a:pt x="386" y="895"/>
                  </a:lnTo>
                  <a:lnTo>
                    <a:pt x="325" y="917"/>
                  </a:lnTo>
                  <a:lnTo>
                    <a:pt x="321" y="921"/>
                  </a:lnTo>
                  <a:lnTo>
                    <a:pt x="317" y="925"/>
                  </a:lnTo>
                  <a:lnTo>
                    <a:pt x="315" y="930"/>
                  </a:lnTo>
                  <a:lnTo>
                    <a:pt x="316" y="936"/>
                  </a:lnTo>
                  <a:lnTo>
                    <a:pt x="319" y="940"/>
                  </a:lnTo>
                  <a:lnTo>
                    <a:pt x="324" y="944"/>
                  </a:lnTo>
                  <a:lnTo>
                    <a:pt x="330" y="946"/>
                  </a:lnTo>
                  <a:lnTo>
                    <a:pt x="336" y="945"/>
                  </a:lnTo>
                  <a:lnTo>
                    <a:pt x="436" y="907"/>
                  </a:lnTo>
                  <a:lnTo>
                    <a:pt x="595" y="946"/>
                  </a:lnTo>
                  <a:lnTo>
                    <a:pt x="592" y="952"/>
                  </a:lnTo>
                  <a:lnTo>
                    <a:pt x="613" y="950"/>
                  </a:lnTo>
                  <a:lnTo>
                    <a:pt x="1026" y="1052"/>
                  </a:lnTo>
                  <a:lnTo>
                    <a:pt x="1032" y="1052"/>
                  </a:lnTo>
                  <a:lnTo>
                    <a:pt x="1038" y="1050"/>
                  </a:lnTo>
                  <a:lnTo>
                    <a:pt x="1043" y="1046"/>
                  </a:lnTo>
                  <a:lnTo>
                    <a:pt x="1045" y="1040"/>
                  </a:lnTo>
                  <a:lnTo>
                    <a:pt x="1045" y="1035"/>
                  </a:lnTo>
                  <a:lnTo>
                    <a:pt x="1043" y="1030"/>
                  </a:lnTo>
                  <a:lnTo>
                    <a:pt x="1039" y="1025"/>
                  </a:lnTo>
                  <a:lnTo>
                    <a:pt x="1033" y="10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p:nvSpPr>
          <p:spPr bwMode="auto">
            <a:xfrm>
              <a:off x="4723" y="1705"/>
              <a:ext cx="17" cy="13"/>
            </a:xfrm>
            <a:custGeom>
              <a:avLst/>
              <a:gdLst>
                <a:gd name="T0" fmla="*/ 5 w 34"/>
                <a:gd name="T1" fmla="*/ 27 h 27"/>
                <a:gd name="T2" fmla="*/ 34 w 34"/>
                <a:gd name="T3" fmla="*/ 23 h 27"/>
                <a:gd name="T4" fmla="*/ 31 w 34"/>
                <a:gd name="T5" fmla="*/ 18 h 27"/>
                <a:gd name="T6" fmla="*/ 30 w 34"/>
                <a:gd name="T7" fmla="*/ 12 h 27"/>
                <a:gd name="T8" fmla="*/ 28 w 34"/>
                <a:gd name="T9" fmla="*/ 6 h 27"/>
                <a:gd name="T10" fmla="*/ 25 w 34"/>
                <a:gd name="T11" fmla="*/ 0 h 27"/>
                <a:gd name="T12" fmla="*/ 0 w 34"/>
                <a:gd name="T13" fmla="*/ 12 h 27"/>
                <a:gd name="T14" fmla="*/ 1 w 34"/>
                <a:gd name="T15" fmla="*/ 16 h 27"/>
                <a:gd name="T16" fmla="*/ 2 w 34"/>
                <a:gd name="T17" fmla="*/ 20 h 27"/>
                <a:gd name="T18" fmla="*/ 4 w 34"/>
                <a:gd name="T19" fmla="*/ 23 h 27"/>
                <a:gd name="T20" fmla="*/ 5 w 34"/>
                <a:gd name="T2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27">
                  <a:moveTo>
                    <a:pt x="5" y="27"/>
                  </a:moveTo>
                  <a:lnTo>
                    <a:pt x="34" y="23"/>
                  </a:lnTo>
                  <a:lnTo>
                    <a:pt x="31" y="18"/>
                  </a:lnTo>
                  <a:lnTo>
                    <a:pt x="30" y="12"/>
                  </a:lnTo>
                  <a:lnTo>
                    <a:pt x="28" y="6"/>
                  </a:lnTo>
                  <a:lnTo>
                    <a:pt x="25" y="0"/>
                  </a:lnTo>
                  <a:lnTo>
                    <a:pt x="0" y="12"/>
                  </a:lnTo>
                  <a:lnTo>
                    <a:pt x="1" y="16"/>
                  </a:lnTo>
                  <a:lnTo>
                    <a:pt x="2" y="20"/>
                  </a:lnTo>
                  <a:lnTo>
                    <a:pt x="4" y="23"/>
                  </a:lnTo>
                  <a:lnTo>
                    <a:pt x="5"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p:nvSpPr>
          <p:spPr bwMode="auto">
            <a:xfrm>
              <a:off x="4356" y="1295"/>
              <a:ext cx="514" cy="374"/>
            </a:xfrm>
            <a:custGeom>
              <a:avLst/>
              <a:gdLst>
                <a:gd name="T0" fmla="*/ 30 w 1029"/>
                <a:gd name="T1" fmla="*/ 745 h 749"/>
                <a:gd name="T2" fmla="*/ 1021 w 1029"/>
                <a:gd name="T3" fmla="*/ 36 h 749"/>
                <a:gd name="T4" fmla="*/ 1021 w 1029"/>
                <a:gd name="T5" fmla="*/ 36 h 749"/>
                <a:gd name="T6" fmla="*/ 1026 w 1029"/>
                <a:gd name="T7" fmla="*/ 30 h 749"/>
                <a:gd name="T8" fmla="*/ 1029 w 1029"/>
                <a:gd name="T9" fmla="*/ 23 h 749"/>
                <a:gd name="T10" fmla="*/ 1029 w 1029"/>
                <a:gd name="T11" fmla="*/ 15 h 749"/>
                <a:gd name="T12" fmla="*/ 1025 w 1029"/>
                <a:gd name="T13" fmla="*/ 8 h 749"/>
                <a:gd name="T14" fmla="*/ 1020 w 1029"/>
                <a:gd name="T15" fmla="*/ 4 h 749"/>
                <a:gd name="T16" fmla="*/ 1013 w 1029"/>
                <a:gd name="T17" fmla="*/ 0 h 749"/>
                <a:gd name="T18" fmla="*/ 1005 w 1029"/>
                <a:gd name="T19" fmla="*/ 1 h 749"/>
                <a:gd name="T20" fmla="*/ 998 w 1029"/>
                <a:gd name="T21" fmla="*/ 4 h 749"/>
                <a:gd name="T22" fmla="*/ 998 w 1029"/>
                <a:gd name="T23" fmla="*/ 4 h 749"/>
                <a:gd name="T24" fmla="*/ 7 w 1029"/>
                <a:gd name="T25" fmla="*/ 716 h 749"/>
                <a:gd name="T26" fmla="*/ 7 w 1029"/>
                <a:gd name="T27" fmla="*/ 716 h 749"/>
                <a:gd name="T28" fmla="*/ 3 w 1029"/>
                <a:gd name="T29" fmla="*/ 721 h 749"/>
                <a:gd name="T30" fmla="*/ 0 w 1029"/>
                <a:gd name="T31" fmla="*/ 727 h 749"/>
                <a:gd name="T32" fmla="*/ 0 w 1029"/>
                <a:gd name="T33" fmla="*/ 734 h 749"/>
                <a:gd name="T34" fmla="*/ 3 w 1029"/>
                <a:gd name="T35" fmla="*/ 741 h 749"/>
                <a:gd name="T36" fmla="*/ 9 w 1029"/>
                <a:gd name="T37" fmla="*/ 747 h 749"/>
                <a:gd name="T38" fmla="*/ 15 w 1029"/>
                <a:gd name="T39" fmla="*/ 749 h 749"/>
                <a:gd name="T40" fmla="*/ 23 w 1029"/>
                <a:gd name="T41" fmla="*/ 749 h 749"/>
                <a:gd name="T42" fmla="*/ 30 w 1029"/>
                <a:gd name="T43" fmla="*/ 745 h 749"/>
                <a:gd name="T44" fmla="*/ 30 w 1029"/>
                <a:gd name="T45" fmla="*/ 745 h 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29" h="749">
                  <a:moveTo>
                    <a:pt x="30" y="745"/>
                  </a:moveTo>
                  <a:lnTo>
                    <a:pt x="1021" y="36"/>
                  </a:lnTo>
                  <a:lnTo>
                    <a:pt x="1021" y="36"/>
                  </a:lnTo>
                  <a:lnTo>
                    <a:pt x="1026" y="30"/>
                  </a:lnTo>
                  <a:lnTo>
                    <a:pt x="1029" y="23"/>
                  </a:lnTo>
                  <a:lnTo>
                    <a:pt x="1029" y="15"/>
                  </a:lnTo>
                  <a:lnTo>
                    <a:pt x="1025" y="8"/>
                  </a:lnTo>
                  <a:lnTo>
                    <a:pt x="1020" y="4"/>
                  </a:lnTo>
                  <a:lnTo>
                    <a:pt x="1013" y="0"/>
                  </a:lnTo>
                  <a:lnTo>
                    <a:pt x="1005" y="1"/>
                  </a:lnTo>
                  <a:lnTo>
                    <a:pt x="998" y="4"/>
                  </a:lnTo>
                  <a:lnTo>
                    <a:pt x="998" y="4"/>
                  </a:lnTo>
                  <a:lnTo>
                    <a:pt x="7" y="716"/>
                  </a:lnTo>
                  <a:lnTo>
                    <a:pt x="7" y="716"/>
                  </a:lnTo>
                  <a:lnTo>
                    <a:pt x="3" y="721"/>
                  </a:lnTo>
                  <a:lnTo>
                    <a:pt x="0" y="727"/>
                  </a:lnTo>
                  <a:lnTo>
                    <a:pt x="0" y="734"/>
                  </a:lnTo>
                  <a:lnTo>
                    <a:pt x="3" y="741"/>
                  </a:lnTo>
                  <a:lnTo>
                    <a:pt x="9" y="747"/>
                  </a:lnTo>
                  <a:lnTo>
                    <a:pt x="15" y="749"/>
                  </a:lnTo>
                  <a:lnTo>
                    <a:pt x="23" y="749"/>
                  </a:lnTo>
                  <a:lnTo>
                    <a:pt x="30" y="745"/>
                  </a:lnTo>
                  <a:lnTo>
                    <a:pt x="30" y="745"/>
                  </a:lnTo>
                  <a:close/>
                </a:path>
              </a:pathLst>
            </a:custGeom>
            <a:solidFill>
              <a:srgbClr val="BF5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570613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1C1C8-F77D-40CD-AB4C-6B49D3B3C3D0}"/>
              </a:ext>
            </a:extLst>
          </p:cNvPr>
          <p:cNvSpPr>
            <a:spLocks noGrp="1"/>
          </p:cNvSpPr>
          <p:nvPr>
            <p:ph type="title"/>
          </p:nvPr>
        </p:nvSpPr>
        <p:spPr/>
        <p:txBody>
          <a:bodyPr/>
          <a:lstStyle/>
          <a:p>
            <a:r>
              <a:rPr lang="en-US" dirty="0"/>
              <a:t>How Are Corporations Faring with IG?</a:t>
            </a:r>
          </a:p>
        </p:txBody>
      </p:sp>
      <p:pic>
        <p:nvPicPr>
          <p:cNvPr id="5" name="Content Placeholder 4">
            <a:extLst>
              <a:ext uri="{FF2B5EF4-FFF2-40B4-BE49-F238E27FC236}">
                <a16:creationId xmlns:a16="http://schemas.microsoft.com/office/drawing/2014/main" id="{EB26786C-39B9-444E-A32B-FADC25FD52FD}"/>
              </a:ext>
            </a:extLst>
          </p:cNvPr>
          <p:cNvPicPr>
            <a:picLocks noGrp="1" noChangeAspect="1"/>
          </p:cNvPicPr>
          <p:nvPr>
            <p:ph idx="1"/>
          </p:nvPr>
        </p:nvPicPr>
        <p:blipFill>
          <a:blip r:embed="rId2"/>
          <a:stretch>
            <a:fillRect/>
          </a:stretch>
        </p:blipFill>
        <p:spPr>
          <a:xfrm>
            <a:off x="546410" y="1014667"/>
            <a:ext cx="8028878" cy="5135078"/>
          </a:xfrm>
        </p:spPr>
      </p:pic>
    </p:spTree>
    <p:extLst>
      <p:ext uri="{BB962C8B-B14F-4D97-AF65-F5344CB8AC3E}">
        <p14:creationId xmlns:p14="http://schemas.microsoft.com/office/powerpoint/2010/main" val="2993814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1280C-29B7-42D5-BAF4-7E0F48C9DFDC}"/>
              </a:ext>
            </a:extLst>
          </p:cNvPr>
          <p:cNvSpPr>
            <a:spLocks noGrp="1"/>
          </p:cNvSpPr>
          <p:nvPr>
            <p:ph type="title"/>
          </p:nvPr>
        </p:nvSpPr>
        <p:spPr>
          <a:xfrm>
            <a:off x="1465263" y="201613"/>
            <a:ext cx="7500317" cy="500062"/>
          </a:xfrm>
        </p:spPr>
        <p:txBody>
          <a:bodyPr/>
          <a:lstStyle/>
          <a:p>
            <a:r>
              <a:rPr lang="en-US" dirty="0"/>
              <a:t>Hurdles to Implementing Information Governance</a:t>
            </a:r>
          </a:p>
        </p:txBody>
      </p:sp>
      <p:sp>
        <p:nvSpPr>
          <p:cNvPr id="3" name="Content Placeholder 2">
            <a:extLst>
              <a:ext uri="{FF2B5EF4-FFF2-40B4-BE49-F238E27FC236}">
                <a16:creationId xmlns:a16="http://schemas.microsoft.com/office/drawing/2014/main" id="{C01279F8-E2CC-499B-9ECF-F26D6FC92839}"/>
              </a:ext>
            </a:extLst>
          </p:cNvPr>
          <p:cNvSpPr>
            <a:spLocks noGrp="1"/>
          </p:cNvSpPr>
          <p:nvPr>
            <p:ph idx="1"/>
          </p:nvPr>
        </p:nvSpPr>
        <p:spPr/>
        <p:txBody>
          <a:bodyPr/>
          <a:lstStyle/>
          <a:p>
            <a:r>
              <a:rPr lang="en-US" dirty="0"/>
              <a:t>Resistance to Change</a:t>
            </a:r>
          </a:p>
          <a:p>
            <a:pPr lvl="2"/>
            <a:r>
              <a:rPr lang="en-US" dirty="0"/>
              <a:t>People like to stick with what they know, even when they are aware their current methodologies are less efficient</a:t>
            </a:r>
          </a:p>
          <a:p>
            <a:pPr lvl="2"/>
            <a:r>
              <a:rPr lang="en-US" dirty="0"/>
              <a:t>“I have a system”, “I know where everything is” “This is going to be extra work”</a:t>
            </a:r>
          </a:p>
          <a:p>
            <a:r>
              <a:rPr lang="en-US" dirty="0"/>
              <a:t>Requires top down commitment but effort from the bottom up</a:t>
            </a:r>
          </a:p>
          <a:p>
            <a:pPr lvl="2"/>
            <a:r>
              <a:rPr lang="en-US" dirty="0"/>
              <a:t>Recognize this process doesn’t take place overnight and requires involvement from EVERY sector of an organization</a:t>
            </a:r>
          </a:p>
          <a:p>
            <a:r>
              <a:rPr lang="en-US" dirty="0"/>
              <a:t>Context and Programs are Critical</a:t>
            </a:r>
          </a:p>
          <a:p>
            <a:pPr lvl="2"/>
            <a:r>
              <a:rPr lang="en-US" dirty="0"/>
              <a:t>It’s easy to tell workers to discard data, it’s rare that senior management deploys the necessary support staff and change management process to explain WHY this is important and HOW to execute</a:t>
            </a:r>
          </a:p>
          <a:p>
            <a:pPr lvl="2"/>
            <a:r>
              <a:rPr lang="en-US" dirty="0"/>
              <a:t>Without both initial and ongoing training, IG initiatives will not success</a:t>
            </a:r>
          </a:p>
          <a:p>
            <a:r>
              <a:rPr lang="en-US" dirty="0"/>
              <a:t>Budget Constraints</a:t>
            </a:r>
          </a:p>
          <a:p>
            <a:pPr lvl="2"/>
            <a:r>
              <a:rPr lang="en-US" dirty="0"/>
              <a:t>Many organizations struggle to reconcile the long term benefits of moving to an all-digital enterprise against the up front costs to invest in infrastructure, digital asset management, change management, and additional training to execute</a:t>
            </a:r>
          </a:p>
        </p:txBody>
      </p:sp>
    </p:spTree>
    <p:extLst>
      <p:ext uri="{BB962C8B-B14F-4D97-AF65-F5344CB8AC3E}">
        <p14:creationId xmlns:p14="http://schemas.microsoft.com/office/powerpoint/2010/main" val="3787129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87D1C-A3DE-4431-A68A-400E47377514}"/>
              </a:ext>
            </a:extLst>
          </p:cNvPr>
          <p:cNvSpPr>
            <a:spLocks noGrp="1"/>
          </p:cNvSpPr>
          <p:nvPr>
            <p:ph type="title"/>
          </p:nvPr>
        </p:nvSpPr>
        <p:spPr/>
        <p:txBody>
          <a:bodyPr/>
          <a:lstStyle/>
          <a:p>
            <a:r>
              <a:rPr lang="en-US" dirty="0"/>
              <a:t>Change Management – The Big Headaches	</a:t>
            </a:r>
          </a:p>
        </p:txBody>
      </p:sp>
      <p:sp>
        <p:nvSpPr>
          <p:cNvPr id="3" name="Content Placeholder 2">
            <a:extLst>
              <a:ext uri="{FF2B5EF4-FFF2-40B4-BE49-F238E27FC236}">
                <a16:creationId xmlns:a16="http://schemas.microsoft.com/office/drawing/2014/main" id="{7F9DC19A-B2A2-4BA0-B6EE-5ECD01688BD2}"/>
              </a:ext>
            </a:extLst>
          </p:cNvPr>
          <p:cNvSpPr>
            <a:spLocks noGrp="1"/>
          </p:cNvSpPr>
          <p:nvPr>
            <p:ph idx="1"/>
          </p:nvPr>
        </p:nvSpPr>
        <p:spPr/>
        <p:txBody>
          <a:bodyPr/>
          <a:lstStyle/>
          <a:p>
            <a:r>
              <a:rPr lang="en-US" dirty="0"/>
              <a:t>Without certain key building blocks, no organization can transform from a paper-based process to a digital enterprise.  Several key, significant processes, must be undertaken to lay the foundation for an effective digital transformation.</a:t>
            </a:r>
          </a:p>
          <a:p>
            <a:pPr lvl="5" indent="-342900">
              <a:buFont typeface="Wingdings" panose="05000000000000000000" pitchFamily="2" charset="2"/>
              <a:buChar char="§"/>
            </a:pPr>
            <a:r>
              <a:rPr lang="en-US" sz="2000" dirty="0">
                <a:solidFill>
                  <a:srgbClr val="FF0000"/>
                </a:solidFill>
              </a:rPr>
              <a:t>Data Mapping</a:t>
            </a:r>
          </a:p>
          <a:p>
            <a:pPr lvl="5" indent="-342900">
              <a:buFont typeface="Wingdings" panose="05000000000000000000" pitchFamily="2" charset="2"/>
              <a:buChar char="§"/>
            </a:pPr>
            <a:r>
              <a:rPr lang="en-US" sz="2000" dirty="0">
                <a:solidFill>
                  <a:srgbClr val="FF0000"/>
                </a:solidFill>
              </a:rPr>
              <a:t>Records Retention Policy &amp; Schedules</a:t>
            </a:r>
          </a:p>
          <a:p>
            <a:pPr lvl="5" indent="-342900">
              <a:buFont typeface="Wingdings" panose="05000000000000000000" pitchFamily="2" charset="2"/>
              <a:buChar char="§"/>
            </a:pPr>
            <a:r>
              <a:rPr lang="en-US" sz="2000" dirty="0">
                <a:solidFill>
                  <a:srgbClr val="FF0000"/>
                </a:solidFill>
              </a:rPr>
              <a:t>Data Classification Matrix</a:t>
            </a:r>
            <a:endParaRPr lang="en-US" sz="2000" dirty="0"/>
          </a:p>
          <a:p>
            <a:r>
              <a:rPr lang="en-US" dirty="0"/>
              <a:t>Data Mapping</a:t>
            </a:r>
          </a:p>
          <a:p>
            <a:pPr lvl="2"/>
            <a:r>
              <a:rPr lang="en-US" dirty="0"/>
              <a:t>Understanding what systems and applications an organization utilizes and what types of data outputs are created is THE foundation for any digital transformation.  </a:t>
            </a:r>
          </a:p>
          <a:p>
            <a:pPr lvl="2"/>
            <a:r>
              <a:rPr lang="en-US" dirty="0"/>
              <a:t>If you don’t know what you have, you cannot organize or categorize it, let alone find it when needed for litigation, regulatory, or compliance matters</a:t>
            </a:r>
          </a:p>
          <a:p>
            <a:pPr marL="400050" lvl="2" indent="0">
              <a:buNone/>
            </a:pPr>
            <a:endParaRPr lang="en-US" dirty="0"/>
          </a:p>
        </p:txBody>
      </p:sp>
    </p:spTree>
    <p:extLst>
      <p:ext uri="{BB962C8B-B14F-4D97-AF65-F5344CB8AC3E}">
        <p14:creationId xmlns:p14="http://schemas.microsoft.com/office/powerpoint/2010/main" val="197758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87D1C-A3DE-4431-A68A-400E47377514}"/>
              </a:ext>
            </a:extLst>
          </p:cNvPr>
          <p:cNvSpPr>
            <a:spLocks noGrp="1"/>
          </p:cNvSpPr>
          <p:nvPr>
            <p:ph type="title"/>
          </p:nvPr>
        </p:nvSpPr>
        <p:spPr>
          <a:xfrm>
            <a:off x="1465263" y="201612"/>
            <a:ext cx="7221537" cy="946963"/>
          </a:xfrm>
        </p:spPr>
        <p:txBody>
          <a:bodyPr/>
          <a:lstStyle/>
          <a:p>
            <a:r>
              <a:rPr lang="en-US" dirty="0"/>
              <a:t>Change Management – </a:t>
            </a:r>
            <a:br>
              <a:rPr lang="en-US" dirty="0"/>
            </a:br>
            <a:r>
              <a:rPr lang="en-US" dirty="0"/>
              <a:t>Records Retention Policy &amp; Schedules</a:t>
            </a:r>
            <a:br>
              <a:rPr lang="en-US" dirty="0"/>
            </a:br>
            <a:r>
              <a:rPr lang="en-US" dirty="0"/>
              <a:t>	</a:t>
            </a:r>
          </a:p>
        </p:txBody>
      </p:sp>
      <p:sp>
        <p:nvSpPr>
          <p:cNvPr id="3" name="Content Placeholder 2">
            <a:extLst>
              <a:ext uri="{FF2B5EF4-FFF2-40B4-BE49-F238E27FC236}">
                <a16:creationId xmlns:a16="http://schemas.microsoft.com/office/drawing/2014/main" id="{7F9DC19A-B2A2-4BA0-B6EE-5ECD01688BD2}"/>
              </a:ext>
            </a:extLst>
          </p:cNvPr>
          <p:cNvSpPr>
            <a:spLocks noGrp="1"/>
          </p:cNvSpPr>
          <p:nvPr>
            <p:ph idx="1"/>
          </p:nvPr>
        </p:nvSpPr>
        <p:spPr>
          <a:xfrm>
            <a:off x="457200" y="1052714"/>
            <a:ext cx="8229600" cy="5403842"/>
          </a:xfrm>
        </p:spPr>
        <p:txBody>
          <a:bodyPr/>
          <a:lstStyle/>
          <a:p>
            <a:pPr lvl="2"/>
            <a:r>
              <a:rPr lang="en-US" dirty="0"/>
              <a:t>In addition to knowing WHAT data sources you have, an organization must implement an effective records retention schedule to ensure the regular and timely destruction of records that have exceeded their useful life              </a:t>
            </a:r>
            <a:r>
              <a:rPr lang="en-US" dirty="0">
                <a:solidFill>
                  <a:srgbClr val="FF0000"/>
                </a:solidFill>
              </a:rPr>
              <a:t>(*Except those records subject to legal holds). </a:t>
            </a:r>
            <a:r>
              <a:rPr lang="en-US" dirty="0"/>
              <a:t> </a:t>
            </a:r>
          </a:p>
          <a:p>
            <a:pPr lvl="2"/>
            <a:r>
              <a:rPr lang="en-US" dirty="0"/>
              <a:t>In order to be effective, Records retention schedules must consider not just the legal/regulatory aspects of data asset life, but also the </a:t>
            </a:r>
            <a:r>
              <a:rPr lang="en-US" b="1" i="1" u="sng" dirty="0"/>
              <a:t>useful business life </a:t>
            </a:r>
            <a:r>
              <a:rPr lang="en-US" dirty="0"/>
              <a:t>of information to avoid forcing employees to continuously recreate basic forms and templates.</a:t>
            </a:r>
          </a:p>
          <a:p>
            <a:r>
              <a:rPr lang="en-US" dirty="0"/>
              <a:t>Implementing Records Retention Schedules</a:t>
            </a:r>
          </a:p>
          <a:p>
            <a:pPr lvl="2"/>
            <a:r>
              <a:rPr lang="en-US" dirty="0"/>
              <a:t>Many structured data systems support records retention schedules and allow system administrators to program in the lifecycle of documents.</a:t>
            </a:r>
          </a:p>
          <a:p>
            <a:pPr lvl="2"/>
            <a:r>
              <a:rPr lang="en-US" dirty="0"/>
              <a:t>Many newer technologies also offer automated classification to recognize certain document types (e.g. contracts) and establish a retention date that is X number of years from the termination date of the agreement.</a:t>
            </a:r>
          </a:p>
          <a:p>
            <a:pPr lvl="2"/>
            <a:endParaRPr lang="en-US" dirty="0"/>
          </a:p>
        </p:txBody>
      </p:sp>
    </p:spTree>
    <p:extLst>
      <p:ext uri="{BB962C8B-B14F-4D97-AF65-F5344CB8AC3E}">
        <p14:creationId xmlns:p14="http://schemas.microsoft.com/office/powerpoint/2010/main" val="4108024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87D1C-A3DE-4431-A68A-400E47377514}"/>
              </a:ext>
            </a:extLst>
          </p:cNvPr>
          <p:cNvSpPr>
            <a:spLocks noGrp="1"/>
          </p:cNvSpPr>
          <p:nvPr>
            <p:ph type="title"/>
          </p:nvPr>
        </p:nvSpPr>
        <p:spPr/>
        <p:txBody>
          <a:bodyPr/>
          <a:lstStyle/>
          <a:p>
            <a:r>
              <a:rPr lang="en-US" dirty="0"/>
              <a:t>Change Management – Data Classification	</a:t>
            </a:r>
          </a:p>
        </p:txBody>
      </p:sp>
      <p:sp>
        <p:nvSpPr>
          <p:cNvPr id="3" name="Content Placeholder 2">
            <a:extLst>
              <a:ext uri="{FF2B5EF4-FFF2-40B4-BE49-F238E27FC236}">
                <a16:creationId xmlns:a16="http://schemas.microsoft.com/office/drawing/2014/main" id="{7F9DC19A-B2A2-4BA0-B6EE-5ECD01688BD2}"/>
              </a:ext>
            </a:extLst>
          </p:cNvPr>
          <p:cNvSpPr>
            <a:spLocks noGrp="1"/>
          </p:cNvSpPr>
          <p:nvPr>
            <p:ph idx="1"/>
          </p:nvPr>
        </p:nvSpPr>
        <p:spPr>
          <a:xfrm>
            <a:off x="457200" y="914400"/>
            <a:ext cx="8229600" cy="5211764"/>
          </a:xfrm>
        </p:spPr>
        <p:txBody>
          <a:bodyPr/>
          <a:lstStyle/>
          <a:p>
            <a:r>
              <a:rPr lang="en-US" dirty="0"/>
              <a:t>Data Classification</a:t>
            </a:r>
          </a:p>
          <a:p>
            <a:pPr lvl="2"/>
            <a:r>
              <a:rPr lang="en-US" dirty="0"/>
              <a:t>Data classification is often misunderstood and presumed to relate only to the security clearance of a file (i.e. public use vs confidential).</a:t>
            </a:r>
          </a:p>
          <a:p>
            <a:pPr lvl="2"/>
            <a:r>
              <a:rPr lang="en-US" dirty="0"/>
              <a:t>In fact, when data classification is properly implemented, it provides a wealth of information about any given business record/document that provides instruction on handling, protection, communication, storage, and destruction of data</a:t>
            </a:r>
          </a:p>
          <a:p>
            <a:pPr lvl="2"/>
            <a:r>
              <a:rPr lang="en-US" dirty="0"/>
              <a:t>Many organizations are shifting to a more detailed and user friendly matrix style classification process</a:t>
            </a:r>
          </a:p>
          <a:p>
            <a:pPr marL="1587" lvl="1" indent="0">
              <a:buNone/>
            </a:pPr>
            <a:r>
              <a:rPr lang="en-US" b="1" dirty="0">
                <a:solidFill>
                  <a:srgbClr val="FF0000"/>
                </a:solidFill>
                <a:highlight>
                  <a:srgbClr val="FFFF00"/>
                </a:highlight>
              </a:rPr>
              <a:t>SAMPLE DATA CLASSIFICATION MATRIX</a:t>
            </a:r>
          </a:p>
        </p:txBody>
      </p:sp>
      <p:graphicFrame>
        <p:nvGraphicFramePr>
          <p:cNvPr id="5" name="Table 4">
            <a:extLst>
              <a:ext uri="{FF2B5EF4-FFF2-40B4-BE49-F238E27FC236}">
                <a16:creationId xmlns:a16="http://schemas.microsoft.com/office/drawing/2014/main" id="{FB601AAE-59BB-4BDF-AEB7-172CE5F2B0FA}"/>
              </a:ext>
            </a:extLst>
          </p:cNvPr>
          <p:cNvGraphicFramePr>
            <a:graphicFrameLocks noGrp="1"/>
          </p:cNvGraphicFramePr>
          <p:nvPr>
            <p:extLst>
              <p:ext uri="{D42A27DB-BD31-4B8C-83A1-F6EECF244321}">
                <p14:modId xmlns:p14="http://schemas.microsoft.com/office/powerpoint/2010/main" val="3691096092"/>
              </p:ext>
            </p:extLst>
          </p:nvPr>
        </p:nvGraphicFramePr>
        <p:xfrm>
          <a:off x="122663" y="3969833"/>
          <a:ext cx="8820615" cy="2686553"/>
        </p:xfrm>
        <a:graphic>
          <a:graphicData uri="http://schemas.openxmlformats.org/drawingml/2006/table">
            <a:tbl>
              <a:tblPr/>
              <a:tblGrid>
                <a:gridCol w="1616927">
                  <a:extLst>
                    <a:ext uri="{9D8B030D-6E8A-4147-A177-3AD203B41FA5}">
                      <a16:colId xmlns:a16="http://schemas.microsoft.com/office/drawing/2014/main" val="3318106000"/>
                    </a:ext>
                  </a:extLst>
                </a:gridCol>
                <a:gridCol w="1063624">
                  <a:extLst>
                    <a:ext uri="{9D8B030D-6E8A-4147-A177-3AD203B41FA5}">
                      <a16:colId xmlns:a16="http://schemas.microsoft.com/office/drawing/2014/main" val="1281405346"/>
                    </a:ext>
                  </a:extLst>
                </a:gridCol>
                <a:gridCol w="1130261">
                  <a:extLst>
                    <a:ext uri="{9D8B030D-6E8A-4147-A177-3AD203B41FA5}">
                      <a16:colId xmlns:a16="http://schemas.microsoft.com/office/drawing/2014/main" val="343702216"/>
                    </a:ext>
                  </a:extLst>
                </a:gridCol>
                <a:gridCol w="839247">
                  <a:extLst>
                    <a:ext uri="{9D8B030D-6E8A-4147-A177-3AD203B41FA5}">
                      <a16:colId xmlns:a16="http://schemas.microsoft.com/office/drawing/2014/main" val="908217799"/>
                    </a:ext>
                  </a:extLst>
                </a:gridCol>
                <a:gridCol w="1136163">
                  <a:extLst>
                    <a:ext uri="{9D8B030D-6E8A-4147-A177-3AD203B41FA5}">
                      <a16:colId xmlns:a16="http://schemas.microsoft.com/office/drawing/2014/main" val="1591531951"/>
                    </a:ext>
                  </a:extLst>
                </a:gridCol>
                <a:gridCol w="1428617">
                  <a:extLst>
                    <a:ext uri="{9D8B030D-6E8A-4147-A177-3AD203B41FA5}">
                      <a16:colId xmlns:a16="http://schemas.microsoft.com/office/drawing/2014/main" val="294513742"/>
                    </a:ext>
                  </a:extLst>
                </a:gridCol>
                <a:gridCol w="1605776">
                  <a:extLst>
                    <a:ext uri="{9D8B030D-6E8A-4147-A177-3AD203B41FA5}">
                      <a16:colId xmlns:a16="http://schemas.microsoft.com/office/drawing/2014/main" val="2349146195"/>
                    </a:ext>
                  </a:extLst>
                </a:gridCol>
              </a:tblGrid>
              <a:tr h="554316">
                <a:tc>
                  <a:txBody>
                    <a:bodyPr/>
                    <a:lstStyle/>
                    <a:p>
                      <a:pPr algn="l" fontAlgn="ctr"/>
                      <a:r>
                        <a:rPr lang="en-US" sz="1000" b="1" i="0" u="none" strike="noStrike">
                          <a:solidFill>
                            <a:srgbClr val="000000"/>
                          </a:solidFill>
                          <a:effectLst/>
                          <a:latin typeface="Calibri" panose="020F0502020204030204" pitchFamily="34" charset="0"/>
                        </a:rPr>
                        <a:t>Document/Record</a:t>
                      </a:r>
                    </a:p>
                  </a:txBody>
                  <a:tcPr marL="7127" marR="7127" marT="71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ctr"/>
                      <a:r>
                        <a:rPr lang="en-US" sz="1000" b="1" i="0" u="none" strike="noStrike">
                          <a:solidFill>
                            <a:srgbClr val="000000"/>
                          </a:solidFill>
                          <a:effectLst/>
                          <a:latin typeface="Calibri" panose="020F0502020204030204" pitchFamily="34" charset="0"/>
                        </a:rPr>
                        <a:t>Data Category</a:t>
                      </a:r>
                    </a:p>
                  </a:txBody>
                  <a:tcPr marL="7127" marR="7127" marT="7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ctr"/>
                      <a:r>
                        <a:rPr lang="en-US" sz="1000" b="1" i="0" u="none" strike="noStrike">
                          <a:solidFill>
                            <a:srgbClr val="000000"/>
                          </a:solidFill>
                          <a:effectLst/>
                          <a:latin typeface="Calibri" panose="020F0502020204030204" pitchFamily="34" charset="0"/>
                        </a:rPr>
                        <a:t>Data Owner</a:t>
                      </a:r>
                    </a:p>
                  </a:txBody>
                  <a:tcPr marL="7127" marR="7127" marT="7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ctr"/>
                      <a:r>
                        <a:rPr lang="en-US" sz="1000" b="1" i="0" u="none" strike="noStrike">
                          <a:solidFill>
                            <a:srgbClr val="000000"/>
                          </a:solidFill>
                          <a:effectLst/>
                          <a:latin typeface="Calibri" panose="020F0502020204030204" pitchFamily="34" charset="0"/>
                        </a:rPr>
                        <a:t>Security Classification</a:t>
                      </a:r>
                    </a:p>
                  </a:txBody>
                  <a:tcPr marL="7127" marR="7127" marT="7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ctr"/>
                      <a:r>
                        <a:rPr lang="en-US" sz="1000" b="1" i="0" u="none" strike="noStrike">
                          <a:solidFill>
                            <a:srgbClr val="000000"/>
                          </a:solidFill>
                          <a:effectLst/>
                          <a:latin typeface="Calibri" panose="020F0502020204030204" pitchFamily="34" charset="0"/>
                        </a:rPr>
                        <a:t>Sensitivity/Privacy</a:t>
                      </a:r>
                    </a:p>
                  </a:txBody>
                  <a:tcPr marL="7127" marR="7127" marT="7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ctr"/>
                      <a:r>
                        <a:rPr lang="en-US" sz="1000" b="1" i="0" u="none" strike="noStrike">
                          <a:solidFill>
                            <a:srgbClr val="000000"/>
                          </a:solidFill>
                          <a:effectLst/>
                          <a:latin typeface="Calibri" panose="020F0502020204030204" pitchFamily="34" charset="0"/>
                        </a:rPr>
                        <a:t>Record Format/Location</a:t>
                      </a:r>
                    </a:p>
                  </a:txBody>
                  <a:tcPr marL="7127" marR="7127" marT="71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ctr"/>
                      <a:r>
                        <a:rPr lang="en-US" sz="1000" b="1" i="0" u="none" strike="noStrike">
                          <a:solidFill>
                            <a:srgbClr val="000000"/>
                          </a:solidFill>
                          <a:effectLst/>
                          <a:latin typeface="Calibri" panose="020F0502020204030204" pitchFamily="34" charset="0"/>
                        </a:rPr>
                        <a:t>Retention Period</a:t>
                      </a:r>
                    </a:p>
                  </a:txBody>
                  <a:tcPr marL="7127" marR="7127" marT="71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2031870266"/>
                  </a:ext>
                </a:extLst>
              </a:tr>
              <a:tr h="306251">
                <a:tc>
                  <a:txBody>
                    <a:bodyPr/>
                    <a:lstStyle/>
                    <a:p>
                      <a:pPr algn="l" fontAlgn="b"/>
                      <a:r>
                        <a:rPr lang="en-US" sz="1000" b="0" i="0" u="none" strike="noStrike">
                          <a:solidFill>
                            <a:srgbClr val="000000"/>
                          </a:solidFill>
                          <a:effectLst/>
                          <a:latin typeface="Calibri" panose="020F0502020204030204" pitchFamily="34" charset="0"/>
                        </a:rPr>
                        <a:t>2017 Budget for Law Dept</a:t>
                      </a:r>
                    </a:p>
                  </a:txBody>
                  <a:tcPr marL="7127" marR="7127" marT="71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Organizational Data</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Legal</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Confidential</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Financial Data</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Electronic - file share</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Calibri" panose="020F0502020204030204" pitchFamily="34" charset="0"/>
                        </a:rPr>
                        <a:t>3 years</a:t>
                      </a:r>
                    </a:p>
                  </a:txBody>
                  <a:tcPr marL="7127" marR="7127" marT="71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7212630"/>
                  </a:ext>
                </a:extLst>
              </a:tr>
              <a:tr h="554316">
                <a:tc>
                  <a:txBody>
                    <a:bodyPr/>
                    <a:lstStyle/>
                    <a:p>
                      <a:pPr algn="l" fontAlgn="b"/>
                      <a:r>
                        <a:rPr lang="en-US" sz="1000" b="0" i="0" u="none" strike="noStrike">
                          <a:solidFill>
                            <a:srgbClr val="000000"/>
                          </a:solidFill>
                          <a:effectLst/>
                          <a:latin typeface="Calibri" panose="020F0502020204030204" pitchFamily="34" charset="0"/>
                        </a:rPr>
                        <a:t>5 Year Financial Plan</a:t>
                      </a:r>
                    </a:p>
                  </a:txBody>
                  <a:tcPr marL="7127" marR="7127" marT="71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Organizational Data</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Finance</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Restricted</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Financial Data</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Electronic - Oracle Financials</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Calibri" panose="020F0502020204030204" pitchFamily="34" charset="0"/>
                        </a:rPr>
                        <a:t>Retain previous version for 3 years </a:t>
                      </a:r>
                    </a:p>
                  </a:txBody>
                  <a:tcPr marL="7127" marR="7127" marT="71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9196970"/>
                  </a:ext>
                </a:extLst>
              </a:tr>
              <a:tr h="306251">
                <a:tc>
                  <a:txBody>
                    <a:bodyPr/>
                    <a:lstStyle/>
                    <a:p>
                      <a:pPr algn="l" fontAlgn="b"/>
                      <a:r>
                        <a:rPr lang="en-US" sz="1000" b="0" i="0" u="none" strike="noStrike">
                          <a:solidFill>
                            <a:srgbClr val="000000"/>
                          </a:solidFill>
                          <a:effectLst/>
                          <a:latin typeface="Calibri" panose="020F0502020204030204" pitchFamily="34" charset="0"/>
                        </a:rPr>
                        <a:t>Customer Credit Application</a:t>
                      </a:r>
                    </a:p>
                  </a:txBody>
                  <a:tcPr marL="7127" marR="7127" marT="71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Customer Data</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ESS Credit</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Confidential</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PCI, PII Data</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Electronic - ERM</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Calibri" panose="020F0502020204030204" pitchFamily="34" charset="0"/>
                        </a:rPr>
                        <a:t>5 years</a:t>
                      </a:r>
                    </a:p>
                  </a:txBody>
                  <a:tcPr marL="7127" marR="7127" marT="71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4080539"/>
                  </a:ext>
                </a:extLst>
              </a:tr>
              <a:tr h="306251">
                <a:tc>
                  <a:txBody>
                    <a:bodyPr/>
                    <a:lstStyle/>
                    <a:p>
                      <a:pPr algn="l" fontAlgn="b"/>
                      <a:r>
                        <a:rPr lang="en-US" sz="1000" b="0" i="0" u="none" strike="noStrike">
                          <a:solidFill>
                            <a:srgbClr val="000000"/>
                          </a:solidFill>
                          <a:effectLst/>
                          <a:latin typeface="Calibri" panose="020F0502020204030204" pitchFamily="34" charset="0"/>
                        </a:rPr>
                        <a:t>Personnel File for Employee X</a:t>
                      </a:r>
                    </a:p>
                  </a:txBody>
                  <a:tcPr marL="7127" marR="7127" marT="71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Employee Data</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Human Resources</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Confidential</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EPHI Data (HIPAA)</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Paper - HR Files</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Calibri" panose="020F0502020204030204" pitchFamily="34" charset="0"/>
                        </a:rPr>
                        <a:t>Employment term + 7 years</a:t>
                      </a:r>
                    </a:p>
                  </a:txBody>
                  <a:tcPr marL="7127" marR="7127" marT="71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8788767"/>
                  </a:ext>
                </a:extLst>
              </a:tr>
              <a:tr h="337603">
                <a:tc>
                  <a:txBody>
                    <a:bodyPr/>
                    <a:lstStyle/>
                    <a:p>
                      <a:pPr algn="l" fontAlgn="b"/>
                      <a:r>
                        <a:rPr lang="en-US" sz="1000" b="0" i="0" u="none" strike="noStrike">
                          <a:solidFill>
                            <a:srgbClr val="000000"/>
                          </a:solidFill>
                          <a:effectLst/>
                          <a:latin typeface="Calibri" panose="020F0502020204030204" pitchFamily="34" charset="0"/>
                        </a:rPr>
                        <a:t>Development of new patent</a:t>
                      </a:r>
                    </a:p>
                  </a:txBody>
                  <a:tcPr marL="7127" marR="7127" marT="71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Organizational Data</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Legal</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Restricted</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Legal - Trade Secret</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Electronic - file share</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Calibri" panose="020F0502020204030204" pitchFamily="34" charset="0"/>
                        </a:rPr>
                        <a:t>Permanent</a:t>
                      </a:r>
                    </a:p>
                  </a:txBody>
                  <a:tcPr marL="7127" marR="7127" marT="71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5452347"/>
                  </a:ext>
                </a:extLst>
              </a:tr>
              <a:tr h="321565">
                <a:tc>
                  <a:txBody>
                    <a:bodyPr/>
                    <a:lstStyle/>
                    <a:p>
                      <a:pPr algn="l" fontAlgn="b"/>
                      <a:r>
                        <a:rPr lang="en-US" sz="1000" b="0" i="0" u="none" strike="noStrike">
                          <a:solidFill>
                            <a:srgbClr val="000000"/>
                          </a:solidFill>
                          <a:effectLst/>
                          <a:latin typeface="Calibri" panose="020F0502020204030204" pitchFamily="34" charset="0"/>
                        </a:rPr>
                        <a:t>Customer Gaming Profile</a:t>
                      </a:r>
                    </a:p>
                  </a:txBody>
                  <a:tcPr marL="7127" marR="7127" marT="71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Customer Data</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VIP Marketing</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Confidential</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PII</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panose="020F0502020204030204" pitchFamily="34" charset="0"/>
                        </a:rPr>
                        <a:t>Electronic - SMART/CMS</a:t>
                      </a:r>
                    </a:p>
                  </a:txBody>
                  <a:tcPr marL="7127" marR="7127" marT="71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effectLst/>
                          <a:latin typeface="Calibri" panose="020F0502020204030204" pitchFamily="34" charset="0"/>
                        </a:rPr>
                        <a:t>10 years</a:t>
                      </a:r>
                    </a:p>
                  </a:txBody>
                  <a:tcPr marL="7127" marR="7127" marT="71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7916181"/>
                  </a:ext>
                </a:extLst>
              </a:tr>
            </a:tbl>
          </a:graphicData>
        </a:graphic>
      </p:graphicFrame>
    </p:spTree>
    <p:extLst>
      <p:ext uri="{BB962C8B-B14F-4D97-AF65-F5344CB8AC3E}">
        <p14:creationId xmlns:p14="http://schemas.microsoft.com/office/powerpoint/2010/main" val="2182666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4800" y="152400"/>
            <a:ext cx="8229600" cy="815784"/>
          </a:xfrm>
        </p:spPr>
        <p:txBody>
          <a:bodyPr>
            <a:normAutofit/>
          </a:bodyPr>
          <a:lstStyle/>
          <a:p>
            <a:pPr algn="l"/>
            <a:r>
              <a:rPr lang="en-US" sz="3200" b="1" dirty="0"/>
              <a:t>             </a:t>
            </a:r>
            <a:r>
              <a:rPr lang="en-US" sz="3200" b="1" dirty="0">
                <a:solidFill>
                  <a:srgbClr val="FF0000"/>
                </a:solidFill>
              </a:rPr>
              <a:t>Laying the Groundwork</a:t>
            </a:r>
          </a:p>
        </p:txBody>
      </p:sp>
      <p:sp>
        <p:nvSpPr>
          <p:cNvPr id="11" name="TextBox 10"/>
          <p:cNvSpPr txBox="1"/>
          <p:nvPr/>
        </p:nvSpPr>
        <p:spPr>
          <a:xfrm>
            <a:off x="457200" y="1369541"/>
            <a:ext cx="3657600" cy="4185761"/>
          </a:xfrm>
          <a:prstGeom prst="rect">
            <a:avLst/>
          </a:prstGeom>
          <a:noFill/>
        </p:spPr>
        <p:txBody>
          <a:bodyPr wrap="square" rtlCol="0">
            <a:spAutoFit/>
          </a:bodyPr>
          <a:lstStyle/>
          <a:p>
            <a:pPr>
              <a:spcAft>
                <a:spcPts val="1200"/>
              </a:spcAft>
            </a:pPr>
            <a:r>
              <a:rPr lang="en-US" sz="2400" u="sng" dirty="0">
                <a:solidFill>
                  <a:srgbClr val="0070C0"/>
                </a:solidFill>
                <a:latin typeface="Calibri" pitchFamily="34" charset="0"/>
              </a:rPr>
              <a:t>POLICY &amp; PROCESS</a:t>
            </a:r>
          </a:p>
          <a:p>
            <a:pPr marL="342900" indent="-342900">
              <a:spcAft>
                <a:spcPts val="1200"/>
              </a:spcAft>
              <a:buFont typeface="Wingdings" pitchFamily="2" charset="2"/>
              <a:buChar char="Ø"/>
            </a:pPr>
            <a:r>
              <a:rPr lang="en-US" sz="2400" dirty="0">
                <a:solidFill>
                  <a:srgbClr val="0070C0"/>
                </a:solidFill>
                <a:latin typeface="Calibri" pitchFamily="34" charset="0"/>
              </a:rPr>
              <a:t>Document retention policy</a:t>
            </a:r>
          </a:p>
          <a:p>
            <a:pPr marL="342900" indent="-342900">
              <a:spcAft>
                <a:spcPts val="1200"/>
              </a:spcAft>
              <a:buFont typeface="Wingdings" pitchFamily="2" charset="2"/>
              <a:buChar char="Ø"/>
            </a:pPr>
            <a:r>
              <a:rPr lang="en-US" sz="2400" dirty="0">
                <a:solidFill>
                  <a:srgbClr val="0070C0"/>
                </a:solidFill>
                <a:latin typeface="Calibri" pitchFamily="34" charset="0"/>
              </a:rPr>
              <a:t>Document retention schedule</a:t>
            </a:r>
          </a:p>
          <a:p>
            <a:pPr marL="342900" indent="-342900">
              <a:spcAft>
                <a:spcPts val="1200"/>
              </a:spcAft>
              <a:buFont typeface="Wingdings" pitchFamily="2" charset="2"/>
              <a:buChar char="Ø"/>
            </a:pPr>
            <a:r>
              <a:rPr lang="en-US" sz="2400" dirty="0">
                <a:solidFill>
                  <a:srgbClr val="0070C0"/>
                </a:solidFill>
                <a:latin typeface="Calibri" pitchFamily="34" charset="0"/>
              </a:rPr>
              <a:t>Data map</a:t>
            </a:r>
          </a:p>
          <a:p>
            <a:pPr marL="342900" indent="-342900">
              <a:spcAft>
                <a:spcPts val="1200"/>
              </a:spcAft>
              <a:buFont typeface="Wingdings" pitchFamily="2" charset="2"/>
              <a:buChar char="Ø"/>
            </a:pPr>
            <a:r>
              <a:rPr lang="en-US" sz="2400" dirty="0">
                <a:solidFill>
                  <a:srgbClr val="0070C0"/>
                </a:solidFill>
                <a:latin typeface="Calibri" pitchFamily="34" charset="0"/>
              </a:rPr>
              <a:t>Data archiving &amp; backup policies</a:t>
            </a:r>
          </a:p>
          <a:p>
            <a:pPr marL="342900" indent="-342900">
              <a:spcAft>
                <a:spcPts val="1200"/>
              </a:spcAft>
              <a:buFont typeface="Wingdings" pitchFamily="2" charset="2"/>
              <a:buChar char="Ø"/>
            </a:pPr>
            <a:r>
              <a:rPr lang="en-US" sz="2400" dirty="0">
                <a:solidFill>
                  <a:srgbClr val="0070C0"/>
                </a:solidFill>
                <a:latin typeface="Calibri" pitchFamily="34" charset="0"/>
              </a:rPr>
              <a:t>Litigation Readiness Plan</a:t>
            </a:r>
          </a:p>
        </p:txBody>
      </p:sp>
      <p:sp>
        <p:nvSpPr>
          <p:cNvPr id="12" name="TextBox 11"/>
          <p:cNvSpPr txBox="1"/>
          <p:nvPr/>
        </p:nvSpPr>
        <p:spPr>
          <a:xfrm>
            <a:off x="4876800" y="1371600"/>
            <a:ext cx="3657600" cy="3139321"/>
          </a:xfrm>
          <a:prstGeom prst="rect">
            <a:avLst/>
          </a:prstGeom>
          <a:noFill/>
        </p:spPr>
        <p:txBody>
          <a:bodyPr wrap="square" rtlCol="0">
            <a:spAutoFit/>
          </a:bodyPr>
          <a:lstStyle/>
          <a:p>
            <a:pPr>
              <a:spcAft>
                <a:spcPts val="1200"/>
              </a:spcAft>
            </a:pPr>
            <a:r>
              <a:rPr lang="en-US" sz="2400" u="sng" dirty="0">
                <a:solidFill>
                  <a:srgbClr val="7030A0"/>
                </a:solidFill>
                <a:latin typeface="Calibri" pitchFamily="34" charset="0"/>
              </a:rPr>
              <a:t>LEVERAGING TECHNOLOGY</a:t>
            </a:r>
          </a:p>
          <a:p>
            <a:pPr marL="342900" indent="-342900">
              <a:spcAft>
                <a:spcPts val="1200"/>
              </a:spcAft>
              <a:buFont typeface="Wingdings" pitchFamily="2" charset="2"/>
              <a:buChar char="Ø"/>
            </a:pPr>
            <a:r>
              <a:rPr lang="en-US" sz="2400" dirty="0">
                <a:solidFill>
                  <a:srgbClr val="7030A0"/>
                </a:solidFill>
                <a:latin typeface="Calibri" pitchFamily="34" charset="0"/>
              </a:rPr>
              <a:t>Archiving &amp; ECM solutions</a:t>
            </a:r>
          </a:p>
          <a:p>
            <a:pPr marL="342900" indent="-342900">
              <a:spcAft>
                <a:spcPts val="1200"/>
              </a:spcAft>
              <a:buFont typeface="Wingdings" pitchFamily="2" charset="2"/>
              <a:buChar char="Ø"/>
            </a:pPr>
            <a:r>
              <a:rPr lang="en-US" sz="2400" dirty="0">
                <a:solidFill>
                  <a:srgbClr val="7030A0"/>
                </a:solidFill>
                <a:latin typeface="Calibri" pitchFamily="34" charset="0"/>
              </a:rPr>
              <a:t>E-Discovery solutions</a:t>
            </a:r>
          </a:p>
          <a:p>
            <a:pPr marL="342900" indent="-342900">
              <a:spcAft>
                <a:spcPts val="1200"/>
              </a:spcAft>
              <a:buFont typeface="Wingdings" pitchFamily="2" charset="2"/>
              <a:buChar char="Ø"/>
            </a:pPr>
            <a:r>
              <a:rPr lang="en-US" sz="2400" dirty="0">
                <a:solidFill>
                  <a:srgbClr val="7030A0"/>
                </a:solidFill>
                <a:latin typeface="Calibri" pitchFamily="34" charset="0"/>
              </a:rPr>
              <a:t>Data classification –     end user-applied and automated</a:t>
            </a:r>
          </a:p>
        </p:txBody>
      </p:sp>
      <p:cxnSp>
        <p:nvCxnSpPr>
          <p:cNvPr id="13" name="Straight Connector 12"/>
          <p:cNvCxnSpPr/>
          <p:nvPr/>
        </p:nvCxnSpPr>
        <p:spPr>
          <a:xfrm>
            <a:off x="4343400" y="1371600"/>
            <a:ext cx="38100" cy="4419600"/>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76938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4800" y="327216"/>
            <a:ext cx="8229600" cy="815784"/>
          </a:xfrm>
        </p:spPr>
        <p:txBody>
          <a:bodyPr>
            <a:normAutofit/>
          </a:bodyPr>
          <a:lstStyle/>
          <a:p>
            <a:pPr algn="l"/>
            <a:r>
              <a:rPr lang="en-US" sz="3200" b="1"/>
              <a:t>            </a:t>
            </a:r>
            <a:r>
              <a:rPr lang="en-US" sz="3200" b="1" dirty="0"/>
              <a:t>Data Mapping – Information to Include</a:t>
            </a:r>
          </a:p>
        </p:txBody>
      </p:sp>
      <p:sp>
        <p:nvSpPr>
          <p:cNvPr id="11" name="Content Placeholder 7"/>
          <p:cNvSpPr>
            <a:spLocks noGrp="1"/>
          </p:cNvSpPr>
          <p:nvPr>
            <p:ph idx="1"/>
          </p:nvPr>
        </p:nvSpPr>
        <p:spPr>
          <a:xfrm>
            <a:off x="381000" y="1295400"/>
            <a:ext cx="8382000" cy="5105400"/>
          </a:xfrm>
        </p:spPr>
        <p:txBody>
          <a:bodyPr>
            <a:noAutofit/>
          </a:bodyPr>
          <a:lstStyle/>
          <a:p>
            <a:pPr>
              <a:buFont typeface="Arial" pitchFamily="34" charset="0"/>
              <a:buChar char="•"/>
            </a:pPr>
            <a:r>
              <a:rPr lang="en-US" sz="1400" b="1" u="sng" dirty="0"/>
              <a:t>Information Architecture</a:t>
            </a:r>
          </a:p>
          <a:p>
            <a:pPr lvl="1">
              <a:buFont typeface="Arial" pitchFamily="34" charset="0"/>
              <a:buChar char="•"/>
            </a:pPr>
            <a:r>
              <a:rPr lang="en-US" sz="1200" dirty="0"/>
              <a:t>How data is created, communicated, stored, server structure</a:t>
            </a:r>
          </a:p>
          <a:p>
            <a:pPr lvl="1">
              <a:buFont typeface="Arial" pitchFamily="34" charset="0"/>
              <a:buChar char="•"/>
            </a:pPr>
            <a:r>
              <a:rPr lang="en-US" sz="1200" dirty="0"/>
              <a:t>Number of users &amp; total data volume</a:t>
            </a:r>
          </a:p>
          <a:p>
            <a:pPr lvl="1">
              <a:buFont typeface="Arial" pitchFamily="34" charset="0"/>
              <a:buChar char="•"/>
            </a:pPr>
            <a:r>
              <a:rPr lang="en-US" sz="1200" dirty="0"/>
              <a:t>Onsite, offsite, cloud-based data management</a:t>
            </a:r>
          </a:p>
          <a:p>
            <a:pPr lvl="1">
              <a:buFont typeface="Arial" pitchFamily="34" charset="0"/>
              <a:buChar char="•"/>
            </a:pPr>
            <a:r>
              <a:rPr lang="en-US" sz="1200" dirty="0"/>
              <a:t>Email environment + backup methodology/frequency</a:t>
            </a:r>
          </a:p>
          <a:p>
            <a:pPr lvl="1">
              <a:buFont typeface="Arial" pitchFamily="34" charset="0"/>
              <a:buChar char="•"/>
            </a:pPr>
            <a:r>
              <a:rPr lang="en-US" sz="1200" dirty="0"/>
              <a:t>Archiving method and location</a:t>
            </a:r>
          </a:p>
          <a:p>
            <a:pPr>
              <a:buFont typeface="Arial" pitchFamily="34" charset="0"/>
              <a:buChar char="•"/>
            </a:pPr>
            <a:r>
              <a:rPr lang="en-US" sz="1400" b="1" u="sng" dirty="0"/>
              <a:t>Data Classification</a:t>
            </a:r>
          </a:p>
          <a:p>
            <a:pPr lvl="1">
              <a:buFont typeface="Arial" pitchFamily="34" charset="0"/>
              <a:buChar char="•"/>
            </a:pPr>
            <a:r>
              <a:rPr lang="en-US" sz="1200" dirty="0"/>
              <a:t>Types of business records</a:t>
            </a:r>
          </a:p>
          <a:p>
            <a:pPr lvl="1">
              <a:buFont typeface="Arial" pitchFamily="34" charset="0"/>
              <a:buChar char="•"/>
            </a:pPr>
            <a:r>
              <a:rPr lang="en-US" sz="1200" dirty="0"/>
              <a:t>Information security - Personally Identifiable Information (PII) &amp; other data types that require special treatment (PCI)</a:t>
            </a:r>
          </a:p>
          <a:p>
            <a:pPr>
              <a:buFont typeface="Arial" pitchFamily="34" charset="0"/>
              <a:buChar char="•"/>
            </a:pPr>
            <a:r>
              <a:rPr lang="en-US" sz="1400" b="1" u="sng" dirty="0"/>
              <a:t>Applications and Programs</a:t>
            </a:r>
          </a:p>
          <a:p>
            <a:pPr lvl="1">
              <a:buFont typeface="Arial" pitchFamily="34" charset="0"/>
              <a:buChar char="•"/>
            </a:pPr>
            <a:r>
              <a:rPr lang="en-US" sz="1200" dirty="0"/>
              <a:t>List of primary and secondary applications + systems impacted</a:t>
            </a:r>
          </a:p>
          <a:p>
            <a:pPr lvl="1">
              <a:buFont typeface="Arial" pitchFamily="34" charset="0"/>
              <a:buChar char="•"/>
            </a:pPr>
            <a:r>
              <a:rPr lang="en-US" sz="1200" dirty="0"/>
              <a:t>User access profiles</a:t>
            </a:r>
          </a:p>
          <a:p>
            <a:pPr>
              <a:buFont typeface="Arial" pitchFamily="34" charset="0"/>
              <a:buChar char="•"/>
            </a:pPr>
            <a:r>
              <a:rPr lang="en-US" sz="1200" dirty="0"/>
              <a:t> </a:t>
            </a:r>
            <a:r>
              <a:rPr lang="en-US" sz="1400" b="1" u="sng" dirty="0"/>
              <a:t>Retention Policy</a:t>
            </a:r>
            <a:endParaRPr lang="en-US" sz="1200" b="1" u="sng" dirty="0"/>
          </a:p>
          <a:p>
            <a:pPr lvl="1">
              <a:buFont typeface="Arial" pitchFamily="34" charset="0"/>
              <a:buChar char="•"/>
            </a:pPr>
            <a:r>
              <a:rPr lang="en-US" sz="1200" dirty="0"/>
              <a:t>Business Records vs. General Data vs. Email</a:t>
            </a:r>
          </a:p>
          <a:p>
            <a:pPr lvl="1">
              <a:buFont typeface="Arial" pitchFamily="34" charset="0"/>
              <a:buChar char="•"/>
            </a:pPr>
            <a:r>
              <a:rPr lang="en-US" sz="1200" dirty="0"/>
              <a:t>Paper vs. Electronic records</a:t>
            </a:r>
          </a:p>
          <a:p>
            <a:pPr lvl="1">
              <a:buFont typeface="Arial" pitchFamily="34" charset="0"/>
              <a:buChar char="•"/>
            </a:pPr>
            <a:r>
              <a:rPr lang="en-US" sz="1200" dirty="0"/>
              <a:t>Regulatory components of retention (i.e. Financial, HR)</a:t>
            </a:r>
          </a:p>
          <a:p>
            <a:pPr lvl="1">
              <a:buFont typeface="Arial" pitchFamily="34" charset="0"/>
              <a:buChar char="•"/>
            </a:pPr>
            <a:r>
              <a:rPr lang="en-US" sz="1200" dirty="0"/>
              <a:t>Data destruction policies</a:t>
            </a:r>
          </a:p>
          <a:p>
            <a:pPr>
              <a:buFont typeface="Arial" pitchFamily="34" charset="0"/>
              <a:buChar char="•"/>
            </a:pPr>
            <a:r>
              <a:rPr lang="en-US" sz="1400" b="1" u="sng" dirty="0"/>
              <a:t>Organizational Charts</a:t>
            </a:r>
          </a:p>
          <a:p>
            <a:pPr lvl="1">
              <a:buFont typeface="Arial" pitchFamily="34" charset="0"/>
              <a:buChar char="•"/>
            </a:pPr>
            <a:r>
              <a:rPr lang="en-US" sz="1200" dirty="0"/>
              <a:t>Business unit leaders, key custodians, IT administrators</a:t>
            </a:r>
          </a:p>
          <a:p>
            <a:pPr>
              <a:buFont typeface="Arial" pitchFamily="34" charset="0"/>
              <a:buChar char="•"/>
            </a:pPr>
            <a:r>
              <a:rPr lang="en-US" sz="1400" b="1" u="sng" dirty="0"/>
              <a:t>Legal</a:t>
            </a:r>
          </a:p>
          <a:p>
            <a:pPr lvl="1">
              <a:buFont typeface="Arial" pitchFamily="34" charset="0"/>
              <a:buChar char="•"/>
            </a:pPr>
            <a:r>
              <a:rPr lang="en-US" sz="1200" dirty="0"/>
              <a:t>Legal hold procedures to ensure data preservation obligations can be met</a:t>
            </a:r>
          </a:p>
          <a:p>
            <a:pPr lvl="1">
              <a:buFont typeface="Arial" pitchFamily="34" charset="0"/>
              <a:buChar char="•"/>
            </a:pPr>
            <a:r>
              <a:rPr lang="en-US" sz="1200" dirty="0"/>
              <a:t>Tools and methodologies for collection, preservation, culling data for legal matters</a:t>
            </a:r>
          </a:p>
          <a:p>
            <a:pPr>
              <a:buNone/>
            </a:pPr>
            <a:r>
              <a:rPr lang="en-US" sz="1200" dirty="0"/>
              <a:t> </a:t>
            </a:r>
          </a:p>
        </p:txBody>
      </p:sp>
    </p:spTree>
    <p:extLst>
      <p:ext uri="{BB962C8B-B14F-4D97-AF65-F5344CB8AC3E}">
        <p14:creationId xmlns:p14="http://schemas.microsoft.com/office/powerpoint/2010/main" val="1167426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152400" y="6400800"/>
            <a:ext cx="8839200" cy="22860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6858000" y="6324600"/>
            <a:ext cx="1600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7"/>
          <p:cNvSpPr>
            <a:spLocks noGrp="1"/>
          </p:cNvSpPr>
          <p:nvPr>
            <p:ph idx="1"/>
          </p:nvPr>
        </p:nvSpPr>
        <p:spPr>
          <a:xfrm>
            <a:off x="228600" y="1524000"/>
            <a:ext cx="4343400" cy="4648200"/>
          </a:xfrm>
        </p:spPr>
        <p:txBody>
          <a:bodyPr>
            <a:normAutofit/>
          </a:bodyPr>
          <a:lstStyle/>
          <a:p>
            <a:r>
              <a:rPr lang="en-US" dirty="0"/>
              <a:t>Develop and document consistent policies</a:t>
            </a:r>
          </a:p>
          <a:p>
            <a:pPr marL="0" indent="0">
              <a:buNone/>
            </a:pPr>
            <a:endParaRPr lang="en-US" dirty="0"/>
          </a:p>
          <a:p>
            <a:r>
              <a:rPr lang="en-US" dirty="0"/>
              <a:t>Provide employees with initial and follow up training</a:t>
            </a:r>
          </a:p>
          <a:p>
            <a:pPr>
              <a:buNone/>
            </a:pPr>
            <a:endParaRPr lang="en-US" dirty="0"/>
          </a:p>
          <a:p>
            <a:r>
              <a:rPr lang="en-US" dirty="0"/>
              <a:t>Do not keep data past documented retention period</a:t>
            </a:r>
          </a:p>
          <a:p>
            <a:pPr marL="0" indent="0">
              <a:buNone/>
            </a:pPr>
            <a:endParaRPr lang="en-US" dirty="0"/>
          </a:p>
          <a:p>
            <a:r>
              <a:rPr lang="en-US" dirty="0"/>
              <a:t>Develop audit mechanism to determine retention success </a:t>
            </a:r>
            <a:r>
              <a:rPr lang="en-US" dirty="0">
                <a:solidFill>
                  <a:schemeClr val="tx1"/>
                </a:solidFill>
              </a:rPr>
              <a:t>rate</a:t>
            </a:r>
          </a:p>
        </p:txBody>
      </p:sp>
      <p:sp>
        <p:nvSpPr>
          <p:cNvPr id="4" name="Slide Number Placeholder 3"/>
          <p:cNvSpPr>
            <a:spLocks noGrp="1"/>
          </p:cNvSpPr>
          <p:nvPr>
            <p:ph type="sldNum" sz="quarter" idx="12"/>
          </p:nvPr>
        </p:nvSpPr>
        <p:spPr>
          <a:xfrm>
            <a:off x="8382000" y="6307823"/>
            <a:ext cx="457200" cy="365125"/>
          </a:xfrm>
        </p:spPr>
        <p:txBody>
          <a:bodyPr/>
          <a:lstStyle/>
          <a:p>
            <a:fld id="{6B2A04BF-194F-44B8-B32C-30F69D2A8E93}" type="slidenum">
              <a:rPr lang="en-US" sz="2000" b="1" smtClean="0">
                <a:solidFill>
                  <a:schemeClr val="bg1"/>
                </a:solidFill>
              </a:rPr>
              <a:pPr/>
              <a:t>17</a:t>
            </a:fld>
            <a:endParaRPr lang="en-US" sz="2000" b="1" dirty="0">
              <a:solidFill>
                <a:schemeClr val="bg1"/>
              </a:solidFill>
            </a:endParaRPr>
          </a:p>
        </p:txBody>
      </p:sp>
      <p:sp>
        <p:nvSpPr>
          <p:cNvPr id="5" name="Title 4"/>
          <p:cNvSpPr>
            <a:spLocks noGrp="1"/>
          </p:cNvSpPr>
          <p:nvPr>
            <p:ph type="title"/>
          </p:nvPr>
        </p:nvSpPr>
        <p:spPr>
          <a:xfrm>
            <a:off x="304800" y="152400"/>
            <a:ext cx="8229600" cy="815784"/>
          </a:xfrm>
        </p:spPr>
        <p:txBody>
          <a:bodyPr>
            <a:normAutofit/>
          </a:bodyPr>
          <a:lstStyle/>
          <a:p>
            <a:pPr algn="l"/>
            <a:r>
              <a:rPr lang="en-US" sz="3200" b="1" dirty="0"/>
              <a:t>         </a:t>
            </a:r>
            <a:r>
              <a:rPr lang="en-US" sz="3000" b="1" dirty="0"/>
              <a:t>Developing Retention Policies &amp; Schedules</a:t>
            </a:r>
          </a:p>
        </p:txBody>
      </p:sp>
      <p:pic>
        <p:nvPicPr>
          <p:cNvPr id="6" name="Picture 2" descr="Globanet Logo no tagline no T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306711"/>
            <a:ext cx="1371600" cy="416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43450" y="1181100"/>
            <a:ext cx="3714750" cy="5219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4469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solidFill>
                  <a:srgbClr val="FF0000"/>
                </a:solidFill>
              </a:rPr>
              <a:t>Paper Data and the Legal Process</a:t>
            </a:r>
          </a:p>
        </p:txBody>
      </p:sp>
      <p:sp>
        <p:nvSpPr>
          <p:cNvPr id="3" name="TextBox 2"/>
          <p:cNvSpPr txBox="1"/>
          <p:nvPr/>
        </p:nvSpPr>
        <p:spPr>
          <a:xfrm>
            <a:off x="1465263" y="1985963"/>
            <a:ext cx="6564312" cy="1569660"/>
          </a:xfrm>
          <a:prstGeom prst="rect">
            <a:avLst/>
          </a:prstGeom>
          <a:noFill/>
        </p:spPr>
        <p:txBody>
          <a:bodyPr wrap="square" rtlCol="0">
            <a:spAutoFit/>
          </a:bodyPr>
          <a:lstStyle/>
          <a:p>
            <a:r>
              <a:rPr lang="en-US" sz="3200" b="1" dirty="0">
                <a:solidFill>
                  <a:srgbClr val="FF0000"/>
                </a:solidFill>
                <a:latin typeface="Requiem Text"/>
              </a:rPr>
              <a:t>Challenges around the ongoing use of Paper in organizations and the impact on legal obligations</a:t>
            </a:r>
          </a:p>
        </p:txBody>
      </p:sp>
    </p:spTree>
    <p:extLst>
      <p:ext uri="{BB962C8B-B14F-4D97-AF65-F5344CB8AC3E}">
        <p14:creationId xmlns:p14="http://schemas.microsoft.com/office/powerpoint/2010/main" val="958194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Topics</a:t>
            </a:r>
          </a:p>
        </p:txBody>
      </p:sp>
      <p:sp>
        <p:nvSpPr>
          <p:cNvPr id="3" name="Content Placeholder 2"/>
          <p:cNvSpPr>
            <a:spLocks noGrp="1"/>
          </p:cNvSpPr>
          <p:nvPr>
            <p:ph idx="1"/>
          </p:nvPr>
        </p:nvSpPr>
        <p:spPr>
          <a:xfrm>
            <a:off x="1060704" y="1356465"/>
            <a:ext cx="7552944" cy="4257951"/>
          </a:xfrm>
        </p:spPr>
        <p:txBody>
          <a:bodyPr>
            <a:normAutofit/>
          </a:bodyPr>
          <a:lstStyle/>
          <a:p>
            <a:pPr marL="400050" lvl="2" indent="0">
              <a:buNone/>
            </a:pPr>
            <a:r>
              <a:rPr lang="en-US" sz="700" dirty="0">
                <a:solidFill>
                  <a:srgbClr val="FF0000"/>
                </a:solidFill>
              </a:rPr>
              <a:t>   </a:t>
            </a:r>
          </a:p>
          <a:p>
            <a:pPr>
              <a:buFont typeface="Wingdings" panose="05000000000000000000" pitchFamily="2" charset="2"/>
              <a:buChar char="§"/>
            </a:pPr>
            <a:r>
              <a:rPr lang="en-US" dirty="0">
                <a:latin typeface="+mn-lt"/>
              </a:rPr>
              <a:t>Proliferation of Information</a:t>
            </a:r>
          </a:p>
          <a:p>
            <a:pPr>
              <a:buFont typeface="Wingdings" panose="05000000000000000000" pitchFamily="2" charset="2"/>
              <a:buChar char="§"/>
            </a:pPr>
            <a:r>
              <a:rPr lang="en-US" dirty="0"/>
              <a:t>Impact of Technology Changes on Corporations</a:t>
            </a:r>
          </a:p>
          <a:p>
            <a:pPr>
              <a:buFont typeface="Wingdings" panose="05000000000000000000" pitchFamily="2" charset="2"/>
              <a:buChar char="§"/>
            </a:pPr>
            <a:r>
              <a:rPr lang="en-US" dirty="0"/>
              <a:t>Challenges in Implementing Information Governance </a:t>
            </a:r>
          </a:p>
          <a:p>
            <a:pPr>
              <a:buFont typeface="Wingdings" panose="05000000000000000000" pitchFamily="2" charset="2"/>
              <a:buChar char="§"/>
            </a:pPr>
            <a:r>
              <a:rPr lang="en-US" dirty="0">
                <a:latin typeface="+mn-lt"/>
              </a:rPr>
              <a:t>Challenges of Managing Data in the Legal Discovery Process</a:t>
            </a:r>
          </a:p>
          <a:p>
            <a:pPr>
              <a:buFont typeface="Wingdings" panose="05000000000000000000" pitchFamily="2" charset="2"/>
              <a:buChar char="§"/>
            </a:pPr>
            <a:r>
              <a:rPr lang="en-US" dirty="0">
                <a:latin typeface="+mn-lt"/>
              </a:rPr>
              <a:t>Benefits of Electronic Data in Measuring and Adding Meaning to Data </a:t>
            </a:r>
          </a:p>
          <a:p>
            <a:pPr>
              <a:buFont typeface="Wingdings" panose="05000000000000000000" pitchFamily="2" charset="2"/>
              <a:buChar char="§"/>
            </a:pPr>
            <a:r>
              <a:rPr lang="en-US" dirty="0">
                <a:latin typeface="+mn-lt"/>
              </a:rPr>
              <a:t>What’s Next? The Dawn of Predictive Analytics and Artificial Intelligence</a:t>
            </a:r>
          </a:p>
        </p:txBody>
      </p:sp>
    </p:spTree>
    <p:extLst>
      <p:ext uri="{BB962C8B-B14F-4D97-AF65-F5344CB8AC3E}">
        <p14:creationId xmlns:p14="http://schemas.microsoft.com/office/powerpoint/2010/main" val="52823300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Dangers of Paper Within E-Discovery</a:t>
            </a:r>
          </a:p>
        </p:txBody>
      </p:sp>
      <p:sp>
        <p:nvSpPr>
          <p:cNvPr id="5" name="Content Placeholder 2"/>
          <p:cNvSpPr>
            <a:spLocks noGrp="1"/>
          </p:cNvSpPr>
          <p:nvPr>
            <p:ph idx="1"/>
          </p:nvPr>
        </p:nvSpPr>
        <p:spPr>
          <a:xfrm>
            <a:off x="457200" y="1052713"/>
            <a:ext cx="8229600" cy="4968077"/>
          </a:xfrm>
        </p:spPr>
        <p:txBody>
          <a:bodyPr/>
          <a:lstStyle/>
          <a:p>
            <a:pPr marL="0" indent="0"/>
            <a:r>
              <a:rPr lang="en-US" sz="1800" b="1" dirty="0">
                <a:latin typeface="+mn-lt"/>
              </a:rPr>
              <a:t>Paper is not an “original form” of a record – Fed Rules</a:t>
            </a:r>
          </a:p>
          <a:p>
            <a:pPr marL="571500" lvl="3" indent="-342900"/>
            <a:r>
              <a:rPr lang="en-US" sz="1400" dirty="0">
                <a:latin typeface="+mn-lt"/>
              </a:rPr>
              <a:t>PRINTING Causes Loss of Metadata (creation date, last modified data, etc.)</a:t>
            </a:r>
          </a:p>
          <a:p>
            <a:pPr marL="571500" lvl="3" indent="-342900"/>
            <a:r>
              <a:rPr lang="en-US" sz="1400" dirty="0">
                <a:latin typeface="+mn-lt"/>
              </a:rPr>
              <a:t>Security</a:t>
            </a:r>
          </a:p>
          <a:p>
            <a:pPr marL="571500" lvl="3" indent="-342900"/>
            <a:r>
              <a:rPr lang="en-US" sz="1400" dirty="0">
                <a:latin typeface="+mn-lt"/>
              </a:rPr>
              <a:t>Inefficient process – electronic to paper to electronic</a:t>
            </a:r>
          </a:p>
          <a:p>
            <a:pPr marL="571500" lvl="3" indent="-342900"/>
            <a:r>
              <a:rPr lang="en-US" sz="1400" dirty="0">
                <a:latin typeface="+mn-lt"/>
              </a:rPr>
              <a:t>Faulty OCR</a:t>
            </a:r>
          </a:p>
          <a:p>
            <a:pPr marL="571500" lvl="3" indent="-342900"/>
            <a:r>
              <a:rPr lang="en-US" sz="1400" dirty="0">
                <a:latin typeface="+mn-lt"/>
              </a:rPr>
              <a:t>Cannot effectively create and test search terms for efficacy</a:t>
            </a:r>
          </a:p>
          <a:p>
            <a:pPr marL="571500" lvl="3" indent="-342900"/>
            <a:r>
              <a:rPr lang="en-US" sz="1400" dirty="0">
                <a:latin typeface="+mn-lt"/>
              </a:rPr>
              <a:t>Cannot De-duplicate</a:t>
            </a:r>
          </a:p>
          <a:p>
            <a:pPr marL="571500" lvl="3" indent="-342900"/>
            <a:r>
              <a:rPr lang="en-US" sz="1400" dirty="0">
                <a:latin typeface="+mn-lt"/>
              </a:rPr>
              <a:t>Cannot Near-dup</a:t>
            </a:r>
          </a:p>
          <a:p>
            <a:pPr marL="571500" lvl="3" indent="-342900"/>
            <a:r>
              <a:rPr lang="en-US" sz="1400" dirty="0">
                <a:latin typeface="+mn-lt"/>
              </a:rPr>
              <a:t>Cannot test and sample custodial data</a:t>
            </a:r>
          </a:p>
          <a:p>
            <a:pPr marL="571500" lvl="3" indent="-342900"/>
            <a:r>
              <a:rPr lang="en-US" sz="1400" dirty="0">
                <a:latin typeface="+mn-lt"/>
              </a:rPr>
              <a:t>Cannot use email threading</a:t>
            </a:r>
          </a:p>
          <a:p>
            <a:pPr marL="571500" lvl="3" indent="-342900"/>
            <a:r>
              <a:rPr lang="en-US" sz="1400" dirty="0">
                <a:latin typeface="+mn-lt"/>
              </a:rPr>
              <a:t>Cannot use conversation threading for conversational context</a:t>
            </a:r>
          </a:p>
          <a:p>
            <a:pPr marL="571500" lvl="3" indent="-342900"/>
            <a:r>
              <a:rPr lang="en-US" sz="1400" dirty="0">
                <a:latin typeface="+mn-lt"/>
              </a:rPr>
              <a:t>Cannot prioritize documents for review</a:t>
            </a:r>
          </a:p>
          <a:p>
            <a:pPr marL="0" lvl="3" indent="0">
              <a:buNone/>
            </a:pPr>
            <a:endParaRPr lang="en-US" sz="1400" dirty="0">
              <a:latin typeface="+mn-lt"/>
            </a:endParaRPr>
          </a:p>
          <a:p>
            <a:pPr marL="0" lvl="3" indent="0">
              <a:buNone/>
            </a:pPr>
            <a:r>
              <a:rPr lang="en-US" sz="2000" b="1" dirty="0">
                <a:latin typeface="+mn-lt"/>
              </a:rPr>
              <a:t>Increased Costs</a:t>
            </a:r>
          </a:p>
          <a:p>
            <a:pPr marL="571500" lvl="4" indent="-342900">
              <a:buFont typeface="Wingdings" panose="05000000000000000000" pitchFamily="2" charset="2"/>
              <a:buChar char="§"/>
            </a:pPr>
            <a:r>
              <a:rPr lang="en-US" sz="1400" dirty="0">
                <a:latin typeface="+mn-lt"/>
              </a:rPr>
              <a:t>Inefficient process </a:t>
            </a:r>
          </a:p>
          <a:p>
            <a:pPr marL="571500" lvl="4" indent="-342900">
              <a:buFont typeface="Wingdings" panose="05000000000000000000" pitchFamily="2" charset="2"/>
              <a:buChar char="§"/>
            </a:pPr>
            <a:r>
              <a:rPr lang="en-US" sz="1400" dirty="0">
                <a:latin typeface="+mn-lt"/>
              </a:rPr>
              <a:t>Printing, supplies, maintenance</a:t>
            </a:r>
          </a:p>
          <a:p>
            <a:pPr marL="571500" lvl="4" indent="-342900">
              <a:buFont typeface="Wingdings" panose="05000000000000000000" pitchFamily="2" charset="2"/>
              <a:buChar char="§"/>
            </a:pPr>
            <a:r>
              <a:rPr lang="en-US" sz="1400" dirty="0">
                <a:latin typeface="+mn-lt"/>
              </a:rPr>
              <a:t>Storage Costs</a:t>
            </a:r>
          </a:p>
          <a:p>
            <a:pPr marL="514350" lvl="4" indent="-285750">
              <a:buFont typeface="Wingdings" panose="05000000000000000000" pitchFamily="2" charset="2"/>
              <a:buChar char="§"/>
            </a:pPr>
            <a:endParaRPr lang="en-US" sz="1400" dirty="0">
              <a:latin typeface="+mn-lt"/>
            </a:endParaRPr>
          </a:p>
          <a:p>
            <a:pPr marL="0" lvl="2" indent="0">
              <a:buNone/>
            </a:pPr>
            <a:r>
              <a:rPr lang="en-US" sz="1600" i="1" dirty="0">
                <a:latin typeface="+mn-lt"/>
              </a:rPr>
              <a:t> </a:t>
            </a:r>
            <a:r>
              <a:rPr lang="en-US" sz="1600" b="1" i="1" dirty="0">
                <a:solidFill>
                  <a:srgbClr val="FF0000"/>
                </a:solidFill>
                <a:latin typeface="+mn-lt"/>
              </a:rPr>
              <a:t>Some regulatory requirements continue to support creation of paper files – i.e. gaming data</a:t>
            </a:r>
          </a:p>
          <a:p>
            <a:endParaRPr lang="en-US" sz="1800" b="1" i="1" dirty="0">
              <a:solidFill>
                <a:srgbClr val="FF0000"/>
              </a:solidFill>
            </a:endParaRPr>
          </a:p>
          <a:p>
            <a:pPr marL="228600" lvl="3" indent="0">
              <a:buNone/>
            </a:pPr>
            <a:endParaRPr lang="en-US" sz="1600" dirty="0"/>
          </a:p>
          <a:p>
            <a:pPr marL="228600" lvl="3" indent="0">
              <a:buNone/>
            </a:pPr>
            <a:endParaRPr lang="en-US" sz="1800" dirty="0"/>
          </a:p>
          <a:p>
            <a:pPr lvl="2"/>
            <a:endParaRPr lang="en-US" sz="18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1687" y="2795206"/>
            <a:ext cx="2619375" cy="17430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69906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500"/>
                                        <p:tgtEl>
                                          <p:spTgt spid="5">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fade">
                                      <p:cBhvr>
                                        <p:cTn id="18" dur="500"/>
                                        <p:tgtEl>
                                          <p:spTgt spid="5">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500"/>
                                        <p:tgtEl>
                                          <p:spTgt spid="5">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Effect transition="in" filter="fade">
                                      <p:cBhvr>
                                        <p:cTn id="24" dur="500"/>
                                        <p:tgtEl>
                                          <p:spTgt spid="5">
                                            <p:txEl>
                                              <p:pRg st="4" end="4"/>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
                                            <p:txEl>
                                              <p:pRg st="6" end="6"/>
                                            </p:txEl>
                                          </p:spTgt>
                                        </p:tgtEl>
                                        <p:attrNameLst>
                                          <p:attrName>style.visibility</p:attrName>
                                        </p:attrNameLst>
                                      </p:cBhvr>
                                      <p:to>
                                        <p:strVal val="visible"/>
                                      </p:to>
                                    </p:set>
                                    <p:animEffect transition="in" filter="fade">
                                      <p:cBhvr>
                                        <p:cTn id="30" dur="500"/>
                                        <p:tgtEl>
                                          <p:spTgt spid="5">
                                            <p:txEl>
                                              <p:pRg st="6" end="6"/>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
                                            <p:txEl>
                                              <p:pRg st="7" end="7"/>
                                            </p:txEl>
                                          </p:spTgt>
                                        </p:tgtEl>
                                        <p:attrNameLst>
                                          <p:attrName>style.visibility</p:attrName>
                                        </p:attrNameLst>
                                      </p:cBhvr>
                                      <p:to>
                                        <p:strVal val="visible"/>
                                      </p:to>
                                    </p:set>
                                    <p:animEffect transition="in" filter="fade">
                                      <p:cBhvr>
                                        <p:cTn id="33" dur="500"/>
                                        <p:tgtEl>
                                          <p:spTgt spid="5">
                                            <p:txEl>
                                              <p:pRg st="7" end="7"/>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
                                            <p:txEl>
                                              <p:pRg st="8" end="8"/>
                                            </p:txEl>
                                          </p:spTgt>
                                        </p:tgtEl>
                                        <p:attrNameLst>
                                          <p:attrName>style.visibility</p:attrName>
                                        </p:attrNameLst>
                                      </p:cBhvr>
                                      <p:to>
                                        <p:strVal val="visible"/>
                                      </p:to>
                                    </p:set>
                                    <p:animEffect transition="in" filter="fade">
                                      <p:cBhvr>
                                        <p:cTn id="36" dur="500"/>
                                        <p:tgtEl>
                                          <p:spTgt spid="5">
                                            <p:txEl>
                                              <p:pRg st="8" end="8"/>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
                                            <p:txEl>
                                              <p:pRg st="9" end="9"/>
                                            </p:txEl>
                                          </p:spTgt>
                                        </p:tgtEl>
                                        <p:attrNameLst>
                                          <p:attrName>style.visibility</p:attrName>
                                        </p:attrNameLst>
                                      </p:cBhvr>
                                      <p:to>
                                        <p:strVal val="visible"/>
                                      </p:to>
                                    </p:set>
                                    <p:animEffect transition="in" filter="fade">
                                      <p:cBhvr>
                                        <p:cTn id="39" dur="500"/>
                                        <p:tgtEl>
                                          <p:spTgt spid="5">
                                            <p:txEl>
                                              <p:pRg st="9" end="9"/>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5">
                                            <p:txEl>
                                              <p:pRg st="10" end="10"/>
                                            </p:txEl>
                                          </p:spTgt>
                                        </p:tgtEl>
                                        <p:attrNameLst>
                                          <p:attrName>style.visibility</p:attrName>
                                        </p:attrNameLst>
                                      </p:cBhvr>
                                      <p:to>
                                        <p:strVal val="visible"/>
                                      </p:to>
                                    </p:set>
                                    <p:animEffect transition="in" filter="fade">
                                      <p:cBhvr>
                                        <p:cTn id="42" dur="500"/>
                                        <p:tgtEl>
                                          <p:spTgt spid="5">
                                            <p:txEl>
                                              <p:pRg st="10" end="1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5">
                                            <p:txEl>
                                              <p:pRg st="11" end="11"/>
                                            </p:txEl>
                                          </p:spTgt>
                                        </p:tgtEl>
                                        <p:attrNameLst>
                                          <p:attrName>style.visibility</p:attrName>
                                        </p:attrNameLst>
                                      </p:cBhvr>
                                      <p:to>
                                        <p:strVal val="visible"/>
                                      </p:to>
                                    </p:set>
                                    <p:animEffect transition="in" filter="fade">
                                      <p:cBhvr>
                                        <p:cTn id="45" dur="500"/>
                                        <p:tgtEl>
                                          <p:spTgt spid="5">
                                            <p:txEl>
                                              <p:pRg st="11" end="11"/>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5">
                                            <p:txEl>
                                              <p:pRg st="13" end="13"/>
                                            </p:txEl>
                                          </p:spTgt>
                                        </p:tgtEl>
                                        <p:attrNameLst>
                                          <p:attrName>style.visibility</p:attrName>
                                        </p:attrNameLst>
                                      </p:cBhvr>
                                      <p:to>
                                        <p:strVal val="visible"/>
                                      </p:to>
                                    </p:set>
                                    <p:animEffect transition="in" filter="fade">
                                      <p:cBhvr>
                                        <p:cTn id="48" dur="500"/>
                                        <p:tgtEl>
                                          <p:spTgt spid="5">
                                            <p:txEl>
                                              <p:pRg st="13" end="13"/>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5">
                                            <p:txEl>
                                              <p:pRg st="14" end="14"/>
                                            </p:txEl>
                                          </p:spTgt>
                                        </p:tgtEl>
                                        <p:attrNameLst>
                                          <p:attrName>style.visibility</p:attrName>
                                        </p:attrNameLst>
                                      </p:cBhvr>
                                      <p:to>
                                        <p:strVal val="visible"/>
                                      </p:to>
                                    </p:set>
                                    <p:animEffect transition="in" filter="fade">
                                      <p:cBhvr>
                                        <p:cTn id="51" dur="500"/>
                                        <p:tgtEl>
                                          <p:spTgt spid="5">
                                            <p:txEl>
                                              <p:pRg st="14" end="14"/>
                                            </p:tx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
                                            <p:txEl>
                                              <p:pRg st="15" end="15"/>
                                            </p:txEl>
                                          </p:spTgt>
                                        </p:tgtEl>
                                        <p:attrNameLst>
                                          <p:attrName>style.visibility</p:attrName>
                                        </p:attrNameLst>
                                      </p:cBhvr>
                                      <p:to>
                                        <p:strVal val="visible"/>
                                      </p:to>
                                    </p:set>
                                    <p:animEffect transition="in" filter="fade">
                                      <p:cBhvr>
                                        <p:cTn id="54" dur="500"/>
                                        <p:tgtEl>
                                          <p:spTgt spid="5">
                                            <p:txEl>
                                              <p:pRg st="15" end="15"/>
                                            </p:txEl>
                                          </p:spTgt>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
                                            <p:txEl>
                                              <p:pRg st="16" end="16"/>
                                            </p:txEl>
                                          </p:spTgt>
                                        </p:tgtEl>
                                        <p:attrNameLst>
                                          <p:attrName>style.visibility</p:attrName>
                                        </p:attrNameLst>
                                      </p:cBhvr>
                                      <p:to>
                                        <p:strVal val="visible"/>
                                      </p:to>
                                    </p:set>
                                    <p:animEffect transition="in" filter="fade">
                                      <p:cBhvr>
                                        <p:cTn id="57" dur="500"/>
                                        <p:tgtEl>
                                          <p:spTgt spid="5">
                                            <p:txEl>
                                              <p:pRg st="16" end="16"/>
                                            </p:tx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5">
                                            <p:txEl>
                                              <p:pRg st="18" end="18"/>
                                            </p:txEl>
                                          </p:spTgt>
                                        </p:tgtEl>
                                        <p:attrNameLst>
                                          <p:attrName>style.visibility</p:attrName>
                                        </p:attrNameLst>
                                      </p:cBhvr>
                                      <p:to>
                                        <p:strVal val="visible"/>
                                      </p:to>
                                    </p:set>
                                    <p:animEffect transition="in" filter="fade">
                                      <p:cBhvr>
                                        <p:cTn id="60" dur="500"/>
                                        <p:tgtEl>
                                          <p:spTgt spid="5">
                                            <p:txEl>
                                              <p:pRg st="18" end="18"/>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3"/>
                                        </p:tgtEl>
                                        <p:attrNameLst>
                                          <p:attrName>style.visibility</p:attrName>
                                        </p:attrNameLst>
                                      </p:cBhvr>
                                      <p:to>
                                        <p:strVal val="visible"/>
                                      </p:to>
                                    </p:set>
                                    <p:animEffect transition="in" filter="barn(inVertical)">
                                      <p:cBhvr>
                                        <p:cTn id="65" dur="500"/>
                                        <p:tgtEl>
                                          <p:spTgt spid="3"/>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grpId="1" nodeType="clickEffect">
                                  <p:stCondLst>
                                    <p:cond delay="0"/>
                                  </p:stCondLst>
                                  <p:childTnLst>
                                    <p:animEffect transition="out" filter="fade">
                                      <p:cBhvr>
                                        <p:cTn id="69" dur="500"/>
                                        <p:tgtEl>
                                          <p:spTgt spid="2"/>
                                        </p:tgtEl>
                                      </p:cBhvr>
                                    </p:animEffect>
                                    <p:set>
                                      <p:cBhvr>
                                        <p:cTn id="70" dur="1" fill="hold">
                                          <p:stCondLst>
                                            <p:cond delay="499"/>
                                          </p:stCondLst>
                                        </p:cTn>
                                        <p:tgtEl>
                                          <p:spTgt spid="2"/>
                                        </p:tgtEl>
                                        <p:attrNameLst>
                                          <p:attrName>style.visibility</p:attrName>
                                        </p:attrNameLst>
                                      </p:cBhvr>
                                      <p:to>
                                        <p:strVal val="hidden"/>
                                      </p:to>
                                    </p:set>
                                  </p:childTnLst>
                                </p:cTn>
                              </p:par>
                              <p:par>
                                <p:cTn id="71" presetID="10" presetClass="exit" presetSubtype="0" fill="hold" grpId="1" nodeType="withEffect">
                                  <p:stCondLst>
                                    <p:cond delay="0"/>
                                  </p:stCondLst>
                                  <p:childTnLst>
                                    <p:animEffect transition="out" filter="fade">
                                      <p:cBhvr>
                                        <p:cTn id="72" dur="500"/>
                                        <p:tgtEl>
                                          <p:spTgt spid="5">
                                            <p:txEl>
                                              <p:pRg st="0" end="0"/>
                                            </p:txEl>
                                          </p:spTgt>
                                        </p:tgtEl>
                                      </p:cBhvr>
                                    </p:animEffect>
                                    <p:set>
                                      <p:cBhvr>
                                        <p:cTn id="73" dur="1" fill="hold">
                                          <p:stCondLst>
                                            <p:cond delay="499"/>
                                          </p:stCondLst>
                                        </p:cTn>
                                        <p:tgtEl>
                                          <p:spTgt spid="5">
                                            <p:txEl>
                                              <p:pRg st="0" end="0"/>
                                            </p:txEl>
                                          </p:spTgt>
                                        </p:tgtEl>
                                        <p:attrNameLst>
                                          <p:attrName>style.visibility</p:attrName>
                                        </p:attrNameLst>
                                      </p:cBhvr>
                                      <p:to>
                                        <p:strVal val="hidden"/>
                                      </p:to>
                                    </p:set>
                                  </p:childTnLst>
                                </p:cTn>
                              </p:par>
                              <p:par>
                                <p:cTn id="74" presetID="10" presetClass="exit" presetSubtype="0" fill="hold" grpId="1" nodeType="withEffect">
                                  <p:stCondLst>
                                    <p:cond delay="0"/>
                                  </p:stCondLst>
                                  <p:childTnLst>
                                    <p:animEffect transition="out" filter="fade">
                                      <p:cBhvr>
                                        <p:cTn id="75" dur="500"/>
                                        <p:tgtEl>
                                          <p:spTgt spid="5">
                                            <p:txEl>
                                              <p:pRg st="1" end="1"/>
                                            </p:txEl>
                                          </p:spTgt>
                                        </p:tgtEl>
                                      </p:cBhvr>
                                    </p:animEffect>
                                    <p:set>
                                      <p:cBhvr>
                                        <p:cTn id="76" dur="1" fill="hold">
                                          <p:stCondLst>
                                            <p:cond delay="499"/>
                                          </p:stCondLst>
                                        </p:cTn>
                                        <p:tgtEl>
                                          <p:spTgt spid="5">
                                            <p:txEl>
                                              <p:pRg st="1" end="1"/>
                                            </p:txEl>
                                          </p:spTgt>
                                        </p:tgtEl>
                                        <p:attrNameLst>
                                          <p:attrName>style.visibility</p:attrName>
                                        </p:attrNameLst>
                                      </p:cBhvr>
                                      <p:to>
                                        <p:strVal val="hidden"/>
                                      </p:to>
                                    </p:set>
                                  </p:childTnLst>
                                </p:cTn>
                              </p:par>
                              <p:par>
                                <p:cTn id="77" presetID="10" presetClass="exit" presetSubtype="0" fill="hold" grpId="1" nodeType="withEffect">
                                  <p:stCondLst>
                                    <p:cond delay="0"/>
                                  </p:stCondLst>
                                  <p:childTnLst>
                                    <p:animEffect transition="out" filter="fade">
                                      <p:cBhvr>
                                        <p:cTn id="78" dur="500"/>
                                        <p:tgtEl>
                                          <p:spTgt spid="5">
                                            <p:txEl>
                                              <p:pRg st="2" end="2"/>
                                            </p:txEl>
                                          </p:spTgt>
                                        </p:tgtEl>
                                      </p:cBhvr>
                                    </p:animEffect>
                                    <p:set>
                                      <p:cBhvr>
                                        <p:cTn id="79" dur="1" fill="hold">
                                          <p:stCondLst>
                                            <p:cond delay="499"/>
                                          </p:stCondLst>
                                        </p:cTn>
                                        <p:tgtEl>
                                          <p:spTgt spid="5">
                                            <p:txEl>
                                              <p:pRg st="2" end="2"/>
                                            </p:txEl>
                                          </p:spTgt>
                                        </p:tgtEl>
                                        <p:attrNameLst>
                                          <p:attrName>style.visibility</p:attrName>
                                        </p:attrNameLst>
                                      </p:cBhvr>
                                      <p:to>
                                        <p:strVal val="hidden"/>
                                      </p:to>
                                    </p:set>
                                  </p:childTnLst>
                                </p:cTn>
                              </p:par>
                              <p:par>
                                <p:cTn id="80" presetID="10" presetClass="exit" presetSubtype="0" fill="hold" grpId="1" nodeType="withEffect">
                                  <p:stCondLst>
                                    <p:cond delay="0"/>
                                  </p:stCondLst>
                                  <p:childTnLst>
                                    <p:animEffect transition="out" filter="fade">
                                      <p:cBhvr>
                                        <p:cTn id="81" dur="500"/>
                                        <p:tgtEl>
                                          <p:spTgt spid="5">
                                            <p:txEl>
                                              <p:pRg st="3" end="3"/>
                                            </p:txEl>
                                          </p:spTgt>
                                        </p:tgtEl>
                                      </p:cBhvr>
                                    </p:animEffect>
                                    <p:set>
                                      <p:cBhvr>
                                        <p:cTn id="82" dur="1" fill="hold">
                                          <p:stCondLst>
                                            <p:cond delay="499"/>
                                          </p:stCondLst>
                                        </p:cTn>
                                        <p:tgtEl>
                                          <p:spTgt spid="5">
                                            <p:txEl>
                                              <p:pRg st="3" end="3"/>
                                            </p:txEl>
                                          </p:spTgt>
                                        </p:tgtEl>
                                        <p:attrNameLst>
                                          <p:attrName>style.visibility</p:attrName>
                                        </p:attrNameLst>
                                      </p:cBhvr>
                                      <p:to>
                                        <p:strVal val="hidden"/>
                                      </p:to>
                                    </p:set>
                                  </p:childTnLst>
                                </p:cTn>
                              </p:par>
                              <p:par>
                                <p:cTn id="83" presetID="10" presetClass="exit" presetSubtype="0" fill="hold" grpId="1" nodeType="withEffect">
                                  <p:stCondLst>
                                    <p:cond delay="0"/>
                                  </p:stCondLst>
                                  <p:childTnLst>
                                    <p:animEffect transition="out" filter="fade">
                                      <p:cBhvr>
                                        <p:cTn id="84" dur="500"/>
                                        <p:tgtEl>
                                          <p:spTgt spid="5">
                                            <p:txEl>
                                              <p:pRg st="4" end="4"/>
                                            </p:txEl>
                                          </p:spTgt>
                                        </p:tgtEl>
                                      </p:cBhvr>
                                    </p:animEffect>
                                    <p:set>
                                      <p:cBhvr>
                                        <p:cTn id="85" dur="1" fill="hold">
                                          <p:stCondLst>
                                            <p:cond delay="499"/>
                                          </p:stCondLst>
                                        </p:cTn>
                                        <p:tgtEl>
                                          <p:spTgt spid="5">
                                            <p:txEl>
                                              <p:pRg st="4" end="4"/>
                                            </p:txEl>
                                          </p:spTgt>
                                        </p:tgtEl>
                                        <p:attrNameLst>
                                          <p:attrName>style.visibility</p:attrName>
                                        </p:attrNameLst>
                                      </p:cBhvr>
                                      <p:to>
                                        <p:strVal val="hidden"/>
                                      </p:to>
                                    </p:set>
                                  </p:childTnLst>
                                </p:cTn>
                              </p:par>
                              <p:par>
                                <p:cTn id="86" presetID="10" presetClass="exit" presetSubtype="0" fill="hold" grpId="1" nodeType="withEffect">
                                  <p:stCondLst>
                                    <p:cond delay="0"/>
                                  </p:stCondLst>
                                  <p:childTnLst>
                                    <p:animEffect transition="out" filter="fade">
                                      <p:cBhvr>
                                        <p:cTn id="87" dur="500"/>
                                        <p:tgtEl>
                                          <p:spTgt spid="5">
                                            <p:txEl>
                                              <p:pRg st="5" end="5"/>
                                            </p:txEl>
                                          </p:spTgt>
                                        </p:tgtEl>
                                      </p:cBhvr>
                                    </p:animEffect>
                                    <p:set>
                                      <p:cBhvr>
                                        <p:cTn id="88" dur="1" fill="hold">
                                          <p:stCondLst>
                                            <p:cond delay="499"/>
                                          </p:stCondLst>
                                        </p:cTn>
                                        <p:tgtEl>
                                          <p:spTgt spid="5">
                                            <p:txEl>
                                              <p:pRg st="5" end="5"/>
                                            </p:txEl>
                                          </p:spTgt>
                                        </p:tgtEl>
                                        <p:attrNameLst>
                                          <p:attrName>style.visibility</p:attrName>
                                        </p:attrNameLst>
                                      </p:cBhvr>
                                      <p:to>
                                        <p:strVal val="hidden"/>
                                      </p:to>
                                    </p:set>
                                  </p:childTnLst>
                                </p:cTn>
                              </p:par>
                              <p:par>
                                <p:cTn id="89" presetID="10" presetClass="exit" presetSubtype="0" fill="hold" grpId="1" nodeType="withEffect">
                                  <p:stCondLst>
                                    <p:cond delay="0"/>
                                  </p:stCondLst>
                                  <p:childTnLst>
                                    <p:animEffect transition="out" filter="fade">
                                      <p:cBhvr>
                                        <p:cTn id="90" dur="500"/>
                                        <p:tgtEl>
                                          <p:spTgt spid="5">
                                            <p:txEl>
                                              <p:pRg st="6" end="6"/>
                                            </p:txEl>
                                          </p:spTgt>
                                        </p:tgtEl>
                                      </p:cBhvr>
                                    </p:animEffect>
                                    <p:set>
                                      <p:cBhvr>
                                        <p:cTn id="91" dur="1" fill="hold">
                                          <p:stCondLst>
                                            <p:cond delay="499"/>
                                          </p:stCondLst>
                                        </p:cTn>
                                        <p:tgtEl>
                                          <p:spTgt spid="5">
                                            <p:txEl>
                                              <p:pRg st="6" end="6"/>
                                            </p:txEl>
                                          </p:spTgt>
                                        </p:tgtEl>
                                        <p:attrNameLst>
                                          <p:attrName>style.visibility</p:attrName>
                                        </p:attrNameLst>
                                      </p:cBhvr>
                                      <p:to>
                                        <p:strVal val="hidden"/>
                                      </p:to>
                                    </p:set>
                                  </p:childTnLst>
                                </p:cTn>
                              </p:par>
                              <p:par>
                                <p:cTn id="92" presetID="10" presetClass="exit" presetSubtype="0" fill="hold" grpId="1" nodeType="withEffect">
                                  <p:stCondLst>
                                    <p:cond delay="0"/>
                                  </p:stCondLst>
                                  <p:childTnLst>
                                    <p:animEffect transition="out" filter="fade">
                                      <p:cBhvr>
                                        <p:cTn id="93" dur="500"/>
                                        <p:tgtEl>
                                          <p:spTgt spid="5">
                                            <p:txEl>
                                              <p:pRg st="7" end="7"/>
                                            </p:txEl>
                                          </p:spTgt>
                                        </p:tgtEl>
                                      </p:cBhvr>
                                    </p:animEffect>
                                    <p:set>
                                      <p:cBhvr>
                                        <p:cTn id="94" dur="1" fill="hold">
                                          <p:stCondLst>
                                            <p:cond delay="499"/>
                                          </p:stCondLst>
                                        </p:cTn>
                                        <p:tgtEl>
                                          <p:spTgt spid="5">
                                            <p:txEl>
                                              <p:pRg st="7" end="7"/>
                                            </p:txEl>
                                          </p:spTgt>
                                        </p:tgtEl>
                                        <p:attrNameLst>
                                          <p:attrName>style.visibility</p:attrName>
                                        </p:attrNameLst>
                                      </p:cBhvr>
                                      <p:to>
                                        <p:strVal val="hidden"/>
                                      </p:to>
                                    </p:set>
                                  </p:childTnLst>
                                </p:cTn>
                              </p:par>
                              <p:par>
                                <p:cTn id="95" presetID="10" presetClass="exit" presetSubtype="0" fill="hold" grpId="1" nodeType="withEffect">
                                  <p:stCondLst>
                                    <p:cond delay="0"/>
                                  </p:stCondLst>
                                  <p:childTnLst>
                                    <p:animEffect transition="out" filter="fade">
                                      <p:cBhvr>
                                        <p:cTn id="96" dur="500"/>
                                        <p:tgtEl>
                                          <p:spTgt spid="5">
                                            <p:txEl>
                                              <p:pRg st="8" end="8"/>
                                            </p:txEl>
                                          </p:spTgt>
                                        </p:tgtEl>
                                      </p:cBhvr>
                                    </p:animEffect>
                                    <p:set>
                                      <p:cBhvr>
                                        <p:cTn id="97" dur="1" fill="hold">
                                          <p:stCondLst>
                                            <p:cond delay="499"/>
                                          </p:stCondLst>
                                        </p:cTn>
                                        <p:tgtEl>
                                          <p:spTgt spid="5">
                                            <p:txEl>
                                              <p:pRg st="8" end="8"/>
                                            </p:txEl>
                                          </p:spTgt>
                                        </p:tgtEl>
                                        <p:attrNameLst>
                                          <p:attrName>style.visibility</p:attrName>
                                        </p:attrNameLst>
                                      </p:cBhvr>
                                      <p:to>
                                        <p:strVal val="hidden"/>
                                      </p:to>
                                    </p:set>
                                  </p:childTnLst>
                                </p:cTn>
                              </p:par>
                              <p:par>
                                <p:cTn id="98" presetID="10" presetClass="exit" presetSubtype="0" fill="hold" grpId="1" nodeType="withEffect">
                                  <p:stCondLst>
                                    <p:cond delay="0"/>
                                  </p:stCondLst>
                                  <p:childTnLst>
                                    <p:animEffect transition="out" filter="fade">
                                      <p:cBhvr>
                                        <p:cTn id="99" dur="500"/>
                                        <p:tgtEl>
                                          <p:spTgt spid="5">
                                            <p:txEl>
                                              <p:pRg st="9" end="9"/>
                                            </p:txEl>
                                          </p:spTgt>
                                        </p:tgtEl>
                                      </p:cBhvr>
                                    </p:animEffect>
                                    <p:set>
                                      <p:cBhvr>
                                        <p:cTn id="100" dur="1" fill="hold">
                                          <p:stCondLst>
                                            <p:cond delay="499"/>
                                          </p:stCondLst>
                                        </p:cTn>
                                        <p:tgtEl>
                                          <p:spTgt spid="5">
                                            <p:txEl>
                                              <p:pRg st="9" end="9"/>
                                            </p:txEl>
                                          </p:spTgt>
                                        </p:tgtEl>
                                        <p:attrNameLst>
                                          <p:attrName>style.visibility</p:attrName>
                                        </p:attrNameLst>
                                      </p:cBhvr>
                                      <p:to>
                                        <p:strVal val="hidden"/>
                                      </p:to>
                                    </p:set>
                                  </p:childTnLst>
                                </p:cTn>
                              </p:par>
                              <p:par>
                                <p:cTn id="101" presetID="10" presetClass="exit" presetSubtype="0" fill="hold" grpId="1" nodeType="withEffect">
                                  <p:stCondLst>
                                    <p:cond delay="0"/>
                                  </p:stCondLst>
                                  <p:childTnLst>
                                    <p:animEffect transition="out" filter="fade">
                                      <p:cBhvr>
                                        <p:cTn id="102" dur="500"/>
                                        <p:tgtEl>
                                          <p:spTgt spid="5">
                                            <p:txEl>
                                              <p:pRg st="10" end="10"/>
                                            </p:txEl>
                                          </p:spTgt>
                                        </p:tgtEl>
                                      </p:cBhvr>
                                    </p:animEffect>
                                    <p:set>
                                      <p:cBhvr>
                                        <p:cTn id="103" dur="1" fill="hold">
                                          <p:stCondLst>
                                            <p:cond delay="499"/>
                                          </p:stCondLst>
                                        </p:cTn>
                                        <p:tgtEl>
                                          <p:spTgt spid="5">
                                            <p:txEl>
                                              <p:pRg st="10" end="10"/>
                                            </p:txEl>
                                          </p:spTgt>
                                        </p:tgtEl>
                                        <p:attrNameLst>
                                          <p:attrName>style.visibility</p:attrName>
                                        </p:attrNameLst>
                                      </p:cBhvr>
                                      <p:to>
                                        <p:strVal val="hidden"/>
                                      </p:to>
                                    </p:set>
                                  </p:childTnLst>
                                </p:cTn>
                              </p:par>
                              <p:par>
                                <p:cTn id="104" presetID="10" presetClass="exit" presetSubtype="0" fill="hold" grpId="1" nodeType="withEffect">
                                  <p:stCondLst>
                                    <p:cond delay="0"/>
                                  </p:stCondLst>
                                  <p:childTnLst>
                                    <p:animEffect transition="out" filter="fade">
                                      <p:cBhvr>
                                        <p:cTn id="105" dur="500"/>
                                        <p:tgtEl>
                                          <p:spTgt spid="5">
                                            <p:txEl>
                                              <p:pRg st="11" end="11"/>
                                            </p:txEl>
                                          </p:spTgt>
                                        </p:tgtEl>
                                      </p:cBhvr>
                                    </p:animEffect>
                                    <p:set>
                                      <p:cBhvr>
                                        <p:cTn id="106" dur="1" fill="hold">
                                          <p:stCondLst>
                                            <p:cond delay="499"/>
                                          </p:stCondLst>
                                        </p:cTn>
                                        <p:tgtEl>
                                          <p:spTgt spid="5">
                                            <p:txEl>
                                              <p:pRg st="11" end="11"/>
                                            </p:txEl>
                                          </p:spTgt>
                                        </p:tgtEl>
                                        <p:attrNameLst>
                                          <p:attrName>style.visibility</p:attrName>
                                        </p:attrNameLst>
                                      </p:cBhvr>
                                      <p:to>
                                        <p:strVal val="hidden"/>
                                      </p:to>
                                    </p:set>
                                  </p:childTnLst>
                                </p:cTn>
                              </p:par>
                              <p:par>
                                <p:cTn id="107" presetID="10" presetClass="exit" presetSubtype="0" fill="hold" grpId="1" nodeType="withEffect">
                                  <p:stCondLst>
                                    <p:cond delay="0"/>
                                  </p:stCondLst>
                                  <p:childTnLst>
                                    <p:animEffect transition="out" filter="fade">
                                      <p:cBhvr>
                                        <p:cTn id="108" dur="500"/>
                                        <p:tgtEl>
                                          <p:spTgt spid="5">
                                            <p:txEl>
                                              <p:pRg st="13" end="13"/>
                                            </p:txEl>
                                          </p:spTgt>
                                        </p:tgtEl>
                                      </p:cBhvr>
                                    </p:animEffect>
                                    <p:set>
                                      <p:cBhvr>
                                        <p:cTn id="109" dur="1" fill="hold">
                                          <p:stCondLst>
                                            <p:cond delay="499"/>
                                          </p:stCondLst>
                                        </p:cTn>
                                        <p:tgtEl>
                                          <p:spTgt spid="5">
                                            <p:txEl>
                                              <p:pRg st="13" end="13"/>
                                            </p:txEl>
                                          </p:spTgt>
                                        </p:tgtEl>
                                        <p:attrNameLst>
                                          <p:attrName>style.visibility</p:attrName>
                                        </p:attrNameLst>
                                      </p:cBhvr>
                                      <p:to>
                                        <p:strVal val="hidden"/>
                                      </p:to>
                                    </p:set>
                                  </p:childTnLst>
                                </p:cTn>
                              </p:par>
                              <p:par>
                                <p:cTn id="110" presetID="10" presetClass="exit" presetSubtype="0" fill="hold" grpId="1" nodeType="withEffect">
                                  <p:stCondLst>
                                    <p:cond delay="0"/>
                                  </p:stCondLst>
                                  <p:childTnLst>
                                    <p:animEffect transition="out" filter="fade">
                                      <p:cBhvr>
                                        <p:cTn id="111" dur="500"/>
                                        <p:tgtEl>
                                          <p:spTgt spid="5">
                                            <p:txEl>
                                              <p:pRg st="14" end="14"/>
                                            </p:txEl>
                                          </p:spTgt>
                                        </p:tgtEl>
                                      </p:cBhvr>
                                    </p:animEffect>
                                    <p:set>
                                      <p:cBhvr>
                                        <p:cTn id="112" dur="1" fill="hold">
                                          <p:stCondLst>
                                            <p:cond delay="499"/>
                                          </p:stCondLst>
                                        </p:cTn>
                                        <p:tgtEl>
                                          <p:spTgt spid="5">
                                            <p:txEl>
                                              <p:pRg st="14" end="14"/>
                                            </p:txEl>
                                          </p:spTgt>
                                        </p:tgtEl>
                                        <p:attrNameLst>
                                          <p:attrName>style.visibility</p:attrName>
                                        </p:attrNameLst>
                                      </p:cBhvr>
                                      <p:to>
                                        <p:strVal val="hidden"/>
                                      </p:to>
                                    </p:set>
                                  </p:childTnLst>
                                </p:cTn>
                              </p:par>
                              <p:par>
                                <p:cTn id="113" presetID="10" presetClass="exit" presetSubtype="0" fill="hold" grpId="1" nodeType="withEffect">
                                  <p:stCondLst>
                                    <p:cond delay="0"/>
                                  </p:stCondLst>
                                  <p:childTnLst>
                                    <p:animEffect transition="out" filter="fade">
                                      <p:cBhvr>
                                        <p:cTn id="114" dur="500"/>
                                        <p:tgtEl>
                                          <p:spTgt spid="5">
                                            <p:txEl>
                                              <p:pRg st="15" end="15"/>
                                            </p:txEl>
                                          </p:spTgt>
                                        </p:tgtEl>
                                      </p:cBhvr>
                                    </p:animEffect>
                                    <p:set>
                                      <p:cBhvr>
                                        <p:cTn id="115" dur="1" fill="hold">
                                          <p:stCondLst>
                                            <p:cond delay="499"/>
                                          </p:stCondLst>
                                        </p:cTn>
                                        <p:tgtEl>
                                          <p:spTgt spid="5">
                                            <p:txEl>
                                              <p:pRg st="15" end="15"/>
                                            </p:txEl>
                                          </p:spTgt>
                                        </p:tgtEl>
                                        <p:attrNameLst>
                                          <p:attrName>style.visibility</p:attrName>
                                        </p:attrNameLst>
                                      </p:cBhvr>
                                      <p:to>
                                        <p:strVal val="hidden"/>
                                      </p:to>
                                    </p:set>
                                  </p:childTnLst>
                                </p:cTn>
                              </p:par>
                              <p:par>
                                <p:cTn id="116" presetID="10" presetClass="exit" presetSubtype="0" fill="hold" grpId="1" nodeType="withEffect">
                                  <p:stCondLst>
                                    <p:cond delay="0"/>
                                  </p:stCondLst>
                                  <p:childTnLst>
                                    <p:animEffect transition="out" filter="fade">
                                      <p:cBhvr>
                                        <p:cTn id="117" dur="500"/>
                                        <p:tgtEl>
                                          <p:spTgt spid="5">
                                            <p:txEl>
                                              <p:pRg st="16" end="16"/>
                                            </p:txEl>
                                          </p:spTgt>
                                        </p:tgtEl>
                                      </p:cBhvr>
                                    </p:animEffect>
                                    <p:set>
                                      <p:cBhvr>
                                        <p:cTn id="118" dur="1" fill="hold">
                                          <p:stCondLst>
                                            <p:cond delay="499"/>
                                          </p:stCondLst>
                                        </p:cTn>
                                        <p:tgtEl>
                                          <p:spTgt spid="5">
                                            <p:txEl>
                                              <p:pRg st="16" end="16"/>
                                            </p:txEl>
                                          </p:spTgt>
                                        </p:tgtEl>
                                        <p:attrNameLst>
                                          <p:attrName>style.visibility</p:attrName>
                                        </p:attrNameLst>
                                      </p:cBhvr>
                                      <p:to>
                                        <p:strVal val="hidden"/>
                                      </p:to>
                                    </p:set>
                                  </p:childTnLst>
                                </p:cTn>
                              </p:par>
                              <p:par>
                                <p:cTn id="119" presetID="10" presetClass="exit" presetSubtype="0" fill="hold" grpId="1" nodeType="withEffect">
                                  <p:stCondLst>
                                    <p:cond delay="0"/>
                                  </p:stCondLst>
                                  <p:childTnLst>
                                    <p:animEffect transition="out" filter="fade">
                                      <p:cBhvr>
                                        <p:cTn id="120" dur="500"/>
                                        <p:tgtEl>
                                          <p:spTgt spid="5">
                                            <p:txEl>
                                              <p:pRg st="18" end="18"/>
                                            </p:txEl>
                                          </p:spTgt>
                                        </p:tgtEl>
                                      </p:cBhvr>
                                    </p:animEffect>
                                    <p:set>
                                      <p:cBhvr>
                                        <p:cTn id="121" dur="1" fill="hold">
                                          <p:stCondLst>
                                            <p:cond delay="499"/>
                                          </p:stCondLst>
                                        </p:cTn>
                                        <p:tgtEl>
                                          <p:spTgt spid="5">
                                            <p:txEl>
                                              <p:pRg st="18" end="18"/>
                                            </p:txEl>
                                          </p:spTgt>
                                        </p:tgtEl>
                                        <p:attrNameLst>
                                          <p:attrName>style.visibility</p:attrName>
                                        </p:attrNameLst>
                                      </p:cBhvr>
                                      <p:to>
                                        <p:strVal val="hidden"/>
                                      </p:to>
                                    </p:set>
                                  </p:childTnLst>
                                </p:cTn>
                              </p:par>
                              <p:par>
                                <p:cTn id="122" presetID="10" presetClass="exit" presetSubtype="0" fill="hold" nodeType="withEffect">
                                  <p:stCondLst>
                                    <p:cond delay="0"/>
                                  </p:stCondLst>
                                  <p:childTnLst>
                                    <p:animEffect transition="out" filter="fade">
                                      <p:cBhvr>
                                        <p:cTn id="123" dur="500"/>
                                        <p:tgtEl>
                                          <p:spTgt spid="3"/>
                                        </p:tgtEl>
                                      </p:cBhvr>
                                    </p:animEffect>
                                    <p:set>
                                      <p:cBhvr>
                                        <p:cTn id="124"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build="p"/>
      <p:bldP spid="5" grpI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Managing E-Discovery Costs</a:t>
            </a:r>
          </a:p>
        </p:txBody>
      </p:sp>
      <p:pic>
        <p:nvPicPr>
          <p:cNvPr id="3" name="Picture 2"/>
          <p:cNvPicPr>
            <a:picLocks noChangeAspect="1"/>
          </p:cNvPicPr>
          <p:nvPr/>
        </p:nvPicPr>
        <p:blipFill>
          <a:blip r:embed="rId3"/>
          <a:stretch>
            <a:fillRect/>
          </a:stretch>
        </p:blipFill>
        <p:spPr>
          <a:xfrm>
            <a:off x="5431295" y="2729726"/>
            <a:ext cx="2761727" cy="3334801"/>
          </a:xfrm>
          <a:prstGeom prst="rect">
            <a:avLst/>
          </a:prstGeom>
        </p:spPr>
      </p:pic>
      <p:sp>
        <p:nvSpPr>
          <p:cNvPr id="7" name="TextBox 6"/>
          <p:cNvSpPr txBox="1"/>
          <p:nvPr/>
        </p:nvSpPr>
        <p:spPr>
          <a:xfrm>
            <a:off x="749806" y="4804556"/>
            <a:ext cx="5349001" cy="646331"/>
          </a:xfrm>
          <a:prstGeom prst="rect">
            <a:avLst/>
          </a:prstGeom>
          <a:noFill/>
        </p:spPr>
        <p:txBody>
          <a:bodyPr wrap="square" rtlCol="0">
            <a:spAutoFit/>
          </a:bodyPr>
          <a:lstStyle/>
          <a:p>
            <a:r>
              <a:rPr lang="en-US" i="1" dirty="0">
                <a:solidFill>
                  <a:schemeClr val="bg1"/>
                </a:solidFill>
                <a:latin typeface="+mn-lt"/>
              </a:rPr>
              <a:t>Use of technology is paramount to impact the hours required to perform document review.</a:t>
            </a:r>
          </a:p>
        </p:txBody>
      </p:sp>
      <p:sp>
        <p:nvSpPr>
          <p:cNvPr id="6" name="Rectangle 5"/>
          <p:cNvSpPr/>
          <p:nvPr/>
        </p:nvSpPr>
        <p:spPr>
          <a:xfrm>
            <a:off x="764710" y="6200318"/>
            <a:ext cx="7922090" cy="246221"/>
          </a:xfrm>
          <a:prstGeom prst="rect">
            <a:avLst/>
          </a:prstGeom>
        </p:spPr>
        <p:txBody>
          <a:bodyPr wrap="square">
            <a:spAutoFit/>
          </a:bodyPr>
          <a:lstStyle/>
          <a:p>
            <a:r>
              <a:rPr lang="en-US" sz="1000" i="1" dirty="0">
                <a:solidFill>
                  <a:schemeClr val="bg1"/>
                </a:solidFill>
              </a:rPr>
              <a:t>Where the Money Goes:  Understanding Litigant Expenditures for Producing  Electronic Discovery”, Rand Corporation (April 2012)</a:t>
            </a:r>
            <a:endParaRPr lang="en-US" sz="1000" i="1" dirty="0"/>
          </a:p>
        </p:txBody>
      </p:sp>
      <p:sp>
        <p:nvSpPr>
          <p:cNvPr id="5" name="TextBox 4"/>
          <p:cNvSpPr txBox="1"/>
          <p:nvPr/>
        </p:nvSpPr>
        <p:spPr>
          <a:xfrm>
            <a:off x="483161" y="1187674"/>
            <a:ext cx="5884185" cy="2913618"/>
          </a:xfrm>
          <a:prstGeom prst="rect">
            <a:avLst/>
          </a:prstGeom>
          <a:noFill/>
        </p:spPr>
        <p:txBody>
          <a:bodyPr wrap="square" rtlCol="0">
            <a:spAutoFit/>
          </a:bodyPr>
          <a:lstStyle/>
          <a:p>
            <a:r>
              <a:rPr lang="en-US" dirty="0">
                <a:solidFill>
                  <a:schemeClr val="bg1"/>
                </a:solidFill>
                <a:latin typeface="+mn-lt"/>
              </a:rPr>
              <a:t>Understanding The Role of Digitization on E-Discovery Costs:</a:t>
            </a:r>
          </a:p>
          <a:p>
            <a:endParaRPr lang="en-US" sz="1000" dirty="0">
              <a:solidFill>
                <a:srgbClr val="C00000"/>
              </a:solidFill>
              <a:latin typeface="+mn-lt"/>
            </a:endParaRPr>
          </a:p>
          <a:p>
            <a:pPr lvl="2">
              <a:lnSpc>
                <a:spcPct val="150000"/>
              </a:lnSpc>
              <a:spcBef>
                <a:spcPts val="0"/>
              </a:spcBef>
            </a:pPr>
            <a:r>
              <a:rPr lang="en-US" sz="1600" b="1" dirty="0">
                <a:solidFill>
                  <a:srgbClr val="C00000"/>
                </a:solidFill>
                <a:latin typeface="+mn-lt"/>
                <a:ea typeface="Calibri"/>
              </a:rPr>
              <a:t>Collection costs  </a:t>
            </a:r>
          </a:p>
          <a:p>
            <a:pPr lvl="3">
              <a:lnSpc>
                <a:spcPct val="150000"/>
              </a:lnSpc>
              <a:spcBef>
                <a:spcPts val="0"/>
              </a:spcBef>
              <a:buFont typeface="Wingdings" panose="05000000000000000000" pitchFamily="2" charset="2"/>
              <a:buChar char="§"/>
            </a:pPr>
            <a:r>
              <a:rPr lang="en-US" sz="1600" dirty="0">
                <a:solidFill>
                  <a:srgbClr val="C00000"/>
                </a:solidFill>
                <a:latin typeface="+mn-lt"/>
                <a:ea typeface="Calibri"/>
              </a:rPr>
              <a:t>8% of total discovery costs </a:t>
            </a:r>
          </a:p>
          <a:p>
            <a:pPr lvl="2">
              <a:lnSpc>
                <a:spcPct val="150000"/>
              </a:lnSpc>
              <a:spcBef>
                <a:spcPts val="0"/>
              </a:spcBef>
            </a:pPr>
            <a:r>
              <a:rPr lang="en-US" sz="1600" b="1" dirty="0">
                <a:solidFill>
                  <a:srgbClr val="C00000"/>
                </a:solidFill>
                <a:latin typeface="+mn-lt"/>
                <a:ea typeface="Calibri"/>
              </a:rPr>
              <a:t>Processing costs  </a:t>
            </a:r>
          </a:p>
          <a:p>
            <a:pPr lvl="3">
              <a:lnSpc>
                <a:spcPct val="150000"/>
              </a:lnSpc>
              <a:spcBef>
                <a:spcPts val="0"/>
              </a:spcBef>
              <a:buFont typeface="Wingdings" panose="05000000000000000000" pitchFamily="2" charset="2"/>
              <a:buChar char="§"/>
            </a:pPr>
            <a:r>
              <a:rPr lang="en-US" sz="1600" dirty="0">
                <a:solidFill>
                  <a:srgbClr val="C00000"/>
                </a:solidFill>
                <a:latin typeface="+mn-lt"/>
                <a:ea typeface="Calibri"/>
              </a:rPr>
              <a:t>19% of total discovery costs</a:t>
            </a:r>
          </a:p>
          <a:p>
            <a:pPr lvl="2">
              <a:lnSpc>
                <a:spcPct val="150000"/>
              </a:lnSpc>
              <a:spcBef>
                <a:spcPts val="0"/>
              </a:spcBef>
              <a:spcAft>
                <a:spcPts val="1000"/>
              </a:spcAft>
            </a:pPr>
            <a:r>
              <a:rPr lang="en-US" sz="1600" b="1" dirty="0">
                <a:solidFill>
                  <a:srgbClr val="C00000"/>
                </a:solidFill>
                <a:latin typeface="+mn-lt"/>
                <a:ea typeface="Calibri"/>
              </a:rPr>
              <a:t>Document review  </a:t>
            </a:r>
            <a:endParaRPr lang="en-US" sz="1600" dirty="0">
              <a:solidFill>
                <a:srgbClr val="C00000"/>
              </a:solidFill>
              <a:latin typeface="+mn-lt"/>
              <a:ea typeface="Calibri"/>
            </a:endParaRPr>
          </a:p>
          <a:p>
            <a:pPr lvl="3">
              <a:lnSpc>
                <a:spcPct val="150000"/>
              </a:lnSpc>
              <a:spcBef>
                <a:spcPts val="0"/>
              </a:spcBef>
              <a:spcAft>
                <a:spcPts val="1000"/>
              </a:spcAft>
              <a:buFont typeface="Wingdings" panose="05000000000000000000" pitchFamily="2" charset="2"/>
              <a:buChar char="§"/>
            </a:pPr>
            <a:r>
              <a:rPr lang="en-US" b="1" u="sng" dirty="0">
                <a:solidFill>
                  <a:srgbClr val="C00000"/>
                </a:solidFill>
                <a:latin typeface="+mn-lt"/>
                <a:ea typeface="Calibri"/>
              </a:rPr>
              <a:t>73%  of total discovery costs</a:t>
            </a:r>
          </a:p>
        </p:txBody>
      </p:sp>
    </p:spTree>
    <p:extLst>
      <p:ext uri="{BB962C8B-B14F-4D97-AF65-F5344CB8AC3E}">
        <p14:creationId xmlns:p14="http://schemas.microsoft.com/office/powerpoint/2010/main" val="2801574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2"/>
                                        </p:tgtEl>
                                      </p:cBhvr>
                                    </p:animEffect>
                                    <p:set>
                                      <p:cBhvr>
                                        <p:cTn id="24" dur="1" fill="hold">
                                          <p:stCondLst>
                                            <p:cond delay="499"/>
                                          </p:stCondLst>
                                        </p:cTn>
                                        <p:tgtEl>
                                          <p:spTgt spid="2"/>
                                        </p:tgtEl>
                                        <p:attrNameLst>
                                          <p:attrName>style.visibility</p:attrName>
                                        </p:attrNameLst>
                                      </p:cBhvr>
                                      <p:to>
                                        <p:strVal val="hidden"/>
                                      </p:to>
                                    </p:set>
                                  </p:childTnLst>
                                </p:cTn>
                              </p:par>
                              <p:par>
                                <p:cTn id="25" presetID="10" presetClass="exit" presetSubtype="0" fill="hold" grpId="1" nodeType="withEffect">
                                  <p:stCondLst>
                                    <p:cond delay="0"/>
                                  </p:stCondLst>
                                  <p:childTnLst>
                                    <p:animEffect transition="out" filter="fade">
                                      <p:cBhvr>
                                        <p:cTn id="26" dur="500"/>
                                        <p:tgtEl>
                                          <p:spTgt spid="5"/>
                                        </p:tgtEl>
                                      </p:cBhvr>
                                    </p:animEffect>
                                    <p:set>
                                      <p:cBhvr>
                                        <p:cTn id="27" dur="1" fill="hold">
                                          <p:stCondLst>
                                            <p:cond delay="499"/>
                                          </p:stCondLst>
                                        </p:cTn>
                                        <p:tgtEl>
                                          <p:spTgt spid="5"/>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500"/>
                                        <p:tgtEl>
                                          <p:spTgt spid="3"/>
                                        </p:tgtEl>
                                      </p:cBhvr>
                                    </p:animEffect>
                                    <p:set>
                                      <p:cBhvr>
                                        <p:cTn id="36"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7" grpId="0"/>
      <p:bldP spid="7" grpId="1"/>
      <p:bldP spid="6" grpId="0"/>
      <p:bldP spid="6" grpId="1"/>
      <p:bldP spid="5" grpId="0"/>
      <p:bldP spid="5"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Comparison of Methods </a:t>
            </a:r>
          </a:p>
        </p:txBody>
      </p:sp>
      <p:sp>
        <p:nvSpPr>
          <p:cNvPr id="3" name="TextBox 2"/>
          <p:cNvSpPr txBox="1"/>
          <p:nvPr/>
        </p:nvSpPr>
        <p:spPr>
          <a:xfrm>
            <a:off x="1572768" y="1004054"/>
            <a:ext cx="5989320" cy="646331"/>
          </a:xfrm>
          <a:prstGeom prst="rect">
            <a:avLst/>
          </a:prstGeom>
          <a:noFill/>
        </p:spPr>
        <p:txBody>
          <a:bodyPr wrap="square" rtlCol="0">
            <a:spAutoFit/>
          </a:bodyPr>
          <a:lstStyle/>
          <a:p>
            <a:pPr algn="ctr"/>
            <a:r>
              <a:rPr lang="en-US" dirty="0">
                <a:solidFill>
                  <a:schemeClr val="bg1"/>
                </a:solidFill>
                <a:latin typeface="+mn-lt"/>
              </a:rPr>
              <a:t>Assume </a:t>
            </a:r>
            <a:r>
              <a:rPr lang="en-US" dirty="0">
                <a:solidFill>
                  <a:schemeClr val="bg1"/>
                </a:solidFill>
              </a:rPr>
              <a:t>20GB Case</a:t>
            </a:r>
          </a:p>
          <a:p>
            <a:pPr algn="ctr"/>
            <a:r>
              <a:rPr lang="en-US" dirty="0">
                <a:solidFill>
                  <a:schemeClr val="bg1"/>
                </a:solidFill>
                <a:latin typeface="+mn-lt"/>
              </a:rPr>
              <a:t>Assume 1GB of data = 6,000 Documents</a:t>
            </a:r>
          </a:p>
        </p:txBody>
      </p:sp>
      <p:graphicFrame>
        <p:nvGraphicFramePr>
          <p:cNvPr id="4" name="Table 3"/>
          <p:cNvGraphicFramePr>
            <a:graphicFrameLocks noGrp="1"/>
          </p:cNvGraphicFramePr>
          <p:nvPr>
            <p:extLst>
              <p:ext uri="{D42A27DB-BD31-4B8C-83A1-F6EECF244321}">
                <p14:modId xmlns:p14="http://schemas.microsoft.com/office/powerpoint/2010/main" val="776751342"/>
              </p:ext>
            </p:extLst>
          </p:nvPr>
        </p:nvGraphicFramePr>
        <p:xfrm>
          <a:off x="856488" y="1760112"/>
          <a:ext cx="4959096" cy="4498672"/>
        </p:xfrm>
        <a:graphic>
          <a:graphicData uri="http://schemas.openxmlformats.org/drawingml/2006/table">
            <a:tbl>
              <a:tblPr firstRow="1" bandRow="1">
                <a:effectLst>
                  <a:outerShdw blurRad="50800" dist="38100" dir="13500000" algn="br" rotWithShape="0">
                    <a:prstClr val="black">
                      <a:alpha val="40000"/>
                    </a:prstClr>
                  </a:outerShdw>
                </a:effectLst>
                <a:tableStyleId>{5C22544A-7EE6-4342-B048-85BDC9FD1C3A}</a:tableStyleId>
              </a:tblPr>
              <a:tblGrid>
                <a:gridCol w="2194560">
                  <a:extLst>
                    <a:ext uri="{9D8B030D-6E8A-4147-A177-3AD203B41FA5}">
                      <a16:colId xmlns:a16="http://schemas.microsoft.com/office/drawing/2014/main" val="20000"/>
                    </a:ext>
                  </a:extLst>
                </a:gridCol>
                <a:gridCol w="1502664">
                  <a:extLst>
                    <a:ext uri="{9D8B030D-6E8A-4147-A177-3AD203B41FA5}">
                      <a16:colId xmlns:a16="http://schemas.microsoft.com/office/drawing/2014/main" val="20001"/>
                    </a:ext>
                  </a:extLst>
                </a:gridCol>
                <a:gridCol w="1261872">
                  <a:extLst>
                    <a:ext uri="{9D8B030D-6E8A-4147-A177-3AD203B41FA5}">
                      <a16:colId xmlns:a16="http://schemas.microsoft.com/office/drawing/2014/main" val="20002"/>
                    </a:ext>
                  </a:extLst>
                </a:gridCol>
              </a:tblGrid>
              <a:tr h="514216">
                <a:tc>
                  <a:txBody>
                    <a:bodyPr/>
                    <a:lstStyle/>
                    <a:p>
                      <a:endParaRPr lang="en-US" sz="1100" dirty="0"/>
                    </a:p>
                  </a:txBody>
                  <a:tcPr anchor="ctr"/>
                </a:tc>
                <a:tc>
                  <a:txBody>
                    <a:bodyPr/>
                    <a:lstStyle/>
                    <a:p>
                      <a:pPr algn="ctr"/>
                      <a:r>
                        <a:rPr lang="en-US" sz="1100" dirty="0"/>
                        <a:t>Paper Discovery</a:t>
                      </a:r>
                    </a:p>
                  </a:txBody>
                  <a:tcPr anchor="ctr"/>
                </a:tc>
                <a:tc>
                  <a:txBody>
                    <a:bodyPr/>
                    <a:lstStyle/>
                    <a:p>
                      <a:r>
                        <a:rPr lang="en-US" sz="1100" dirty="0"/>
                        <a:t>Using E-Discovery</a:t>
                      </a:r>
                    </a:p>
                  </a:txBody>
                  <a:tcPr anchor="ctr"/>
                </a:tc>
                <a:extLst>
                  <a:ext uri="{0D108BD9-81ED-4DB2-BD59-A6C34878D82A}">
                    <a16:rowId xmlns:a16="http://schemas.microsoft.com/office/drawing/2014/main" val="10000"/>
                  </a:ext>
                </a:extLst>
              </a:tr>
              <a:tr h="514216">
                <a:tc>
                  <a:txBody>
                    <a:bodyPr/>
                    <a:lstStyle/>
                    <a:p>
                      <a:r>
                        <a:rPr lang="en-US" sz="1100" dirty="0"/>
                        <a:t>Initial number of documents in 20GB Case</a:t>
                      </a:r>
                    </a:p>
                  </a:txBody>
                  <a:tcPr anchor="ctr"/>
                </a:tc>
                <a:tc>
                  <a:txBody>
                    <a:bodyPr/>
                    <a:lstStyle/>
                    <a:p>
                      <a:r>
                        <a:rPr lang="en-US" sz="1100" dirty="0"/>
                        <a:t>120,000</a:t>
                      </a:r>
                    </a:p>
                  </a:txBody>
                  <a:tcPr anchor="ctr"/>
                </a:tc>
                <a:tc>
                  <a:txBody>
                    <a:bodyPr/>
                    <a:lstStyle/>
                    <a:p>
                      <a:r>
                        <a:rPr lang="en-US" sz="1100" dirty="0"/>
                        <a:t>120,000</a:t>
                      </a:r>
                    </a:p>
                  </a:txBody>
                  <a:tcPr anchor="ctr"/>
                </a:tc>
                <a:extLst>
                  <a:ext uri="{0D108BD9-81ED-4DB2-BD59-A6C34878D82A}">
                    <a16:rowId xmlns:a16="http://schemas.microsoft.com/office/drawing/2014/main" val="10001"/>
                  </a:ext>
                </a:extLst>
              </a:tr>
              <a:tr h="528499">
                <a:tc>
                  <a:txBody>
                    <a:bodyPr/>
                    <a:lstStyle/>
                    <a:p>
                      <a:r>
                        <a:rPr lang="en-US" sz="1100" dirty="0"/>
                        <a:t>Documents excluded through        E-Discovery (tools providing filtering,</a:t>
                      </a:r>
                      <a:r>
                        <a:rPr lang="en-US" sz="1100" baseline="0" dirty="0"/>
                        <a:t> key word search and analytics capabilities)</a:t>
                      </a:r>
                    </a:p>
                    <a:p>
                      <a:r>
                        <a:rPr lang="en-US" sz="900" i="1" dirty="0"/>
                        <a:t>(assumes</a:t>
                      </a:r>
                      <a:r>
                        <a:rPr lang="en-US" sz="900" i="1" baseline="0" dirty="0"/>
                        <a:t> standard filter hit rate of 20%)</a:t>
                      </a:r>
                      <a:endParaRPr lang="en-US" sz="900" i="1" dirty="0"/>
                    </a:p>
                  </a:txBody>
                  <a:tcPr anchor="ctr"/>
                </a:tc>
                <a:tc>
                  <a:txBody>
                    <a:bodyPr/>
                    <a:lstStyle/>
                    <a:p>
                      <a:r>
                        <a:rPr lang="en-US" sz="1100" dirty="0"/>
                        <a:t>0</a:t>
                      </a:r>
                    </a:p>
                  </a:txBody>
                  <a:tcPr anchor="ctr"/>
                </a:tc>
                <a:tc>
                  <a:txBody>
                    <a:bodyPr/>
                    <a:lstStyle/>
                    <a:p>
                      <a:r>
                        <a:rPr lang="en-US" sz="1100" dirty="0"/>
                        <a:t>90,000</a:t>
                      </a:r>
                    </a:p>
                  </a:txBody>
                  <a:tcPr anchor="ctr"/>
                </a:tc>
                <a:extLst>
                  <a:ext uri="{0D108BD9-81ED-4DB2-BD59-A6C34878D82A}">
                    <a16:rowId xmlns:a16="http://schemas.microsoft.com/office/drawing/2014/main" val="10002"/>
                  </a:ext>
                </a:extLst>
              </a:tr>
              <a:tr h="514216">
                <a:tc>
                  <a:txBody>
                    <a:bodyPr/>
                    <a:lstStyle/>
                    <a:p>
                      <a:r>
                        <a:rPr lang="en-US" sz="1100" dirty="0"/>
                        <a:t>Documents</a:t>
                      </a:r>
                      <a:r>
                        <a:rPr lang="en-US" sz="1100" baseline="0" dirty="0"/>
                        <a:t> Left to Review</a:t>
                      </a:r>
                      <a:endParaRPr lang="en-US" sz="1100" dirty="0"/>
                    </a:p>
                  </a:txBody>
                  <a:tcPr anchor="ctr"/>
                </a:tc>
                <a:tc>
                  <a:txBody>
                    <a:bodyPr/>
                    <a:lstStyle/>
                    <a:p>
                      <a:r>
                        <a:rPr lang="en-US" sz="1100" dirty="0"/>
                        <a:t>120,000</a:t>
                      </a:r>
                    </a:p>
                  </a:txBody>
                  <a:tcPr anchor="ctr"/>
                </a:tc>
                <a:tc>
                  <a:txBody>
                    <a:bodyPr/>
                    <a:lstStyle/>
                    <a:p>
                      <a:r>
                        <a:rPr lang="en-US" sz="1100" dirty="0"/>
                        <a:t>30,000</a:t>
                      </a:r>
                    </a:p>
                  </a:txBody>
                  <a:tcPr anchor="ctr"/>
                </a:tc>
                <a:extLst>
                  <a:ext uri="{0D108BD9-81ED-4DB2-BD59-A6C34878D82A}">
                    <a16:rowId xmlns:a16="http://schemas.microsoft.com/office/drawing/2014/main" val="10003"/>
                  </a:ext>
                </a:extLst>
              </a:tr>
              <a:tr h="514216">
                <a:tc>
                  <a:txBody>
                    <a:bodyPr/>
                    <a:lstStyle/>
                    <a:p>
                      <a:r>
                        <a:rPr lang="en-US" sz="1100" dirty="0"/>
                        <a:t>Assumed</a:t>
                      </a:r>
                      <a:r>
                        <a:rPr lang="en-US" sz="1100" baseline="0" dirty="0"/>
                        <a:t> </a:t>
                      </a:r>
                      <a:r>
                        <a:rPr lang="en-US" sz="1100" dirty="0"/>
                        <a:t>Review Rate (Doc/</a:t>
                      </a:r>
                      <a:r>
                        <a:rPr lang="en-US" sz="1100" dirty="0" err="1"/>
                        <a:t>Hr</a:t>
                      </a:r>
                      <a:r>
                        <a:rPr lang="en-US" sz="1100" dirty="0"/>
                        <a:t>)</a:t>
                      </a:r>
                    </a:p>
                  </a:txBody>
                  <a:tcPr anchor="ctr"/>
                </a:tc>
                <a:tc>
                  <a:txBody>
                    <a:bodyPr/>
                    <a:lstStyle/>
                    <a:p>
                      <a:r>
                        <a:rPr lang="en-US" sz="1100" dirty="0"/>
                        <a:t>30</a:t>
                      </a:r>
                    </a:p>
                  </a:txBody>
                  <a:tcPr anchor="ctr"/>
                </a:tc>
                <a:tc>
                  <a:txBody>
                    <a:bodyPr/>
                    <a:lstStyle/>
                    <a:p>
                      <a:r>
                        <a:rPr lang="en-US" sz="1100" dirty="0"/>
                        <a:t>55</a:t>
                      </a:r>
                    </a:p>
                  </a:txBody>
                  <a:tcPr anchor="ctr"/>
                </a:tc>
                <a:extLst>
                  <a:ext uri="{0D108BD9-81ED-4DB2-BD59-A6C34878D82A}">
                    <a16:rowId xmlns:a16="http://schemas.microsoft.com/office/drawing/2014/main" val="10004"/>
                  </a:ext>
                </a:extLst>
              </a:tr>
              <a:tr h="514216">
                <a:tc>
                  <a:txBody>
                    <a:bodyPr/>
                    <a:lstStyle/>
                    <a:p>
                      <a:r>
                        <a:rPr lang="en-US" sz="1100" dirty="0"/>
                        <a:t>Total review hours</a:t>
                      </a:r>
                    </a:p>
                  </a:txBody>
                  <a:tcPr anchor="ctr"/>
                </a:tc>
                <a:tc>
                  <a:txBody>
                    <a:bodyPr/>
                    <a:lstStyle/>
                    <a:p>
                      <a:r>
                        <a:rPr lang="en-US" sz="1100" dirty="0"/>
                        <a:t>4,000</a:t>
                      </a:r>
                    </a:p>
                  </a:txBody>
                  <a:tcPr anchor="ctr"/>
                </a:tc>
                <a:tc>
                  <a:txBody>
                    <a:bodyPr/>
                    <a:lstStyle/>
                    <a:p>
                      <a:r>
                        <a:rPr lang="en-US" sz="1100" dirty="0"/>
                        <a:t>545</a:t>
                      </a:r>
                    </a:p>
                  </a:txBody>
                  <a:tcPr anchor="ctr"/>
                </a:tc>
                <a:extLst>
                  <a:ext uri="{0D108BD9-81ED-4DB2-BD59-A6C34878D82A}">
                    <a16:rowId xmlns:a16="http://schemas.microsoft.com/office/drawing/2014/main" val="10005"/>
                  </a:ext>
                </a:extLst>
              </a:tr>
              <a:tr h="514216">
                <a:tc>
                  <a:txBody>
                    <a:bodyPr/>
                    <a:lstStyle/>
                    <a:p>
                      <a:r>
                        <a:rPr lang="en-US" sz="1100" dirty="0"/>
                        <a:t>Timeline for a review team of 20 reviewers (8 </a:t>
                      </a:r>
                      <a:r>
                        <a:rPr lang="en-US" sz="1100" dirty="0" err="1"/>
                        <a:t>hr</a:t>
                      </a:r>
                      <a:r>
                        <a:rPr lang="en-US" sz="1100" dirty="0"/>
                        <a:t> day, 5 day week)</a:t>
                      </a:r>
                    </a:p>
                  </a:txBody>
                  <a:tcPr anchor="ctr"/>
                </a:tc>
                <a:tc>
                  <a:txBody>
                    <a:bodyPr/>
                    <a:lstStyle/>
                    <a:p>
                      <a:r>
                        <a:rPr lang="en-US" sz="1100" dirty="0"/>
                        <a:t>5 weeks</a:t>
                      </a:r>
                    </a:p>
                  </a:txBody>
                  <a:tcPr anchor="ctr"/>
                </a:tc>
                <a:tc>
                  <a:txBody>
                    <a:bodyPr/>
                    <a:lstStyle/>
                    <a:p>
                      <a:r>
                        <a:rPr lang="en-US" sz="1100" dirty="0"/>
                        <a:t>&gt;1</a:t>
                      </a:r>
                      <a:r>
                        <a:rPr lang="en-US" sz="1100" baseline="0" dirty="0"/>
                        <a:t> week</a:t>
                      </a:r>
                      <a:endParaRPr lang="en-US" sz="1100" dirty="0"/>
                    </a:p>
                  </a:txBody>
                  <a:tcPr anchor="ctr"/>
                </a:tc>
                <a:extLst>
                  <a:ext uri="{0D108BD9-81ED-4DB2-BD59-A6C34878D82A}">
                    <a16:rowId xmlns:a16="http://schemas.microsoft.com/office/drawing/2014/main" val="10006"/>
                  </a:ext>
                </a:extLst>
              </a:tr>
              <a:tr h="514216">
                <a:tc>
                  <a:txBody>
                    <a:bodyPr/>
                    <a:lstStyle/>
                    <a:p>
                      <a:r>
                        <a:rPr lang="en-US" sz="1100" b="1" dirty="0"/>
                        <a:t>Cost @ $100/</a:t>
                      </a:r>
                      <a:r>
                        <a:rPr lang="en-US" sz="1100" b="1" dirty="0" err="1"/>
                        <a:t>hr</a:t>
                      </a:r>
                      <a:endParaRPr lang="en-US" sz="1100" b="1" dirty="0"/>
                    </a:p>
                  </a:txBody>
                  <a:tcPr anchor="ctr"/>
                </a:tc>
                <a:tc>
                  <a:txBody>
                    <a:bodyPr/>
                    <a:lstStyle/>
                    <a:p>
                      <a:r>
                        <a:rPr lang="en-US" sz="1400" b="1" dirty="0">
                          <a:solidFill>
                            <a:srgbClr val="FF0000"/>
                          </a:solidFill>
                        </a:rPr>
                        <a:t>$400,000</a:t>
                      </a:r>
                    </a:p>
                  </a:txBody>
                  <a:tcPr anchor="ctr"/>
                </a:tc>
                <a:tc>
                  <a:txBody>
                    <a:bodyPr/>
                    <a:lstStyle/>
                    <a:p>
                      <a:r>
                        <a:rPr lang="en-US" sz="1400" b="1" dirty="0">
                          <a:solidFill>
                            <a:srgbClr val="FF0000"/>
                          </a:solidFill>
                        </a:rPr>
                        <a:t>$54,500</a:t>
                      </a:r>
                    </a:p>
                  </a:txBody>
                  <a:tcPr anchor="ctr"/>
                </a:tc>
                <a:extLst>
                  <a:ext uri="{0D108BD9-81ED-4DB2-BD59-A6C34878D82A}">
                    <a16:rowId xmlns:a16="http://schemas.microsoft.com/office/drawing/2014/main" val="10007"/>
                  </a:ext>
                </a:extLst>
              </a:tr>
            </a:tbl>
          </a:graphicData>
        </a:graphic>
      </p:graphicFrame>
      <p:sp>
        <p:nvSpPr>
          <p:cNvPr id="5" name="TextBox 4"/>
          <p:cNvSpPr txBox="1"/>
          <p:nvPr/>
        </p:nvSpPr>
        <p:spPr>
          <a:xfrm>
            <a:off x="6272784" y="2483116"/>
            <a:ext cx="2212848" cy="230832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US" dirty="0">
                <a:solidFill>
                  <a:srgbClr val="C00000"/>
                </a:solidFill>
                <a:latin typeface="+mn-lt"/>
              </a:rPr>
              <a:t>E-Discovery costs for processing and hosting in this scenario are around $5,000 to net a savings of hundreds of thousands of dollars</a:t>
            </a:r>
          </a:p>
        </p:txBody>
      </p:sp>
    </p:spTree>
    <p:extLst>
      <p:ext uri="{BB962C8B-B14F-4D97-AF65-F5344CB8AC3E}">
        <p14:creationId xmlns:p14="http://schemas.microsoft.com/office/powerpoint/2010/main" val="69379893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2"/>
                                        </p:tgtEl>
                                      </p:cBhvr>
                                    </p:animEffect>
                                    <p:set>
                                      <p:cBhvr>
                                        <p:cTn id="28" dur="1" fill="hold">
                                          <p:stCondLst>
                                            <p:cond delay="499"/>
                                          </p:stCondLst>
                                        </p:cTn>
                                        <p:tgtEl>
                                          <p:spTgt spid="2"/>
                                        </p:tgtEl>
                                        <p:attrNameLst>
                                          <p:attrName>style.visibility</p:attrName>
                                        </p:attrNameLst>
                                      </p:cBhvr>
                                      <p:to>
                                        <p:strVal val="hidden"/>
                                      </p:to>
                                    </p:set>
                                  </p:childTnLst>
                                </p:cTn>
                              </p:par>
                              <p:par>
                                <p:cTn id="29" presetID="10" presetClass="exit" presetSubtype="0" fill="hold" grpId="1" nodeType="withEffect">
                                  <p:stCondLst>
                                    <p:cond delay="0"/>
                                  </p:stCondLst>
                                  <p:childTnLst>
                                    <p:animEffect transition="out" filter="fade">
                                      <p:cBhvr>
                                        <p:cTn id="30" dur="500"/>
                                        <p:tgtEl>
                                          <p:spTgt spid="3"/>
                                        </p:tgtEl>
                                      </p:cBhvr>
                                    </p:animEffect>
                                    <p:set>
                                      <p:cBhvr>
                                        <p:cTn id="31" dur="1" fill="hold">
                                          <p:stCondLst>
                                            <p:cond delay="499"/>
                                          </p:stCondLst>
                                        </p:cTn>
                                        <p:tgtEl>
                                          <p:spTgt spid="3"/>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4"/>
                                        </p:tgtEl>
                                      </p:cBhvr>
                                    </p:animEffect>
                                    <p:set>
                                      <p:cBhvr>
                                        <p:cTn id="34" dur="1" fill="hold">
                                          <p:stCondLst>
                                            <p:cond delay="499"/>
                                          </p:stCondLst>
                                        </p:cTn>
                                        <p:tgtEl>
                                          <p:spTgt spid="4"/>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5" grpId="0"/>
      <p:bldP spid="5"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31B2D-1D2F-448C-9F94-CE199312A571}"/>
              </a:ext>
            </a:extLst>
          </p:cNvPr>
          <p:cNvSpPr>
            <a:spLocks noGrp="1"/>
          </p:cNvSpPr>
          <p:nvPr>
            <p:ph type="title"/>
          </p:nvPr>
        </p:nvSpPr>
        <p:spPr/>
        <p:txBody>
          <a:bodyPr/>
          <a:lstStyle/>
          <a:p>
            <a:r>
              <a:rPr lang="en-US" dirty="0"/>
              <a:t>Time &amp; Cost of Identifying Paper Records	</a:t>
            </a:r>
          </a:p>
        </p:txBody>
      </p:sp>
      <p:sp>
        <p:nvSpPr>
          <p:cNvPr id="3" name="Content Placeholder 2">
            <a:extLst>
              <a:ext uri="{FF2B5EF4-FFF2-40B4-BE49-F238E27FC236}">
                <a16:creationId xmlns:a16="http://schemas.microsoft.com/office/drawing/2014/main" id="{B3BF32FD-09E2-4335-8723-11FF2E3B5A71}"/>
              </a:ext>
            </a:extLst>
          </p:cNvPr>
          <p:cNvSpPr>
            <a:spLocks noGrp="1"/>
          </p:cNvSpPr>
          <p:nvPr>
            <p:ph idx="1"/>
          </p:nvPr>
        </p:nvSpPr>
        <p:spPr/>
        <p:txBody>
          <a:bodyPr/>
          <a:lstStyle/>
          <a:p>
            <a:r>
              <a:rPr lang="en-US" sz="1800" dirty="0"/>
              <a:t>Needle in a Haystack</a:t>
            </a:r>
          </a:p>
          <a:p>
            <a:r>
              <a:rPr lang="en-US" sz="1800" dirty="0"/>
              <a:t>Without metadata, headers, footers, or other searchable information, the only way to find paper files is to either keep massive collections of filing cabinets or to have boxes that are labeled with inordinate detail</a:t>
            </a:r>
          </a:p>
          <a:p>
            <a:pPr lvl="2"/>
            <a:r>
              <a:rPr lang="en-US" sz="1600" dirty="0"/>
              <a:t>Example: </a:t>
            </a:r>
          </a:p>
          <a:p>
            <a:pPr lvl="3"/>
            <a:r>
              <a:rPr lang="en-US" sz="1400" dirty="0"/>
              <a:t>Recently found box of IT Contracts with date ranges from 2008 to 2015</a:t>
            </a:r>
          </a:p>
          <a:p>
            <a:pPr lvl="3"/>
            <a:r>
              <a:rPr lang="en-US" sz="1400" dirty="0"/>
              <a:t>Some contracts were still in force, others had expired as far back as 2010</a:t>
            </a:r>
          </a:p>
          <a:p>
            <a:pPr lvl="3"/>
            <a:r>
              <a:rPr lang="en-US" sz="1400" dirty="0"/>
              <a:t>How to search through these contracts efficiently to find a single contract from 2011 that may have expired in 2016?</a:t>
            </a:r>
          </a:p>
          <a:p>
            <a:r>
              <a:rPr lang="en-US" sz="1800" dirty="0"/>
              <a:t>Volume &amp; Cost</a:t>
            </a:r>
          </a:p>
          <a:p>
            <a:pPr lvl="2"/>
            <a:r>
              <a:rPr lang="en-US" sz="1600" dirty="0"/>
              <a:t>Enter Iron Mountain &amp; other paper storage facilities (Recall, </a:t>
            </a:r>
            <a:r>
              <a:rPr lang="en-US" sz="1600" dirty="0" err="1"/>
              <a:t>Pullitz</a:t>
            </a:r>
            <a:r>
              <a:rPr lang="en-US" sz="1600" dirty="0"/>
              <a:t>, Private Warehouses)</a:t>
            </a:r>
          </a:p>
          <a:p>
            <a:pPr lvl="2"/>
            <a:r>
              <a:rPr lang="en-US" sz="1600" dirty="0"/>
              <a:t>Aside from the potential security risks of transporting boxes of data, the cost of storing physical assets is significantly higher than electronic data due to inability to compress paper data</a:t>
            </a:r>
          </a:p>
          <a:p>
            <a:pPr lvl="2"/>
            <a:r>
              <a:rPr lang="en-US" sz="1600" dirty="0"/>
              <a:t>2016 estimate showed our organization was storing 135,000 boxes at various private warehouse storage facilities at a cost of $1.4M per YEAR.</a:t>
            </a:r>
          </a:p>
          <a:p>
            <a:pPr lvl="2"/>
            <a:r>
              <a:rPr lang="en-US" sz="1600" dirty="0"/>
              <a:t>This does NOT include captive fees or the costs of retrieving or destroying boxes (anywhere from $10-25/box)</a:t>
            </a:r>
          </a:p>
        </p:txBody>
      </p:sp>
    </p:spTree>
    <p:extLst>
      <p:ext uri="{BB962C8B-B14F-4D97-AF65-F5344CB8AC3E}">
        <p14:creationId xmlns:p14="http://schemas.microsoft.com/office/powerpoint/2010/main" val="2265113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Digitization and the Emerging Role of             Data Analytics</a:t>
            </a:r>
          </a:p>
        </p:txBody>
      </p:sp>
      <p:sp>
        <p:nvSpPr>
          <p:cNvPr id="3" name="Content Placeholder 2"/>
          <p:cNvSpPr>
            <a:spLocks noGrp="1"/>
          </p:cNvSpPr>
          <p:nvPr>
            <p:ph idx="1"/>
          </p:nvPr>
        </p:nvSpPr>
        <p:spPr/>
        <p:txBody>
          <a:bodyPr/>
          <a:lstStyle/>
          <a:p>
            <a:endParaRPr lang="en-US" dirty="0"/>
          </a:p>
          <a:p>
            <a:pPr marL="0" indent="0">
              <a:buNone/>
            </a:pPr>
            <a:endParaRPr lang="en-US" dirty="0"/>
          </a:p>
          <a:p>
            <a:r>
              <a:rPr lang="en-US" sz="2400" dirty="0"/>
              <a:t>The Role of Data Analytics in Enterprise Transformation</a:t>
            </a:r>
          </a:p>
          <a:p>
            <a:pPr marL="0" indent="0">
              <a:buNone/>
            </a:pPr>
            <a:endParaRPr lang="en-US" sz="2400" dirty="0"/>
          </a:p>
          <a:p>
            <a:r>
              <a:rPr lang="en-US" sz="2400" dirty="0"/>
              <a:t>What Can/Should You Measure?</a:t>
            </a:r>
          </a:p>
          <a:p>
            <a:pPr marL="0" indent="0">
              <a:buNone/>
            </a:pPr>
            <a:endParaRPr lang="en-US" sz="2400" dirty="0"/>
          </a:p>
          <a:p>
            <a:r>
              <a:rPr lang="en-US" sz="2400" dirty="0"/>
              <a:t>Reducing Arguments to Costs</a:t>
            </a:r>
          </a:p>
          <a:p>
            <a:pPr marL="0" indent="0">
              <a:buNone/>
            </a:pPr>
            <a:endParaRPr lang="en-US" sz="2400" dirty="0"/>
          </a:p>
          <a:p>
            <a:r>
              <a:rPr lang="en-US" sz="2400" dirty="0"/>
              <a:t>Predictability Breeds Efficiency</a:t>
            </a:r>
          </a:p>
        </p:txBody>
      </p:sp>
    </p:spTree>
    <p:extLst>
      <p:ext uri="{BB962C8B-B14F-4D97-AF65-F5344CB8AC3E}">
        <p14:creationId xmlns:p14="http://schemas.microsoft.com/office/powerpoint/2010/main" val="1217859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14438"/>
            <a:ext cx="8534400" cy="4572225"/>
          </a:xfrm>
        </p:spPr>
        <p:txBody>
          <a:bodyPr>
            <a:normAutofit lnSpcReduction="10000"/>
          </a:bodyPr>
          <a:lstStyle/>
          <a:p>
            <a:pPr marL="0" indent="0">
              <a:buNone/>
            </a:pPr>
            <a:r>
              <a:rPr lang="en-US" sz="2800" b="1" dirty="0">
                <a:solidFill>
                  <a:srgbClr val="FF0000"/>
                </a:solidFill>
              </a:rPr>
              <a:t>Metrics: </a:t>
            </a:r>
            <a:r>
              <a:rPr lang="en-US" sz="2800" dirty="0"/>
              <a:t>Measuring past or ongoing activity </a:t>
            </a:r>
          </a:p>
          <a:p>
            <a:pPr lvl="2"/>
            <a:r>
              <a:rPr lang="en-US" sz="2200" dirty="0"/>
              <a:t>Measuring some aspect of legal process or matter management</a:t>
            </a:r>
          </a:p>
          <a:p>
            <a:pPr lvl="2"/>
            <a:r>
              <a:rPr lang="en-US" sz="2200" dirty="0"/>
              <a:t>If you cannot measure something, you cannot improve it</a:t>
            </a:r>
          </a:p>
          <a:p>
            <a:endParaRPr lang="en-US" sz="2800" dirty="0"/>
          </a:p>
          <a:p>
            <a:pPr marL="0" indent="0">
              <a:buNone/>
            </a:pPr>
            <a:r>
              <a:rPr lang="en-US" sz="2800" b="1" dirty="0">
                <a:solidFill>
                  <a:srgbClr val="FF0000"/>
                </a:solidFill>
              </a:rPr>
              <a:t>Analytics: </a:t>
            </a:r>
            <a:r>
              <a:rPr lang="en-US" sz="2800" dirty="0"/>
              <a:t>Deriving meaning from metrics and projecting future trends to enable smarter, more objective decision making</a:t>
            </a:r>
          </a:p>
          <a:p>
            <a:pPr lvl="2"/>
            <a:r>
              <a:rPr lang="en-US" sz="2400" dirty="0"/>
              <a:t>Analytics can range from simple trend analysis to combination of multiple indices to form a more holistic 3-dimensional picture</a:t>
            </a:r>
          </a:p>
          <a:p>
            <a:pPr lvl="2"/>
            <a:r>
              <a:rPr lang="en-US" sz="2400" dirty="0"/>
              <a:t>Analytics need not be complex to be meaningful</a:t>
            </a:r>
          </a:p>
          <a:p>
            <a:endParaRPr lang="en-US" sz="1800" dirty="0"/>
          </a:p>
          <a:p>
            <a:pPr marL="0" indent="0">
              <a:buNone/>
            </a:pPr>
            <a:endParaRPr lang="en-US" sz="1800" dirty="0"/>
          </a:p>
          <a:p>
            <a:endParaRPr lang="en-US" dirty="0"/>
          </a:p>
        </p:txBody>
      </p:sp>
      <p:sp>
        <p:nvSpPr>
          <p:cNvPr id="2" name="Title 1"/>
          <p:cNvSpPr>
            <a:spLocks noGrp="1"/>
          </p:cNvSpPr>
          <p:nvPr>
            <p:ph type="title"/>
          </p:nvPr>
        </p:nvSpPr>
        <p:spPr/>
        <p:txBody>
          <a:bodyPr/>
          <a:lstStyle/>
          <a:p>
            <a:r>
              <a:rPr lang="en-US" dirty="0"/>
              <a:t>Overview: Why we need metrics &amp; analytics</a:t>
            </a:r>
          </a:p>
        </p:txBody>
      </p:sp>
      <p:sp>
        <p:nvSpPr>
          <p:cNvPr id="4" name="Slide Number Placeholder 3"/>
          <p:cNvSpPr>
            <a:spLocks noGrp="1"/>
          </p:cNvSpPr>
          <p:nvPr>
            <p:ph type="sldNum" sz="quarter" idx="4294967295"/>
          </p:nvPr>
        </p:nvSpPr>
        <p:spPr/>
        <p:txBody>
          <a:bodyPr/>
          <a:lstStyle/>
          <a:p>
            <a:fld id="{5BEE65A3-FA6F-45AD-A64E-1C8B31CE2F87}" type="slidenum">
              <a:rPr lang="en-US" smtClean="0"/>
              <a:pPr/>
              <a:t>24</a:t>
            </a:fld>
            <a:endParaRPr lang="en-US"/>
          </a:p>
        </p:txBody>
      </p:sp>
    </p:spTree>
    <p:extLst>
      <p:ext uri="{BB962C8B-B14F-4D97-AF65-F5344CB8AC3E}">
        <p14:creationId xmlns:p14="http://schemas.microsoft.com/office/powerpoint/2010/main" val="9423034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solidFill>
                  <a:srgbClr val="FF0000"/>
                </a:solidFill>
              </a:rPr>
              <a:t>Using Data to Influence Business Leaders</a:t>
            </a:r>
          </a:p>
        </p:txBody>
      </p:sp>
      <p:sp>
        <p:nvSpPr>
          <p:cNvPr id="3" name="Content Placeholder 2"/>
          <p:cNvSpPr>
            <a:spLocks noGrp="1"/>
          </p:cNvSpPr>
          <p:nvPr>
            <p:ph idx="1"/>
          </p:nvPr>
        </p:nvSpPr>
        <p:spPr/>
        <p:txBody>
          <a:bodyPr>
            <a:normAutofit/>
          </a:bodyPr>
          <a:lstStyle/>
          <a:p>
            <a:r>
              <a:rPr lang="en-US" dirty="0"/>
              <a:t>Removing the guesswork</a:t>
            </a:r>
          </a:p>
          <a:p>
            <a:pPr lvl="2"/>
            <a:r>
              <a:rPr lang="en-US" dirty="0"/>
              <a:t>Hard data and metrics show historical trends</a:t>
            </a:r>
          </a:p>
          <a:p>
            <a:r>
              <a:rPr lang="en-US" dirty="0"/>
              <a:t>ROI</a:t>
            </a:r>
          </a:p>
          <a:p>
            <a:pPr lvl="2"/>
            <a:r>
              <a:rPr lang="en-US" dirty="0"/>
              <a:t>Invest in technology today to generate cost savings and risk reduction for the next decade</a:t>
            </a:r>
          </a:p>
          <a:p>
            <a:r>
              <a:rPr lang="en-US" dirty="0"/>
              <a:t>Benefits of using technology/business intelligence </a:t>
            </a:r>
          </a:p>
          <a:p>
            <a:pPr lvl="2"/>
            <a:r>
              <a:rPr lang="en-US" dirty="0"/>
              <a:t>Reduce risk</a:t>
            </a:r>
          </a:p>
          <a:p>
            <a:pPr lvl="2"/>
            <a:r>
              <a:rPr lang="en-US" dirty="0"/>
              <a:t>Lower costs</a:t>
            </a:r>
          </a:p>
          <a:p>
            <a:pPr lvl="2"/>
            <a:r>
              <a:rPr lang="en-US" dirty="0"/>
              <a:t>Increase predictability</a:t>
            </a:r>
          </a:p>
          <a:p>
            <a:pPr lvl="2"/>
            <a:r>
              <a:rPr lang="en-US" dirty="0"/>
              <a:t>Create efficient, repeatable processes</a:t>
            </a: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5BEE65A3-FA6F-45AD-A64E-1C8B31CE2F87}" type="slidenum">
              <a:rPr lang="en-US" smtClean="0">
                <a:solidFill>
                  <a:srgbClr val="181F26"/>
                </a:solidFill>
              </a:rPr>
              <a:pPr/>
              <a:t>25</a:t>
            </a:fld>
            <a:endParaRPr lang="en-US">
              <a:solidFill>
                <a:srgbClr val="181F26"/>
              </a:solidFill>
            </a:endParaRPr>
          </a:p>
        </p:txBody>
      </p:sp>
    </p:spTree>
    <p:extLst>
      <p:ext uri="{BB962C8B-B14F-4D97-AF65-F5344CB8AC3E}">
        <p14:creationId xmlns:p14="http://schemas.microsoft.com/office/powerpoint/2010/main" val="38185089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Emerging Role of Analytics</a:t>
            </a:r>
          </a:p>
        </p:txBody>
      </p:sp>
      <p:sp>
        <p:nvSpPr>
          <p:cNvPr id="3" name="Content Placeholder 2"/>
          <p:cNvSpPr>
            <a:spLocks noGrp="1"/>
          </p:cNvSpPr>
          <p:nvPr>
            <p:ph idx="1"/>
          </p:nvPr>
        </p:nvSpPr>
        <p:spPr>
          <a:xfrm>
            <a:off x="1115568" y="1052714"/>
            <a:ext cx="7571232" cy="5073450"/>
          </a:xfrm>
        </p:spPr>
        <p:txBody>
          <a:bodyPr/>
          <a:lstStyle/>
          <a:p>
            <a:r>
              <a:rPr lang="en-US" dirty="0">
                <a:latin typeface="Calibri" panose="020F0502020204030204" pitchFamily="34" charset="0"/>
              </a:rPr>
              <a:t> New Analytics Tools Have Emerged That Capitalize on Electronic Data to Generate Meaningful, Actionable Insights</a:t>
            </a:r>
          </a:p>
          <a:p>
            <a:pPr lvl="2">
              <a:buFont typeface="Wingdings" panose="05000000000000000000" pitchFamily="2" charset="2"/>
              <a:buChar char="§"/>
            </a:pPr>
            <a:r>
              <a:rPr lang="en-US" dirty="0">
                <a:latin typeface="Calibri" panose="020F0502020204030204" pitchFamily="34" charset="0"/>
              </a:rPr>
              <a:t>Useful for managing the business of law and trends across matters</a:t>
            </a:r>
          </a:p>
          <a:p>
            <a:pPr lvl="2">
              <a:buFont typeface="Wingdings" panose="05000000000000000000" pitchFamily="2" charset="2"/>
              <a:buChar char="§"/>
            </a:pPr>
            <a:r>
              <a:rPr lang="en-US" dirty="0">
                <a:latin typeface="Calibri" panose="020F0502020204030204" pitchFamily="34" charset="0"/>
              </a:rPr>
              <a:t>Trends over time</a:t>
            </a:r>
          </a:p>
          <a:p>
            <a:pPr lvl="2">
              <a:buFont typeface="Wingdings" panose="05000000000000000000" pitchFamily="2" charset="2"/>
              <a:buChar char="§"/>
            </a:pPr>
            <a:r>
              <a:rPr lang="en-US" dirty="0">
                <a:latin typeface="Calibri" panose="020F0502020204030204" pitchFamily="34" charset="0"/>
              </a:rPr>
              <a:t>Understanding past experience to better predict future cost, behaviors, and likely outcomes</a:t>
            </a:r>
          </a:p>
          <a:p>
            <a:pPr lvl="2">
              <a:buFont typeface="Wingdings" panose="05000000000000000000" pitchFamily="2" charset="2"/>
              <a:buChar char="§"/>
            </a:pPr>
            <a:r>
              <a:rPr lang="en-US" dirty="0">
                <a:latin typeface="Calibri" panose="020F0502020204030204" pitchFamily="34" charset="0"/>
              </a:rPr>
              <a:t>Better alignment of budgets with actual spend</a:t>
            </a:r>
          </a:p>
          <a:p>
            <a:pPr lvl="2">
              <a:buFont typeface="Wingdings" panose="05000000000000000000" pitchFamily="2" charset="2"/>
              <a:buChar char="§"/>
            </a:pPr>
            <a:r>
              <a:rPr lang="en-US" dirty="0">
                <a:latin typeface="Calibri" panose="020F0502020204030204" pitchFamily="34" charset="0"/>
              </a:rPr>
              <a:t>Identifying gaps in resources to target problem areas</a:t>
            </a:r>
          </a:p>
        </p:txBody>
      </p:sp>
    </p:spTree>
    <p:extLst>
      <p:ext uri="{BB962C8B-B14F-4D97-AF65-F5344CB8AC3E}">
        <p14:creationId xmlns:p14="http://schemas.microsoft.com/office/powerpoint/2010/main" val="263290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2"/>
                                        </p:tgtEl>
                                      </p:cBhvr>
                                    </p:animEffect>
                                    <p:set>
                                      <p:cBhvr>
                                        <p:cTn id="33" dur="1" fill="hold">
                                          <p:stCondLst>
                                            <p:cond delay="499"/>
                                          </p:stCondLst>
                                        </p:cTn>
                                        <p:tgtEl>
                                          <p:spTgt spid="2"/>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500"/>
                                        <p:tgtEl>
                                          <p:spTgt spid="3">
                                            <p:txEl>
                                              <p:pRg st="0" end="0"/>
                                            </p:txEl>
                                          </p:spTgt>
                                        </p:tgtEl>
                                      </p:cBhvr>
                                    </p:animEffect>
                                    <p:set>
                                      <p:cBhvr>
                                        <p:cTn id="36" dur="1" fill="hold">
                                          <p:stCondLst>
                                            <p:cond delay="499"/>
                                          </p:stCondLst>
                                        </p:cTn>
                                        <p:tgtEl>
                                          <p:spTgt spid="3">
                                            <p:txEl>
                                              <p:pRg st="0" end="0"/>
                                            </p:txEl>
                                          </p:spTgt>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500"/>
                                        <p:tgtEl>
                                          <p:spTgt spid="3">
                                            <p:txEl>
                                              <p:pRg st="1" end="1"/>
                                            </p:txEl>
                                          </p:spTgt>
                                        </p:tgtEl>
                                      </p:cBhvr>
                                    </p:animEffect>
                                    <p:set>
                                      <p:cBhvr>
                                        <p:cTn id="39" dur="1" fill="hold">
                                          <p:stCondLst>
                                            <p:cond delay="499"/>
                                          </p:stCondLst>
                                        </p:cTn>
                                        <p:tgtEl>
                                          <p:spTgt spid="3">
                                            <p:txEl>
                                              <p:pRg st="1" end="1"/>
                                            </p:txEl>
                                          </p:spTgt>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500"/>
                                        <p:tgtEl>
                                          <p:spTgt spid="3">
                                            <p:txEl>
                                              <p:pRg st="2" end="2"/>
                                            </p:txEl>
                                          </p:spTgt>
                                        </p:tgtEl>
                                      </p:cBhvr>
                                    </p:animEffect>
                                    <p:set>
                                      <p:cBhvr>
                                        <p:cTn id="42" dur="1" fill="hold">
                                          <p:stCondLst>
                                            <p:cond delay="499"/>
                                          </p:stCondLst>
                                        </p:cTn>
                                        <p:tgtEl>
                                          <p:spTgt spid="3">
                                            <p:txEl>
                                              <p:pRg st="2" end="2"/>
                                            </p:txEl>
                                          </p:spTgt>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500"/>
                                        <p:tgtEl>
                                          <p:spTgt spid="3">
                                            <p:txEl>
                                              <p:pRg st="3" end="3"/>
                                            </p:txEl>
                                          </p:spTgt>
                                        </p:tgtEl>
                                      </p:cBhvr>
                                    </p:animEffect>
                                    <p:set>
                                      <p:cBhvr>
                                        <p:cTn id="45" dur="1" fill="hold">
                                          <p:stCondLst>
                                            <p:cond delay="499"/>
                                          </p:stCondLst>
                                        </p:cTn>
                                        <p:tgtEl>
                                          <p:spTgt spid="3">
                                            <p:txEl>
                                              <p:pRg st="3" end="3"/>
                                            </p:txEl>
                                          </p:spTgt>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3">
                                            <p:txEl>
                                              <p:pRg st="4" end="4"/>
                                            </p:txEl>
                                          </p:spTgt>
                                        </p:tgtEl>
                                      </p:cBhvr>
                                    </p:animEffect>
                                    <p:set>
                                      <p:cBhvr>
                                        <p:cTn id="48" dur="1" fill="hold">
                                          <p:stCondLst>
                                            <p:cond delay="499"/>
                                          </p:stCondLst>
                                        </p:cTn>
                                        <p:tgtEl>
                                          <p:spTgt spid="3">
                                            <p:txEl>
                                              <p:pRg st="4" end="4"/>
                                            </p:txEl>
                                          </p:spTgt>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500"/>
                                        <p:tgtEl>
                                          <p:spTgt spid="3">
                                            <p:txEl>
                                              <p:pRg st="5" end="5"/>
                                            </p:txEl>
                                          </p:spTgt>
                                        </p:tgtEl>
                                      </p:cBhvr>
                                    </p:animEffect>
                                    <p:set>
                                      <p:cBhvr>
                                        <p:cTn id="51" dur="1" fill="hold">
                                          <p:stCondLst>
                                            <p:cond delay="499"/>
                                          </p:stCondLst>
                                        </p:cTn>
                                        <p:tgtEl>
                                          <p:spTgt spid="3">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990600"/>
            <a:ext cx="8915400" cy="4796063"/>
          </a:xfrm>
        </p:spPr>
        <p:txBody>
          <a:bodyPr>
            <a:normAutofit/>
          </a:bodyPr>
          <a:lstStyle/>
          <a:p>
            <a:r>
              <a:rPr lang="en-US" sz="1900" dirty="0"/>
              <a:t>Evaluating Resource Allocation by Stage of Litigation</a:t>
            </a:r>
          </a:p>
          <a:p>
            <a:pPr lvl="1"/>
            <a:r>
              <a:rPr lang="en-US" sz="1800" dirty="0"/>
              <a:t> Matter management provides designations for stage of litigation</a:t>
            </a:r>
          </a:p>
          <a:p>
            <a:pPr lvl="1"/>
            <a:r>
              <a:rPr lang="en-US" sz="1800" dirty="0">
                <a:solidFill>
                  <a:schemeClr val="accent6"/>
                </a:solidFill>
              </a:rPr>
              <a:t> </a:t>
            </a:r>
            <a:r>
              <a:rPr lang="en-US" sz="1800" dirty="0"/>
              <a:t>Adding percentage complete to each stage allows for visual presentation</a:t>
            </a:r>
          </a:p>
          <a:p>
            <a:endParaRPr lang="en-US" sz="1800" dirty="0"/>
          </a:p>
          <a:p>
            <a:pPr marL="0" indent="0">
              <a:buNone/>
            </a:pPr>
            <a:r>
              <a:rPr lang="en-US" sz="1800" dirty="0"/>
              <a:t>  </a:t>
            </a:r>
            <a:r>
              <a:rPr lang="en-US" sz="1800" u="sng" dirty="0"/>
              <a:t>Print/List Format </a:t>
            </a:r>
            <a:r>
              <a:rPr lang="en-US" sz="1800" dirty="0"/>
              <a:t>                                                   </a:t>
            </a:r>
            <a:r>
              <a:rPr lang="en-US" sz="1800" u="sng" dirty="0"/>
              <a:t>Visualization Format</a:t>
            </a:r>
          </a:p>
          <a:p>
            <a:pPr marL="0" indent="0">
              <a:buNone/>
            </a:pPr>
            <a:r>
              <a:rPr lang="en-US" sz="1600" dirty="0"/>
              <a:t>  Matter 1 – Pre-Trial Motions </a:t>
            </a:r>
          </a:p>
          <a:p>
            <a:pPr marL="0" indent="0">
              <a:buNone/>
            </a:pPr>
            <a:r>
              <a:rPr lang="en-US" sz="1600" dirty="0"/>
              <a:t>  Matter 2 – Discovery</a:t>
            </a:r>
          </a:p>
          <a:p>
            <a:pPr marL="0" indent="0">
              <a:buNone/>
            </a:pPr>
            <a:r>
              <a:rPr lang="en-US" sz="1600" dirty="0"/>
              <a:t>  Matter 3 – Depositions </a:t>
            </a:r>
          </a:p>
          <a:p>
            <a:pPr marL="0" indent="0">
              <a:buNone/>
            </a:pPr>
            <a:r>
              <a:rPr lang="en-US" sz="1600" dirty="0"/>
              <a:t>  Matter 4 – Trial  </a:t>
            </a:r>
          </a:p>
          <a:p>
            <a:endParaRPr lang="en-US" sz="1800" dirty="0"/>
          </a:p>
          <a:p>
            <a:endParaRPr lang="en-US" sz="1800" dirty="0"/>
          </a:p>
          <a:p>
            <a:endParaRPr lang="en-US" sz="1800" dirty="0"/>
          </a:p>
          <a:p>
            <a:r>
              <a:rPr lang="en-US" b="1" dirty="0">
                <a:solidFill>
                  <a:srgbClr val="FF0000"/>
                </a:solidFill>
              </a:rPr>
              <a:t>Which format gives you a faster read and easier way to allocate resources?</a:t>
            </a:r>
          </a:p>
        </p:txBody>
      </p:sp>
      <p:sp>
        <p:nvSpPr>
          <p:cNvPr id="3" name="Title 2"/>
          <p:cNvSpPr>
            <a:spLocks noGrp="1"/>
          </p:cNvSpPr>
          <p:nvPr>
            <p:ph type="title"/>
          </p:nvPr>
        </p:nvSpPr>
        <p:spPr>
          <a:xfrm>
            <a:off x="1538868" y="273051"/>
            <a:ext cx="7120500" cy="612648"/>
          </a:xfrm>
        </p:spPr>
        <p:txBody>
          <a:bodyPr/>
          <a:lstStyle/>
          <a:p>
            <a:r>
              <a:rPr lang="en-US" dirty="0"/>
              <a:t>Visualization as a time saver</a:t>
            </a:r>
          </a:p>
        </p:txBody>
      </p:sp>
      <p:graphicFrame>
        <p:nvGraphicFramePr>
          <p:cNvPr id="4" name="Chart 3"/>
          <p:cNvGraphicFramePr/>
          <p:nvPr>
            <p:extLst/>
          </p:nvPr>
        </p:nvGraphicFramePr>
        <p:xfrm>
          <a:off x="3200400" y="2743200"/>
          <a:ext cx="5760522" cy="1981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82045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rgbClr val="FF0000"/>
                </a:solidFill>
              </a:rPr>
              <a:t>Using Business Intelligence:              Through the Legal Lens</a:t>
            </a:r>
          </a:p>
        </p:txBody>
      </p:sp>
      <p:sp>
        <p:nvSpPr>
          <p:cNvPr id="3" name="Content Placeholder 2"/>
          <p:cNvSpPr>
            <a:spLocks noGrp="1"/>
          </p:cNvSpPr>
          <p:nvPr>
            <p:ph idx="1"/>
          </p:nvPr>
        </p:nvSpPr>
        <p:spPr/>
        <p:txBody>
          <a:bodyPr>
            <a:normAutofit/>
          </a:bodyPr>
          <a:lstStyle/>
          <a:p>
            <a:pPr marL="0" indent="0">
              <a:buNone/>
            </a:pPr>
            <a:r>
              <a:rPr lang="en-US" sz="2600" dirty="0"/>
              <a:t>Law Department/Law Firm is a business unit not a unique business entity</a:t>
            </a:r>
          </a:p>
          <a:p>
            <a:pPr lvl="2"/>
            <a:r>
              <a:rPr lang="en-US" sz="2200" dirty="0"/>
              <a:t>Applying the same principles as any other business:</a:t>
            </a:r>
          </a:p>
          <a:p>
            <a:pPr lvl="2"/>
            <a:r>
              <a:rPr lang="en-US" sz="2200" dirty="0"/>
              <a:t>Metrics</a:t>
            </a:r>
          </a:p>
          <a:p>
            <a:pPr lvl="2"/>
            <a:r>
              <a:rPr lang="en-US" sz="2200" dirty="0"/>
              <a:t>Statistical Analysis</a:t>
            </a:r>
          </a:p>
          <a:p>
            <a:pPr lvl="2"/>
            <a:r>
              <a:rPr lang="en-US" sz="2200" dirty="0"/>
              <a:t>Past behavior as a predictor of future outcomes</a:t>
            </a:r>
          </a:p>
          <a:p>
            <a:pPr lvl="2"/>
            <a:r>
              <a:rPr lang="en-US" sz="2200" dirty="0"/>
              <a:t>Decisions based on “hard data</a:t>
            </a:r>
            <a:r>
              <a:rPr lang="en-US" sz="1900" dirty="0"/>
              <a:t>”</a:t>
            </a:r>
          </a:p>
          <a:p>
            <a:endParaRPr lang="en-US" sz="500" dirty="0"/>
          </a:p>
          <a:p>
            <a:pPr marL="0" indent="0">
              <a:buNone/>
            </a:pPr>
            <a:r>
              <a:rPr lang="en-US" sz="2600" dirty="0"/>
              <a:t>Combining data from multiple systems</a:t>
            </a:r>
          </a:p>
          <a:p>
            <a:pPr lvl="2"/>
            <a:r>
              <a:rPr lang="en-US" sz="2200" dirty="0"/>
              <a:t>All relevant information is stored in a single database and sortable, searchable across wide range of fields/categories</a:t>
            </a:r>
          </a:p>
          <a:p>
            <a:pPr lvl="2"/>
            <a:r>
              <a:rPr lang="en-US" sz="2200" dirty="0"/>
              <a:t>Matter Management, E-Billing, Docketing, Legal Hold, E-Discovery tools integrated in a central dashboard</a:t>
            </a:r>
          </a:p>
          <a:p>
            <a:pPr marL="0" indent="0">
              <a:buNone/>
            </a:pPr>
            <a:endParaRPr lang="en-US" sz="500" dirty="0"/>
          </a:p>
          <a:p>
            <a:pPr marL="0" indent="0">
              <a:buNone/>
            </a:pPr>
            <a:endParaRPr lang="en-US"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5BEE65A3-FA6F-45AD-A64E-1C8B31CE2F87}" type="slidenum">
              <a:rPr lang="en-US" smtClean="0">
                <a:solidFill>
                  <a:srgbClr val="181F26"/>
                </a:solidFill>
              </a:rPr>
              <a:pPr/>
              <a:t>28</a:t>
            </a:fld>
            <a:endParaRPr lang="en-US">
              <a:solidFill>
                <a:srgbClr val="181F26"/>
              </a:solidFill>
            </a:endParaRPr>
          </a:p>
        </p:txBody>
      </p:sp>
    </p:spTree>
    <p:extLst>
      <p:ext uri="{BB962C8B-B14F-4D97-AF65-F5344CB8AC3E}">
        <p14:creationId xmlns:p14="http://schemas.microsoft.com/office/powerpoint/2010/main" val="152231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Creation</a:t>
            </a: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3" t="10421" r="-17" b="20155"/>
          <a:stretch/>
        </p:blipFill>
        <p:spPr bwMode="auto">
          <a:xfrm>
            <a:off x="230886" y="987552"/>
            <a:ext cx="5349240" cy="521709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900738" y="1314450"/>
            <a:ext cx="3086100" cy="4801314"/>
          </a:xfrm>
          <a:prstGeom prst="rect">
            <a:avLst/>
          </a:prstGeom>
          <a:noFill/>
        </p:spPr>
        <p:txBody>
          <a:bodyPr wrap="square" rtlCol="0">
            <a:spAutoFit/>
          </a:bodyPr>
          <a:lstStyle/>
          <a:p>
            <a:r>
              <a:rPr lang="en-US" dirty="0">
                <a:solidFill>
                  <a:schemeClr val="bg1"/>
                </a:solidFill>
              </a:rPr>
              <a:t>Every minute of the day, </a:t>
            </a:r>
          </a:p>
          <a:p>
            <a:pPr marL="285750" indent="-285750">
              <a:buFont typeface="Arial" panose="020B0604020202020204" pitchFamily="34" charset="0"/>
              <a:buChar char="•"/>
            </a:pPr>
            <a:r>
              <a:rPr lang="en-US" dirty="0">
                <a:solidFill>
                  <a:schemeClr val="bg1"/>
                </a:solidFill>
              </a:rPr>
              <a:t>47,000 app downloads happen on iTunes. </a:t>
            </a:r>
          </a:p>
          <a:p>
            <a:pPr marL="285750" indent="-285750">
              <a:buFont typeface="Arial" panose="020B0604020202020204" pitchFamily="34" charset="0"/>
              <a:buChar char="•"/>
            </a:pPr>
            <a:r>
              <a:rPr lang="en-US" dirty="0">
                <a:solidFill>
                  <a:schemeClr val="bg1"/>
                </a:solidFill>
              </a:rPr>
              <a:t>100,000 tweets are sent. Facebook users share nearly 685,000 PIECES OF CONTENT. </a:t>
            </a:r>
          </a:p>
          <a:p>
            <a:r>
              <a:rPr lang="en-US" b="1" dirty="0">
                <a:solidFill>
                  <a:srgbClr val="FF0000"/>
                </a:solidFill>
              </a:rPr>
              <a:t>Every minute. </a:t>
            </a:r>
          </a:p>
          <a:p>
            <a:endParaRPr lang="en-US" dirty="0">
              <a:solidFill>
                <a:schemeClr val="bg1"/>
              </a:solidFill>
            </a:endParaRPr>
          </a:p>
          <a:p>
            <a:r>
              <a:rPr lang="en-US" dirty="0">
                <a:solidFill>
                  <a:schemeClr val="bg1"/>
                </a:solidFill>
              </a:rPr>
              <a:t>How can a human possibly absorb all available information? </a:t>
            </a:r>
          </a:p>
          <a:p>
            <a:pPr marL="285750" indent="-285750">
              <a:buFont typeface="Arial" panose="020B0604020202020204" pitchFamily="34" charset="0"/>
              <a:buChar char="•"/>
            </a:pPr>
            <a:r>
              <a:rPr lang="en-US" dirty="0">
                <a:solidFill>
                  <a:schemeClr val="bg1"/>
                </a:solidFill>
              </a:rPr>
              <a:t>The key is learning to leverage technology to manage technology. </a:t>
            </a:r>
          </a:p>
          <a:p>
            <a:pPr marL="285750" indent="-285750">
              <a:buFont typeface="Arial" panose="020B0604020202020204" pitchFamily="34" charset="0"/>
              <a:buChar char="•"/>
            </a:pPr>
            <a:r>
              <a:rPr lang="en-US" dirty="0">
                <a:solidFill>
                  <a:schemeClr val="bg1"/>
                </a:solidFill>
              </a:rPr>
              <a:t>Reduce the noise and find what is relevant. </a:t>
            </a:r>
          </a:p>
        </p:txBody>
      </p:sp>
    </p:spTree>
    <p:extLst>
      <p:ext uri="{BB962C8B-B14F-4D97-AF65-F5344CB8AC3E}">
        <p14:creationId xmlns:p14="http://schemas.microsoft.com/office/powerpoint/2010/main" val="640677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2"/>
                                        </p:tgtEl>
                                      </p:cBhvr>
                                    </p:animEffect>
                                    <p:set>
                                      <p:cBhvr>
                                        <p:cTn id="19" dur="1" fill="hold">
                                          <p:stCondLst>
                                            <p:cond delay="499"/>
                                          </p:stCondLst>
                                        </p:cTn>
                                        <p:tgtEl>
                                          <p:spTgt spid="2"/>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1026"/>
                                        </p:tgtEl>
                                      </p:cBhvr>
                                    </p:animEffect>
                                    <p:set>
                                      <p:cBhvr>
                                        <p:cTn id="22" dur="1" fill="hold">
                                          <p:stCondLst>
                                            <p:cond delay="499"/>
                                          </p:stCondLst>
                                        </p:cTn>
                                        <p:tgtEl>
                                          <p:spTgt spid="1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5263" y="437559"/>
            <a:ext cx="7221537" cy="500062"/>
          </a:xfrm>
        </p:spPr>
        <p:txBody>
          <a:bodyPr>
            <a:normAutofit fontScale="90000"/>
          </a:bodyPr>
          <a:lstStyle/>
          <a:p>
            <a:r>
              <a:rPr lang="en-US" sz="3600" dirty="0">
                <a:solidFill>
                  <a:srgbClr val="FF0000"/>
                </a:solidFill>
              </a:rPr>
              <a:t>Using Business Intelligence III: Benefits Achieved Through Business Intelligence</a:t>
            </a:r>
            <a:r>
              <a:rPr lang="en-US" sz="3600" dirty="0"/>
              <a:t/>
            </a:r>
            <a:br>
              <a:rPr lang="en-US" sz="3600" dirty="0"/>
            </a:br>
            <a:endParaRPr lang="en-US" sz="3600" dirty="0">
              <a:solidFill>
                <a:srgbClr val="FF0000"/>
              </a:solidFill>
            </a:endParaRPr>
          </a:p>
        </p:txBody>
      </p:sp>
      <p:sp>
        <p:nvSpPr>
          <p:cNvPr id="3" name="Content Placeholder 2"/>
          <p:cNvSpPr>
            <a:spLocks noGrp="1"/>
          </p:cNvSpPr>
          <p:nvPr>
            <p:ph idx="1"/>
          </p:nvPr>
        </p:nvSpPr>
        <p:spPr/>
        <p:txBody>
          <a:bodyPr>
            <a:normAutofit/>
          </a:bodyPr>
          <a:lstStyle/>
          <a:p>
            <a:r>
              <a:rPr lang="en-US" sz="2400" dirty="0"/>
              <a:t>Selecting outside counsel</a:t>
            </a:r>
          </a:p>
          <a:p>
            <a:pPr lvl="2"/>
            <a:r>
              <a:rPr lang="en-US" dirty="0"/>
              <a:t>Outside counsel should matches up well against plaintiff’s counsel in the particular jurisdiction for the specific matter type</a:t>
            </a:r>
            <a:endParaRPr lang="en-US" sz="1100" dirty="0"/>
          </a:p>
          <a:p>
            <a:r>
              <a:rPr lang="en-US" sz="2400" dirty="0"/>
              <a:t>Understanding historical costs and trends</a:t>
            </a:r>
          </a:p>
          <a:p>
            <a:pPr lvl="2"/>
            <a:r>
              <a:rPr lang="en-US" dirty="0"/>
              <a:t>What have similar matters cost? </a:t>
            </a:r>
          </a:p>
          <a:p>
            <a:pPr lvl="2"/>
            <a:r>
              <a:rPr lang="en-US" dirty="0"/>
              <a:t>How long have similar matters lasted?</a:t>
            </a:r>
          </a:p>
          <a:p>
            <a:r>
              <a:rPr lang="en-US" sz="2400" dirty="0"/>
              <a:t>Litigate vs Settlement decisions </a:t>
            </a:r>
          </a:p>
          <a:p>
            <a:pPr lvl="2"/>
            <a:r>
              <a:rPr lang="en-US" dirty="0"/>
              <a:t>Strategy development from day 1</a:t>
            </a:r>
          </a:p>
          <a:p>
            <a:r>
              <a:rPr lang="en-US" sz="2400" dirty="0"/>
              <a:t>Effective budget planning based on past trends</a:t>
            </a:r>
          </a:p>
          <a:p>
            <a:pPr lvl="1"/>
            <a:endParaRPr lang="en-US" sz="2800"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5BEE65A3-FA6F-45AD-A64E-1C8B31CE2F87}" type="slidenum">
              <a:rPr lang="en-US" smtClean="0">
                <a:solidFill>
                  <a:srgbClr val="181F26"/>
                </a:solidFill>
              </a:rPr>
              <a:pPr/>
              <a:t>29</a:t>
            </a:fld>
            <a:endParaRPr lang="en-US">
              <a:solidFill>
                <a:srgbClr val="181F26"/>
              </a:solidFill>
            </a:endParaRPr>
          </a:p>
        </p:txBody>
      </p:sp>
    </p:spTree>
    <p:extLst>
      <p:ext uri="{BB962C8B-B14F-4D97-AF65-F5344CB8AC3E}">
        <p14:creationId xmlns:p14="http://schemas.microsoft.com/office/powerpoint/2010/main" val="23512410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Outside counsel selection based on success vs plaintiff counsel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82451305"/>
              </p:ext>
            </p:extLst>
          </p:nvPr>
        </p:nvGraphicFramePr>
        <p:xfrm>
          <a:off x="0" y="1734810"/>
          <a:ext cx="8814389" cy="4787762"/>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C4777235-22BB-41B4-8466-0F4948B524EF}"/>
              </a:ext>
            </a:extLst>
          </p:cNvPr>
          <p:cNvSpPr/>
          <p:nvPr/>
        </p:nvSpPr>
        <p:spPr>
          <a:xfrm>
            <a:off x="1092819" y="978077"/>
            <a:ext cx="6958361" cy="1200329"/>
          </a:xfrm>
          <a:prstGeom prst="rect">
            <a:avLst/>
          </a:prstGeom>
        </p:spPr>
        <p:txBody>
          <a:bodyPr wrap="square">
            <a:spAutoFit/>
          </a:bodyPr>
          <a:lstStyle/>
          <a:p>
            <a:r>
              <a:rPr lang="en-US" sz="2400" dirty="0">
                <a:solidFill>
                  <a:schemeClr val="bg1"/>
                </a:solidFill>
              </a:rPr>
              <a:t>Outside counsel selection based on law firm scorecard ratings and historical performance against plaintiff’s counsel across other matters</a:t>
            </a:r>
          </a:p>
        </p:txBody>
      </p:sp>
    </p:spTree>
    <p:extLst>
      <p:ext uri="{BB962C8B-B14F-4D97-AF65-F5344CB8AC3E}">
        <p14:creationId xmlns:p14="http://schemas.microsoft.com/office/powerpoint/2010/main" val="10448836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6685" y="31875"/>
            <a:ext cx="7644291" cy="904827"/>
          </a:xfrm>
        </p:spPr>
        <p:txBody>
          <a:bodyPr/>
          <a:lstStyle/>
          <a:p>
            <a:r>
              <a:rPr lang="en-US" dirty="0"/>
              <a:t>Litigation Volume:</a:t>
            </a:r>
            <a:endParaRPr lang="en-US" sz="3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54801768"/>
              </p:ext>
            </p:extLst>
          </p:nvPr>
        </p:nvGraphicFramePr>
        <p:xfrm>
          <a:off x="457200" y="2366963"/>
          <a:ext cx="8229600" cy="37592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8580525-B892-44D3-BF38-A48AB1AC238D}"/>
              </a:ext>
            </a:extLst>
          </p:cNvPr>
          <p:cNvSpPr txBox="1"/>
          <p:nvPr/>
        </p:nvSpPr>
        <p:spPr>
          <a:xfrm>
            <a:off x="457200" y="1825913"/>
            <a:ext cx="7370956" cy="461665"/>
          </a:xfrm>
          <a:prstGeom prst="rect">
            <a:avLst/>
          </a:prstGeom>
          <a:noFill/>
        </p:spPr>
        <p:txBody>
          <a:bodyPr wrap="square" rtlCol="0">
            <a:spAutoFit/>
          </a:bodyPr>
          <a:lstStyle/>
          <a:p>
            <a:r>
              <a:rPr lang="en-US" sz="2400" b="1" dirty="0">
                <a:solidFill>
                  <a:schemeClr val="bg1"/>
                </a:solidFill>
              </a:rPr>
              <a:t>Number# of Employment Suits Annually by Region</a:t>
            </a:r>
          </a:p>
        </p:txBody>
      </p:sp>
    </p:spTree>
    <p:extLst>
      <p:ext uri="{BB962C8B-B14F-4D97-AF65-F5344CB8AC3E}">
        <p14:creationId xmlns:p14="http://schemas.microsoft.com/office/powerpoint/2010/main" val="26353782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990600"/>
            <a:ext cx="8686800" cy="5257800"/>
          </a:xfrm>
        </p:spPr>
        <p:txBody>
          <a:bodyPr>
            <a:noAutofit/>
          </a:bodyPr>
          <a:lstStyle/>
          <a:p>
            <a:r>
              <a:rPr lang="en-US" sz="1800" dirty="0"/>
              <a:t>Flat line tells us litigation is static year over year </a:t>
            </a:r>
          </a:p>
          <a:p>
            <a:pPr lvl="2"/>
            <a:r>
              <a:rPr lang="en-US" sz="1600" dirty="0"/>
              <a:t>Not much to do here</a:t>
            </a:r>
          </a:p>
          <a:p>
            <a:r>
              <a:rPr lang="en-US" sz="1800" dirty="0"/>
              <a:t>Generally level trend with a spike in a particular year</a:t>
            </a:r>
          </a:p>
          <a:p>
            <a:pPr lvl="2"/>
            <a:r>
              <a:rPr lang="en-US" sz="1700" dirty="0"/>
              <a:t>Review personnel moves and new hires in that year to identify potential cause</a:t>
            </a:r>
          </a:p>
          <a:p>
            <a:pPr lvl="2"/>
            <a:r>
              <a:rPr lang="en-US" sz="1700" dirty="0"/>
              <a:t>i.e. Several line employees were elevated to first time managers in the Midwest region in 2013, resulting in an increase in age, race, and gender discrimination charges</a:t>
            </a:r>
          </a:p>
          <a:p>
            <a:pPr lvl="2"/>
            <a:r>
              <a:rPr lang="en-US" sz="1700" dirty="0"/>
              <a:t>Remedial action can be established</a:t>
            </a:r>
          </a:p>
          <a:p>
            <a:pPr lvl="2"/>
            <a:r>
              <a:rPr lang="en-US" sz="1700" dirty="0"/>
              <a:t>New managers/first time managers should receive extra sensitivity training</a:t>
            </a:r>
          </a:p>
          <a:p>
            <a:r>
              <a:rPr lang="en-US" sz="1800" dirty="0"/>
              <a:t>Steady increasing volume of litigation year-over-year</a:t>
            </a:r>
          </a:p>
          <a:p>
            <a:pPr lvl="2"/>
            <a:r>
              <a:rPr lang="en-US" sz="1700" dirty="0"/>
              <a:t>Regions with heaviest concentration of employees would be expected to have highest volume of employment claims</a:t>
            </a:r>
          </a:p>
          <a:p>
            <a:pPr lvl="2"/>
            <a:r>
              <a:rPr lang="en-US" sz="1700" dirty="0"/>
              <a:t>However, year-over-year increase means that either more training is needed or existing training is no longer adequate.  </a:t>
            </a:r>
          </a:p>
          <a:p>
            <a:pPr lvl="2"/>
            <a:r>
              <a:rPr lang="en-US" sz="1700" dirty="0"/>
              <a:t>Budget for next year should included enhanced training methods and development of new training materials that align with contemporary work environment</a:t>
            </a:r>
          </a:p>
          <a:p>
            <a:r>
              <a:rPr lang="en-US" sz="1800" dirty="0"/>
              <a:t>Data shows us the numbers, analytics shows us the trends and helps identify root causes and solutions</a:t>
            </a:r>
          </a:p>
        </p:txBody>
      </p:sp>
      <p:sp>
        <p:nvSpPr>
          <p:cNvPr id="3" name="Title 2"/>
          <p:cNvSpPr>
            <a:spLocks noGrp="1"/>
          </p:cNvSpPr>
          <p:nvPr>
            <p:ph type="title"/>
          </p:nvPr>
        </p:nvSpPr>
        <p:spPr/>
        <p:txBody>
          <a:bodyPr/>
          <a:lstStyle/>
          <a:p>
            <a:r>
              <a:rPr lang="en-US" dirty="0"/>
              <a:t>Analyzing the data: What Do trends tell us?</a:t>
            </a:r>
          </a:p>
        </p:txBody>
      </p:sp>
    </p:spTree>
    <p:extLst>
      <p:ext uri="{BB962C8B-B14F-4D97-AF65-F5344CB8AC3E}">
        <p14:creationId xmlns:p14="http://schemas.microsoft.com/office/powerpoint/2010/main" val="39998972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29701"/>
            <a:ext cx="8229600" cy="825061"/>
          </a:xfrm>
        </p:spPr>
        <p:txBody>
          <a:bodyPr/>
          <a:lstStyle/>
          <a:p>
            <a:r>
              <a:rPr lang="en-US" sz="3600" dirty="0"/>
              <a:t>Litigation cost profiles by region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7164" y="1640467"/>
            <a:ext cx="7537376" cy="4394629"/>
          </a:xfrm>
        </p:spPr>
      </p:pic>
      <p:sp>
        <p:nvSpPr>
          <p:cNvPr id="5" name="TextBox 4"/>
          <p:cNvSpPr txBox="1"/>
          <p:nvPr/>
        </p:nvSpPr>
        <p:spPr>
          <a:xfrm>
            <a:off x="529034" y="1077814"/>
            <a:ext cx="8313883" cy="461665"/>
          </a:xfrm>
          <a:prstGeom prst="rect">
            <a:avLst/>
          </a:prstGeom>
          <a:noFill/>
        </p:spPr>
        <p:txBody>
          <a:bodyPr wrap="square" rtlCol="0">
            <a:spAutoFit/>
          </a:bodyPr>
          <a:lstStyle/>
          <a:p>
            <a:r>
              <a:rPr lang="en-US" sz="2400" b="1" dirty="0">
                <a:solidFill>
                  <a:srgbClr val="181F26"/>
                </a:solidFill>
              </a:rPr>
              <a:t>Average Judgment Amount, by matter type &amp; region 2012-2015</a:t>
            </a:r>
          </a:p>
        </p:txBody>
      </p:sp>
    </p:spTree>
    <p:extLst>
      <p:ext uri="{BB962C8B-B14F-4D97-AF65-F5344CB8AC3E}">
        <p14:creationId xmlns:p14="http://schemas.microsoft.com/office/powerpoint/2010/main" val="35537690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4438"/>
            <a:ext cx="8229600" cy="5110162"/>
          </a:xfrm>
        </p:spPr>
        <p:txBody>
          <a:bodyPr>
            <a:normAutofit lnSpcReduction="10000"/>
          </a:bodyPr>
          <a:lstStyle/>
          <a:p>
            <a:r>
              <a:rPr lang="en-US" sz="2400" dirty="0"/>
              <a:t>Linking matter management and online billing platforms allows you to combine multiple metrics and create a broader picture </a:t>
            </a:r>
          </a:p>
          <a:p>
            <a:r>
              <a:rPr lang="en-US" sz="2400" dirty="0"/>
              <a:t>Combining multiple metrics:</a:t>
            </a:r>
          </a:p>
          <a:p>
            <a:pPr lvl="2"/>
            <a:r>
              <a:rPr lang="en-US" sz="2200" dirty="0"/>
              <a:t>Matter Type </a:t>
            </a:r>
          </a:p>
          <a:p>
            <a:pPr lvl="2"/>
            <a:r>
              <a:rPr lang="en-US" sz="2200" dirty="0"/>
              <a:t>Region/Office</a:t>
            </a:r>
          </a:p>
          <a:p>
            <a:pPr lvl="2"/>
            <a:r>
              <a:rPr lang="en-US" sz="2200" dirty="0"/>
              <a:t>Judgment Amount</a:t>
            </a:r>
          </a:p>
          <a:p>
            <a:r>
              <a:rPr lang="en-US" sz="2400" dirty="0"/>
              <a:t>Regulatory matters result in highest judgments, more resources and attention should be spent on compliance than tort actions</a:t>
            </a:r>
          </a:p>
          <a:p>
            <a:r>
              <a:rPr lang="en-US" sz="2400" dirty="0"/>
              <a:t>Las Vegas region shows highest average judgment amount, more time and planning should be focused on the region that presents the greatest organizational risk</a:t>
            </a:r>
          </a:p>
          <a:p>
            <a:endParaRPr lang="en-US" sz="1800" dirty="0"/>
          </a:p>
        </p:txBody>
      </p:sp>
      <p:sp>
        <p:nvSpPr>
          <p:cNvPr id="2" name="Title 1"/>
          <p:cNvSpPr>
            <a:spLocks noGrp="1"/>
          </p:cNvSpPr>
          <p:nvPr>
            <p:ph type="title"/>
          </p:nvPr>
        </p:nvSpPr>
        <p:spPr>
          <a:xfrm>
            <a:off x="1465263" y="451644"/>
            <a:ext cx="7578376" cy="500062"/>
          </a:xfrm>
        </p:spPr>
        <p:txBody>
          <a:bodyPr/>
          <a:lstStyle/>
          <a:p>
            <a:r>
              <a:rPr lang="en-US" dirty="0"/>
              <a:t>Analyzing Historical Trends Manage Future Budgets	</a:t>
            </a:r>
          </a:p>
        </p:txBody>
      </p:sp>
    </p:spTree>
    <p:extLst>
      <p:ext uri="{BB962C8B-B14F-4D97-AF65-F5344CB8AC3E}">
        <p14:creationId xmlns:p14="http://schemas.microsoft.com/office/powerpoint/2010/main" val="41195153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2400" u="sng" dirty="0">
                <a:solidFill>
                  <a:srgbClr val="FF0000"/>
                </a:solidFill>
              </a:rPr>
              <a:t>Time Savings</a:t>
            </a:r>
          </a:p>
          <a:p>
            <a:r>
              <a:rPr lang="en-US" dirty="0"/>
              <a:t>Example: Sane Box Email Organizer</a:t>
            </a:r>
          </a:p>
          <a:p>
            <a:pPr lvl="2"/>
            <a:r>
              <a:rPr lang="en-US" dirty="0"/>
              <a:t>Email tool is used to prioritize emails from key personnel and move junk to an alternate mailbox</a:t>
            </a:r>
          </a:p>
          <a:p>
            <a:pPr lvl="2"/>
            <a:r>
              <a:rPr lang="en-US" dirty="0"/>
              <a:t>Cutting down non-important or mass email notices saves users </a:t>
            </a:r>
            <a:r>
              <a:rPr lang="en-US" dirty="0" err="1"/>
              <a:t>approx</a:t>
            </a:r>
            <a:r>
              <a:rPr lang="en-US" dirty="0"/>
              <a:t> 10 minutes per day</a:t>
            </a:r>
          </a:p>
          <a:p>
            <a:pPr lvl="2"/>
            <a:r>
              <a:rPr lang="en-US" dirty="0"/>
              <a:t>10min per day X 5 days/week = 50min/week (aka .83 hours)</a:t>
            </a:r>
          </a:p>
          <a:p>
            <a:pPr lvl="2"/>
            <a:r>
              <a:rPr lang="en-US" dirty="0"/>
              <a:t>.83 hours/week saved X 50 weeks/year = 41.5 hours/year per employee</a:t>
            </a:r>
          </a:p>
          <a:p>
            <a:pPr lvl="2"/>
            <a:r>
              <a:rPr lang="en-US" dirty="0"/>
              <a:t>Total of 20,000 employees at an average wage of $25/hour results in total annual savings of $20,750,000 ($1,037 per employee)</a:t>
            </a:r>
          </a:p>
          <a:p>
            <a:pPr lvl="1"/>
            <a:r>
              <a:rPr lang="en-US" sz="2000" b="1" u="sng" dirty="0">
                <a:solidFill>
                  <a:srgbClr val="FF0000"/>
                </a:solidFill>
              </a:rPr>
              <a:t>10 minute savings generates $20M annual ROI</a:t>
            </a:r>
          </a:p>
        </p:txBody>
      </p:sp>
      <p:sp>
        <p:nvSpPr>
          <p:cNvPr id="3" name="Title 2"/>
          <p:cNvSpPr>
            <a:spLocks noGrp="1"/>
          </p:cNvSpPr>
          <p:nvPr>
            <p:ph type="title"/>
          </p:nvPr>
        </p:nvSpPr>
        <p:spPr/>
        <p:txBody>
          <a:bodyPr/>
          <a:lstStyle/>
          <a:p>
            <a:r>
              <a:rPr lang="en-US" dirty="0">
                <a:solidFill>
                  <a:srgbClr val="FF0000"/>
                </a:solidFill>
              </a:rPr>
              <a:t>So How do we measure cost savings??</a:t>
            </a:r>
          </a:p>
        </p:txBody>
      </p:sp>
    </p:spTree>
    <p:extLst>
      <p:ext uri="{BB962C8B-B14F-4D97-AF65-F5344CB8AC3E}">
        <p14:creationId xmlns:p14="http://schemas.microsoft.com/office/powerpoint/2010/main" val="22690812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214438"/>
            <a:ext cx="8610600" cy="4572225"/>
          </a:xfrm>
        </p:spPr>
        <p:txBody>
          <a:bodyPr>
            <a:normAutofit/>
          </a:bodyPr>
          <a:lstStyle/>
          <a:p>
            <a:pPr marL="0" indent="0">
              <a:buNone/>
            </a:pPr>
            <a:r>
              <a:rPr lang="en-US" sz="2400" u="sng" dirty="0">
                <a:solidFill>
                  <a:srgbClr val="FF0000"/>
                </a:solidFill>
              </a:rPr>
              <a:t>Controlling Discovery Costs</a:t>
            </a:r>
          </a:p>
          <a:p>
            <a:r>
              <a:rPr lang="en-US" dirty="0"/>
              <a:t>Example: Outsourcing 1st pass review to an e-discovery vendor</a:t>
            </a:r>
          </a:p>
          <a:p>
            <a:pPr lvl="2"/>
            <a:r>
              <a:rPr lang="en-US" dirty="0"/>
              <a:t>Average attorney rate is $250 or higher (sometimes $850+/hour)</a:t>
            </a:r>
          </a:p>
          <a:p>
            <a:pPr lvl="2"/>
            <a:r>
              <a:rPr lang="en-US" dirty="0"/>
              <a:t>1</a:t>
            </a:r>
            <a:r>
              <a:rPr lang="en-US" baseline="30000" dirty="0"/>
              <a:t>st</a:t>
            </a:r>
            <a:r>
              <a:rPr lang="en-US" dirty="0"/>
              <a:t> pass review eliminates up to 80% of initial document collection, thus most of the material in 1</a:t>
            </a:r>
            <a:r>
              <a:rPr lang="en-US" baseline="30000" dirty="0"/>
              <a:t>st</a:t>
            </a:r>
            <a:r>
              <a:rPr lang="en-US" dirty="0"/>
              <a:t> pass review is largely irrelevant</a:t>
            </a:r>
          </a:p>
          <a:p>
            <a:pPr lvl="2"/>
            <a:r>
              <a:rPr lang="en-US" dirty="0"/>
              <a:t>1</a:t>
            </a:r>
            <a:r>
              <a:rPr lang="en-US" baseline="30000" dirty="0"/>
              <a:t>st</a:t>
            </a:r>
            <a:r>
              <a:rPr lang="en-US" dirty="0"/>
              <a:t> pass review only requires a YES or NO decision about relevance, high priced outside counsel are not needed for this decision</a:t>
            </a:r>
          </a:p>
          <a:p>
            <a:pPr lvl="2"/>
            <a:r>
              <a:rPr lang="en-US" dirty="0"/>
              <a:t>Many discovery vendors offer managed review services under $50/hour or at a per document rate</a:t>
            </a:r>
          </a:p>
          <a:p>
            <a:pPr lvl="2"/>
            <a:r>
              <a:rPr lang="en-US" dirty="0"/>
              <a:t>For every hour that a managed review solution is used, a savings of approximately $200/</a:t>
            </a:r>
            <a:r>
              <a:rPr lang="en-US" dirty="0" err="1"/>
              <a:t>hr</a:t>
            </a:r>
            <a:r>
              <a:rPr lang="en-US" dirty="0"/>
              <a:t> is realized ($250/</a:t>
            </a:r>
            <a:r>
              <a:rPr lang="en-US" dirty="0" err="1"/>
              <a:t>hr</a:t>
            </a:r>
            <a:r>
              <a:rPr lang="en-US" dirty="0"/>
              <a:t> less $50/</a:t>
            </a:r>
            <a:r>
              <a:rPr lang="en-US" dirty="0" err="1"/>
              <a:t>hr</a:t>
            </a:r>
            <a:r>
              <a:rPr lang="en-US" dirty="0"/>
              <a:t> = $200/</a:t>
            </a:r>
            <a:r>
              <a:rPr lang="en-US" dirty="0" err="1"/>
              <a:t>hr</a:t>
            </a:r>
            <a:r>
              <a:rPr lang="en-US" dirty="0"/>
              <a:t> saved)</a:t>
            </a:r>
          </a:p>
          <a:p>
            <a:pPr lvl="2"/>
            <a:r>
              <a:rPr lang="en-US" dirty="0"/>
              <a:t>Average review might contain 150,000 documents that can be reviewed at a rate of 60 docs/hour, requiring a total of 2,500 hours to complete</a:t>
            </a:r>
          </a:p>
          <a:p>
            <a:r>
              <a:rPr lang="en-US" sz="2200" b="1" u="sng" dirty="0">
                <a:solidFill>
                  <a:srgbClr val="FF0000"/>
                </a:solidFill>
              </a:rPr>
              <a:t>Managed review results in cost savings of $500,000</a:t>
            </a:r>
            <a:r>
              <a:rPr lang="en-US" sz="2200" b="1" dirty="0">
                <a:solidFill>
                  <a:srgbClr val="FF0000"/>
                </a:solidFill>
              </a:rPr>
              <a:t> (2,500 x $200/</a:t>
            </a:r>
            <a:r>
              <a:rPr lang="en-US" sz="2200" b="1" dirty="0" err="1">
                <a:solidFill>
                  <a:srgbClr val="FF0000"/>
                </a:solidFill>
              </a:rPr>
              <a:t>hr</a:t>
            </a:r>
            <a:r>
              <a:rPr lang="en-US" sz="2200" b="1" dirty="0">
                <a:solidFill>
                  <a:srgbClr val="FF0000"/>
                </a:solidFill>
              </a:rPr>
              <a:t>)</a:t>
            </a:r>
          </a:p>
          <a:p>
            <a:endParaRPr lang="en-US" sz="1800" dirty="0"/>
          </a:p>
        </p:txBody>
      </p:sp>
      <p:sp>
        <p:nvSpPr>
          <p:cNvPr id="3" name="Title 2"/>
          <p:cNvSpPr>
            <a:spLocks noGrp="1"/>
          </p:cNvSpPr>
          <p:nvPr>
            <p:ph type="title"/>
          </p:nvPr>
        </p:nvSpPr>
        <p:spPr/>
        <p:txBody>
          <a:bodyPr/>
          <a:lstStyle/>
          <a:p>
            <a:r>
              <a:rPr lang="en-US" dirty="0">
                <a:solidFill>
                  <a:srgbClr val="FF0000"/>
                </a:solidFill>
              </a:rPr>
              <a:t>More ways to measure cost savings</a:t>
            </a:r>
          </a:p>
        </p:txBody>
      </p:sp>
    </p:spTree>
    <p:extLst>
      <p:ext uri="{BB962C8B-B14F-4D97-AF65-F5344CB8AC3E}">
        <p14:creationId xmlns:p14="http://schemas.microsoft.com/office/powerpoint/2010/main" val="6646155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a:t>Key Procedural Background Info</a:t>
            </a:r>
          </a:p>
          <a:p>
            <a:pPr lvl="2"/>
            <a:r>
              <a:rPr lang="en-US" sz="2400" dirty="0"/>
              <a:t>Lawsuit is filed in Clark County (Las Vegas) Nevada claiming breach of contract and seeking $650,000 in damages</a:t>
            </a:r>
          </a:p>
          <a:p>
            <a:pPr lvl="2"/>
            <a:r>
              <a:rPr lang="en-US" sz="2400" dirty="0"/>
              <a:t>Plaintiff is represented by Jones Day</a:t>
            </a:r>
          </a:p>
          <a:p>
            <a:pPr lvl="2"/>
            <a:r>
              <a:rPr lang="en-US" sz="2400" dirty="0"/>
              <a:t>Judge assigned to the matter is Judge Smith</a:t>
            </a:r>
          </a:p>
          <a:p>
            <a:pPr lvl="1"/>
            <a:endParaRPr lang="en-US" dirty="0"/>
          </a:p>
        </p:txBody>
      </p:sp>
      <p:sp>
        <p:nvSpPr>
          <p:cNvPr id="3" name="Title 2"/>
          <p:cNvSpPr>
            <a:spLocks noGrp="1"/>
          </p:cNvSpPr>
          <p:nvPr>
            <p:ph type="title"/>
          </p:nvPr>
        </p:nvSpPr>
        <p:spPr/>
        <p:txBody>
          <a:bodyPr/>
          <a:lstStyle/>
          <a:p>
            <a:r>
              <a:rPr lang="en-US" dirty="0"/>
              <a:t>Practical Example of Metrics/Analytics in Action</a:t>
            </a:r>
          </a:p>
        </p:txBody>
      </p:sp>
    </p:spTree>
    <p:extLst>
      <p:ext uri="{BB962C8B-B14F-4D97-AF65-F5344CB8AC3E}">
        <p14:creationId xmlns:p14="http://schemas.microsoft.com/office/powerpoint/2010/main" val="36379002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24868"/>
            <a:ext cx="8229600" cy="5110162"/>
          </a:xfrm>
        </p:spPr>
        <p:txBody>
          <a:bodyPr>
            <a:noAutofit/>
          </a:bodyPr>
          <a:lstStyle/>
          <a:p>
            <a:r>
              <a:rPr lang="en-US" sz="1800" dirty="0"/>
              <a:t>Enter Analytics &amp; Reporting (**combination of matter management/docket tools/e-billing)</a:t>
            </a:r>
          </a:p>
          <a:p>
            <a:pPr lvl="1"/>
            <a:r>
              <a:rPr lang="en-US" sz="1800" dirty="0"/>
              <a:t>Docket information tells us that Judge Smith is very pro plaintiff, in the last 40 matters in front of Judge Smith, she has ruled for plaintiff in 32 of them (80% pro plaintiff)</a:t>
            </a:r>
          </a:p>
          <a:p>
            <a:pPr lvl="1"/>
            <a:r>
              <a:rPr lang="en-US" sz="1800" dirty="0"/>
              <a:t>Judge Smith rarely grants defendant motions, having only ruled in favor of defendant motion 2 times out of the last 20 preliminary case motions (10% of defense motions)</a:t>
            </a:r>
          </a:p>
          <a:p>
            <a:pPr lvl="1"/>
            <a:r>
              <a:rPr lang="en-US" sz="1800" dirty="0"/>
              <a:t>Jones Day has brought 11 lawsuits against our organization the past 5 years, prevailing on 7 of them (64% success rate)</a:t>
            </a:r>
          </a:p>
          <a:p>
            <a:pPr lvl="1"/>
            <a:r>
              <a:rPr lang="en-US" sz="1800" dirty="0"/>
              <a:t>Average duration of business litigation matters in Clark County is 35 months</a:t>
            </a:r>
          </a:p>
          <a:p>
            <a:pPr lvl="1"/>
            <a:r>
              <a:rPr lang="en-US" sz="1800" dirty="0"/>
              <a:t>Last 15 breach of contract matters in Clark County, NV have resulted in judgments against our company in 12 of 15 total matters (80% loss rate), with average judgment against our company of $500,000</a:t>
            </a:r>
          </a:p>
          <a:p>
            <a:pPr lvl="1"/>
            <a:r>
              <a:rPr lang="en-US" sz="1800" dirty="0"/>
              <a:t>Cost of outside counsel over duration of breach of contract matters in Clark County, NV has averaged $1.1 million (based on 35 month duration noted above)</a:t>
            </a:r>
          </a:p>
          <a:p>
            <a:pPr lvl="1"/>
            <a:r>
              <a:rPr lang="en-US" sz="1800" dirty="0"/>
              <a:t>Discovery costs for breach of contract matters have averaged $550,000, with 85% of those costs coming from the review stage and use of contract attorneys</a:t>
            </a:r>
          </a:p>
        </p:txBody>
      </p:sp>
      <p:sp>
        <p:nvSpPr>
          <p:cNvPr id="3" name="Title 2"/>
          <p:cNvSpPr>
            <a:spLocks noGrp="1"/>
          </p:cNvSpPr>
          <p:nvPr>
            <p:ph type="title"/>
          </p:nvPr>
        </p:nvSpPr>
        <p:spPr/>
        <p:txBody>
          <a:bodyPr/>
          <a:lstStyle/>
          <a:p>
            <a:r>
              <a:rPr lang="en-US" dirty="0"/>
              <a:t>Practical examples of combined metrics &amp; analytics II</a:t>
            </a:r>
          </a:p>
        </p:txBody>
      </p:sp>
    </p:spTree>
    <p:extLst>
      <p:ext uri="{BB962C8B-B14F-4D97-AF65-F5344CB8AC3E}">
        <p14:creationId xmlns:p14="http://schemas.microsoft.com/office/powerpoint/2010/main" val="813658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571625" y="266700"/>
            <a:ext cx="7572376" cy="685800"/>
          </a:xfrm>
        </p:spPr>
        <p:txBody>
          <a:bodyPr>
            <a:normAutofit/>
          </a:bodyPr>
          <a:lstStyle/>
          <a:p>
            <a:r>
              <a:rPr lang="en-US" altLang="en-US" b="1" dirty="0">
                <a:solidFill>
                  <a:srgbClr val="FF0000"/>
                </a:solidFill>
              </a:rPr>
              <a:t>The “Big Data” era</a:t>
            </a:r>
          </a:p>
        </p:txBody>
      </p:sp>
      <p:sp>
        <p:nvSpPr>
          <p:cNvPr id="29699" name="Content Placeholder 2"/>
          <p:cNvSpPr>
            <a:spLocks noGrp="1"/>
          </p:cNvSpPr>
          <p:nvPr>
            <p:ph idx="1"/>
          </p:nvPr>
        </p:nvSpPr>
        <p:spPr>
          <a:xfrm>
            <a:off x="76201" y="1701800"/>
            <a:ext cx="8948739" cy="4775200"/>
          </a:xfrm>
        </p:spPr>
        <p:txBody>
          <a:bodyPr>
            <a:normAutofit/>
          </a:bodyPr>
          <a:lstStyle/>
          <a:p>
            <a:pPr marL="0" indent="0" algn="ctr">
              <a:spcAft>
                <a:spcPts val="2400"/>
              </a:spcAft>
              <a:buNone/>
            </a:pPr>
            <a:endParaRPr lang="en-US" altLang="en-US" sz="3700" b="1" dirty="0">
              <a:latin typeface="Gotham Bold" pitchFamily="50" charset="0"/>
            </a:endParaRPr>
          </a:p>
          <a:p>
            <a:pPr marL="0" indent="0">
              <a:spcAft>
                <a:spcPts val="2400"/>
              </a:spcAft>
              <a:buNone/>
            </a:pPr>
            <a:endParaRPr lang="en-US" altLang="en-US" sz="3200" dirty="0"/>
          </a:p>
        </p:txBody>
      </p:sp>
      <p:pic>
        <p:nvPicPr>
          <p:cNvPr id="29700" name="Picture 2" descr="C:\Users\meyeds\AppData\Local\Microsoft\Windows\Temporary Internet Files\Content.IE5\M3D1SYN3\6424384709_7891b5b83b_z[1].jpg"/>
          <p:cNvPicPr>
            <a:picLocks noChangeAspect="1" noChangeArrowheads="1"/>
          </p:cNvPicPr>
          <p:nvPr/>
        </p:nvPicPr>
        <p:blipFill>
          <a:blip r:embed="rId3" cstate="print"/>
          <a:srcRect/>
          <a:stretch>
            <a:fillRect/>
          </a:stretch>
        </p:blipFill>
        <p:spPr bwMode="auto">
          <a:xfrm>
            <a:off x="914084" y="1015566"/>
            <a:ext cx="7315835" cy="4867065"/>
          </a:xfrm>
          <a:prstGeom prst="rect">
            <a:avLst/>
          </a:prstGeom>
          <a:noFill/>
          <a:ln w="9525">
            <a:noFill/>
            <a:miter lim="800000"/>
            <a:headEnd/>
            <a:tailEnd/>
          </a:ln>
        </p:spPr>
      </p:pic>
      <p:sp>
        <p:nvSpPr>
          <p:cNvPr id="5" name="TextBox 4"/>
          <p:cNvSpPr txBox="1"/>
          <p:nvPr/>
        </p:nvSpPr>
        <p:spPr>
          <a:xfrm>
            <a:off x="1092468" y="1185430"/>
            <a:ext cx="6858000" cy="861770"/>
          </a:xfrm>
          <a:prstGeom prst="rect">
            <a:avLst/>
          </a:prstGeom>
          <a:solidFill>
            <a:srgbClr val="FFFF00"/>
          </a:solidFill>
        </p:spPr>
        <p:txBody>
          <a:bodyPr wrap="square" lIns="121917" tIns="60958" rIns="121917" bIns="60958" rtlCol="0">
            <a:spAutoFit/>
          </a:bodyPr>
          <a:lstStyle/>
          <a:p>
            <a:pPr marL="228594" indent="-228594" algn="ctr">
              <a:spcAft>
                <a:spcPts val="2400"/>
              </a:spcAft>
            </a:pPr>
            <a:r>
              <a:rPr lang="en-US" altLang="en-US" sz="2400" b="1" dirty="0">
                <a:solidFill>
                  <a:srgbClr val="C00000"/>
                </a:solidFill>
                <a:latin typeface="Requiem Text"/>
              </a:rPr>
              <a:t>ExxonMobil’s Employees create 5.2 million new email messages </a:t>
            </a:r>
            <a:r>
              <a:rPr lang="en-US" altLang="en-US" sz="2400" b="1" i="1" u="sng" dirty="0">
                <a:solidFill>
                  <a:srgbClr val="C00000"/>
                </a:solidFill>
                <a:latin typeface="Requiem Text"/>
              </a:rPr>
              <a:t>every single day</a:t>
            </a:r>
            <a:r>
              <a:rPr lang="en-US" altLang="en-US" sz="2400" b="1" dirty="0">
                <a:solidFill>
                  <a:srgbClr val="C00000"/>
                </a:solidFill>
                <a:latin typeface="Requiem Text"/>
              </a:rPr>
              <a:t>. </a:t>
            </a:r>
          </a:p>
        </p:txBody>
      </p:sp>
      <p:sp>
        <p:nvSpPr>
          <p:cNvPr id="6" name="TextBox 5"/>
          <p:cNvSpPr txBox="1"/>
          <p:nvPr/>
        </p:nvSpPr>
        <p:spPr>
          <a:xfrm>
            <a:off x="1092468" y="2047200"/>
            <a:ext cx="6858000" cy="861770"/>
          </a:xfrm>
          <a:prstGeom prst="rect">
            <a:avLst/>
          </a:prstGeom>
          <a:solidFill>
            <a:srgbClr val="FFFF00"/>
          </a:solidFill>
        </p:spPr>
        <p:txBody>
          <a:bodyPr wrap="square" lIns="121917" tIns="60958" rIns="121917" bIns="60958" rtlCol="0">
            <a:spAutoFit/>
          </a:bodyPr>
          <a:lstStyle/>
          <a:p>
            <a:pPr marL="228594" indent="-228594" algn="ctr">
              <a:spcAft>
                <a:spcPts val="2400"/>
              </a:spcAft>
            </a:pPr>
            <a:r>
              <a:rPr lang="en-US" sz="2400" b="1" dirty="0">
                <a:solidFill>
                  <a:srgbClr val="002060"/>
                </a:solidFill>
                <a:latin typeface="Requiem Text"/>
                <a:ea typeface="Gotham" charset="0"/>
                <a:cs typeface="Gotham" charset="0"/>
              </a:rPr>
              <a:t>By 2020, web-based business transactions will reach 450 billion deals </a:t>
            </a:r>
            <a:r>
              <a:rPr lang="en-US" sz="2400" b="1" i="1" u="sng" dirty="0">
                <a:solidFill>
                  <a:srgbClr val="002060"/>
                </a:solidFill>
                <a:latin typeface="Requiem Text"/>
                <a:ea typeface="Gotham" charset="0"/>
                <a:cs typeface="Gotham" charset="0"/>
              </a:rPr>
              <a:t>per day</a:t>
            </a:r>
            <a:r>
              <a:rPr lang="en-US" sz="2400" b="1" dirty="0">
                <a:solidFill>
                  <a:srgbClr val="002060"/>
                </a:solidFill>
                <a:latin typeface="Requiem Text"/>
                <a:ea typeface="Gotham" charset="0"/>
                <a:cs typeface="Gotham" charset="0"/>
              </a:rPr>
              <a:t>.</a:t>
            </a:r>
            <a:r>
              <a:rPr lang="en-US" altLang="en-US" sz="2400" b="1" dirty="0">
                <a:solidFill>
                  <a:srgbClr val="002060"/>
                </a:solidFill>
                <a:latin typeface="Requiem Text"/>
                <a:ea typeface="Gotham" charset="0"/>
                <a:cs typeface="Gotham" charset="0"/>
              </a:rPr>
              <a:t> </a:t>
            </a:r>
          </a:p>
        </p:txBody>
      </p:sp>
      <p:sp>
        <p:nvSpPr>
          <p:cNvPr id="7" name="TextBox 6"/>
          <p:cNvSpPr txBox="1"/>
          <p:nvPr/>
        </p:nvSpPr>
        <p:spPr>
          <a:xfrm>
            <a:off x="1092468" y="2908970"/>
            <a:ext cx="6858000" cy="1231102"/>
          </a:xfrm>
          <a:prstGeom prst="rect">
            <a:avLst/>
          </a:prstGeom>
          <a:solidFill>
            <a:srgbClr val="FFFF00"/>
          </a:solidFill>
        </p:spPr>
        <p:txBody>
          <a:bodyPr wrap="square" lIns="121917" tIns="60958" rIns="121917" bIns="60958" rtlCol="0">
            <a:spAutoFit/>
          </a:bodyPr>
          <a:lstStyle/>
          <a:p>
            <a:pPr marL="228594" indent="-228594" algn="ctr">
              <a:spcAft>
                <a:spcPts val="2400"/>
              </a:spcAft>
            </a:pPr>
            <a:r>
              <a:rPr lang="en-US" sz="2400" b="1" dirty="0">
                <a:solidFill>
                  <a:srgbClr val="002060"/>
                </a:solidFill>
                <a:latin typeface="Requiem Text"/>
                <a:ea typeface="Gotham" charset="0"/>
                <a:cs typeface="Gotham" charset="0"/>
              </a:rPr>
              <a:t>Walmart processes 1 million customer transactions every hour, which are stored in databases of </a:t>
            </a:r>
            <a:r>
              <a:rPr lang="en-US" sz="2400" b="1" dirty="0">
                <a:solidFill>
                  <a:srgbClr val="C00000"/>
                </a:solidFill>
                <a:latin typeface="Requiem Text"/>
                <a:ea typeface="Gotham" charset="0"/>
                <a:cs typeface="Gotham" charset="0"/>
              </a:rPr>
              <a:t>2.5 petabytes of data.</a:t>
            </a:r>
            <a:endParaRPr lang="en-US" altLang="en-US" sz="2400" b="1" dirty="0">
              <a:solidFill>
                <a:srgbClr val="002060"/>
              </a:solidFill>
              <a:latin typeface="Requiem Text"/>
              <a:ea typeface="Gotham" charset="0"/>
              <a:cs typeface="Gotham" charset="0"/>
            </a:endParaRPr>
          </a:p>
        </p:txBody>
      </p:sp>
      <p:sp>
        <p:nvSpPr>
          <p:cNvPr id="8" name="TextBox 7"/>
          <p:cNvSpPr txBox="1"/>
          <p:nvPr/>
        </p:nvSpPr>
        <p:spPr>
          <a:xfrm>
            <a:off x="1117281" y="4140072"/>
            <a:ext cx="6858000" cy="1231102"/>
          </a:xfrm>
          <a:prstGeom prst="rect">
            <a:avLst/>
          </a:prstGeom>
          <a:solidFill>
            <a:srgbClr val="FFFF00"/>
          </a:solidFill>
        </p:spPr>
        <p:txBody>
          <a:bodyPr wrap="square" lIns="121917" tIns="60958" rIns="121917" bIns="60958" rtlCol="0">
            <a:spAutoFit/>
          </a:bodyPr>
          <a:lstStyle/>
          <a:p>
            <a:pPr marL="228594" indent="-228594" algn="ctr">
              <a:spcAft>
                <a:spcPts val="2400"/>
              </a:spcAft>
            </a:pPr>
            <a:r>
              <a:rPr lang="en-US" sz="2400" b="1" dirty="0">
                <a:solidFill>
                  <a:srgbClr val="002060"/>
                </a:solidFill>
                <a:latin typeface="Requiem Text"/>
                <a:ea typeface="Gotham" charset="0"/>
                <a:cs typeface="Gotham" charset="0"/>
              </a:rPr>
              <a:t>The volume of business data worldwide, across all companies, doubles every 1.2 years.</a:t>
            </a:r>
          </a:p>
        </p:txBody>
      </p:sp>
    </p:spTree>
    <p:extLst>
      <p:ext uri="{BB962C8B-B14F-4D97-AF65-F5344CB8AC3E}">
        <p14:creationId xmlns:p14="http://schemas.microsoft.com/office/powerpoint/2010/main" val="4075234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repeatCount="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0" fill="hold"/>
                                        <p:tgtEl>
                                          <p:spTgt spid="5"/>
                                        </p:tgtEl>
                                        <p:attrNameLst>
                                          <p:attrName>ppt_x</p:attrName>
                                        </p:attrNameLst>
                                      </p:cBhvr>
                                      <p:tavLst>
                                        <p:tav tm="0">
                                          <p:val>
                                            <p:strVal val="#ppt_x"/>
                                          </p:val>
                                        </p:tav>
                                        <p:tav tm="100000">
                                          <p:val>
                                            <p:strVal val="#ppt_x"/>
                                          </p:val>
                                        </p:tav>
                                      </p:tavLst>
                                    </p:anim>
                                    <p:anim calcmode="lin" valueType="num">
                                      <p:cBhvr additive="base">
                                        <p:cTn id="8" dur="100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10000"/>
                            </p:stCondLst>
                            <p:childTnLst>
                              <p:par>
                                <p:cTn id="10" presetID="2" presetClass="entr" presetSubtype="4" repeatCount="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0" fill="hold"/>
                                        <p:tgtEl>
                                          <p:spTgt spid="6"/>
                                        </p:tgtEl>
                                        <p:attrNameLst>
                                          <p:attrName>ppt_x</p:attrName>
                                        </p:attrNameLst>
                                      </p:cBhvr>
                                      <p:tavLst>
                                        <p:tav tm="0">
                                          <p:val>
                                            <p:strVal val="#ppt_x"/>
                                          </p:val>
                                        </p:tav>
                                        <p:tav tm="100000">
                                          <p:val>
                                            <p:strVal val="#ppt_x"/>
                                          </p:val>
                                        </p:tav>
                                      </p:tavLst>
                                    </p:anim>
                                    <p:anim calcmode="lin" valueType="num">
                                      <p:cBhvr additive="base">
                                        <p:cTn id="13" dur="100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20000"/>
                            </p:stCondLst>
                            <p:childTnLst>
                              <p:par>
                                <p:cTn id="15" presetID="2" presetClass="entr" presetSubtype="4" repeatCount="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10000" fill="hold"/>
                                        <p:tgtEl>
                                          <p:spTgt spid="7"/>
                                        </p:tgtEl>
                                        <p:attrNameLst>
                                          <p:attrName>ppt_x</p:attrName>
                                        </p:attrNameLst>
                                      </p:cBhvr>
                                      <p:tavLst>
                                        <p:tav tm="0">
                                          <p:val>
                                            <p:strVal val="#ppt_x"/>
                                          </p:val>
                                        </p:tav>
                                        <p:tav tm="100000">
                                          <p:val>
                                            <p:strVal val="#ppt_x"/>
                                          </p:val>
                                        </p:tav>
                                      </p:tavLst>
                                    </p:anim>
                                    <p:anim calcmode="lin" valueType="num">
                                      <p:cBhvr additive="base">
                                        <p:cTn id="18" dur="100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30000"/>
                            </p:stCondLst>
                            <p:childTnLst>
                              <p:par>
                                <p:cTn id="20" presetID="2" presetClass="entr" presetSubtype="4" repeatCount="0"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10000" fill="hold"/>
                                        <p:tgtEl>
                                          <p:spTgt spid="8"/>
                                        </p:tgtEl>
                                        <p:attrNameLst>
                                          <p:attrName>ppt_x</p:attrName>
                                        </p:attrNameLst>
                                      </p:cBhvr>
                                      <p:tavLst>
                                        <p:tav tm="0">
                                          <p:val>
                                            <p:strVal val="#ppt_x"/>
                                          </p:val>
                                        </p:tav>
                                        <p:tav tm="100000">
                                          <p:val>
                                            <p:strVal val="#ppt_x"/>
                                          </p:val>
                                        </p:tav>
                                      </p:tavLst>
                                    </p:anim>
                                    <p:anim calcmode="lin" valueType="num">
                                      <p:cBhvr additive="base">
                                        <p:cTn id="23" dur="10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981308"/>
            <a:ext cx="8686800" cy="5564458"/>
          </a:xfrm>
        </p:spPr>
        <p:txBody>
          <a:bodyPr>
            <a:normAutofit fontScale="92500" lnSpcReduction="10000"/>
          </a:bodyPr>
          <a:lstStyle/>
          <a:p>
            <a:r>
              <a:rPr lang="en-US" sz="2200" dirty="0">
                <a:highlight>
                  <a:srgbClr val="FFFF00"/>
                </a:highlight>
              </a:rPr>
              <a:t>Strategic Decision</a:t>
            </a:r>
          </a:p>
          <a:p>
            <a:pPr lvl="1"/>
            <a:r>
              <a:rPr lang="en-US" sz="1900" dirty="0"/>
              <a:t>Based on past matters in this jurisdiction, with this plaintiff’s counsel, and this judge, outcome is not likely to be favorable to our company</a:t>
            </a:r>
          </a:p>
          <a:p>
            <a:pPr lvl="1"/>
            <a:r>
              <a:rPr lang="en-US" sz="1900" dirty="0"/>
              <a:t>Offer plaintiff settlement of $475,000 within first 60-90 days of matter</a:t>
            </a:r>
          </a:p>
          <a:p>
            <a:r>
              <a:rPr lang="en-US" sz="2200" dirty="0">
                <a:highlight>
                  <a:srgbClr val="FFFF00"/>
                </a:highlight>
              </a:rPr>
              <a:t>Time Savings</a:t>
            </a:r>
          </a:p>
          <a:p>
            <a:pPr lvl="1"/>
            <a:r>
              <a:rPr lang="en-US" sz="1900" dirty="0"/>
              <a:t>Result achieved in 3 months instead of 35 months</a:t>
            </a:r>
          </a:p>
          <a:p>
            <a:pPr lvl="1"/>
            <a:r>
              <a:rPr lang="en-US" sz="1900" dirty="0">
                <a:highlight>
                  <a:srgbClr val="FFFF00"/>
                </a:highlight>
              </a:rPr>
              <a:t>Internal legal team is freed up to work on other matters</a:t>
            </a:r>
          </a:p>
          <a:p>
            <a:r>
              <a:rPr lang="en-US" sz="2200" dirty="0">
                <a:highlight>
                  <a:srgbClr val="FFFF00"/>
                </a:highlight>
              </a:rPr>
              <a:t>Cost Savings</a:t>
            </a:r>
          </a:p>
          <a:p>
            <a:pPr lvl="1"/>
            <a:r>
              <a:rPr lang="en-US" sz="1900" dirty="0"/>
              <a:t>Avoid majority of outside counsel fees ($1.1million)</a:t>
            </a:r>
          </a:p>
          <a:p>
            <a:pPr lvl="1"/>
            <a:r>
              <a:rPr lang="en-US" sz="1900" dirty="0"/>
              <a:t>Avoid majority of discovery costs ($550K)</a:t>
            </a:r>
          </a:p>
          <a:p>
            <a:pPr lvl="1"/>
            <a:r>
              <a:rPr lang="en-US" sz="1900" dirty="0"/>
              <a:t>Avoid Court judgment (delta of $25K based on average $500K judgment)</a:t>
            </a:r>
          </a:p>
          <a:p>
            <a:pPr lvl="1"/>
            <a:r>
              <a:rPr lang="en-US" sz="1900" dirty="0"/>
              <a:t>Total cost savings = $1,675,000</a:t>
            </a:r>
          </a:p>
          <a:p>
            <a:r>
              <a:rPr lang="en-US" sz="1900" b="1" dirty="0">
                <a:solidFill>
                  <a:srgbClr val="FF0000"/>
                </a:solidFill>
                <a:highlight>
                  <a:srgbClr val="FFFF00"/>
                </a:highlight>
              </a:rPr>
              <a:t>Before Analytics:</a:t>
            </a:r>
          </a:p>
          <a:p>
            <a:pPr lvl="1"/>
            <a:r>
              <a:rPr lang="en-US" sz="1700" b="1" dirty="0">
                <a:solidFill>
                  <a:srgbClr val="FF0000"/>
                </a:solidFill>
              </a:rPr>
              <a:t>No one in the law department would have ever entertained the notion of offering a settlement that was nearly 75% of the amount in the complaint</a:t>
            </a:r>
          </a:p>
          <a:p>
            <a:r>
              <a:rPr lang="en-US" sz="1900" b="1" dirty="0">
                <a:solidFill>
                  <a:srgbClr val="FF0000"/>
                </a:solidFill>
                <a:highlight>
                  <a:srgbClr val="FFFF00"/>
                </a:highlight>
              </a:rPr>
              <a:t>After Analytics:</a:t>
            </a:r>
          </a:p>
          <a:p>
            <a:pPr lvl="1"/>
            <a:r>
              <a:rPr lang="en-US" sz="1700" b="1" dirty="0">
                <a:solidFill>
                  <a:srgbClr val="FF0000"/>
                </a:solidFill>
              </a:rPr>
              <a:t>Not only does historical data support this decision, but this strategy avoided nearly 3 YEARS of outside counsel and e-discovery costs, resulting in an estimated net savings of over $1.6M</a:t>
            </a:r>
          </a:p>
        </p:txBody>
      </p:sp>
      <p:sp>
        <p:nvSpPr>
          <p:cNvPr id="3" name="Title 2"/>
          <p:cNvSpPr>
            <a:spLocks noGrp="1"/>
          </p:cNvSpPr>
          <p:nvPr>
            <p:ph type="title"/>
          </p:nvPr>
        </p:nvSpPr>
        <p:spPr/>
        <p:txBody>
          <a:bodyPr/>
          <a:lstStyle/>
          <a:p>
            <a:r>
              <a:rPr lang="en-US" dirty="0"/>
              <a:t>Practical examples of combined metrics &amp; analytics III</a:t>
            </a:r>
          </a:p>
        </p:txBody>
      </p:sp>
    </p:spTree>
    <p:extLst>
      <p:ext uri="{BB962C8B-B14F-4D97-AF65-F5344CB8AC3E}">
        <p14:creationId xmlns:p14="http://schemas.microsoft.com/office/powerpoint/2010/main" val="40916067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44EE5-8A97-4C43-8B35-7E3C23376991}"/>
              </a:ext>
            </a:extLst>
          </p:cNvPr>
          <p:cNvSpPr>
            <a:spLocks noGrp="1"/>
          </p:cNvSpPr>
          <p:nvPr>
            <p:ph type="title"/>
          </p:nvPr>
        </p:nvSpPr>
        <p:spPr/>
        <p:txBody>
          <a:bodyPr/>
          <a:lstStyle/>
          <a:p>
            <a:r>
              <a:rPr lang="en-US" dirty="0">
                <a:solidFill>
                  <a:srgbClr val="FF0000"/>
                </a:solidFill>
              </a:rPr>
              <a:t>What’s Next?</a:t>
            </a:r>
          </a:p>
        </p:txBody>
      </p:sp>
      <p:sp>
        <p:nvSpPr>
          <p:cNvPr id="3" name="Content Placeholder 2">
            <a:extLst>
              <a:ext uri="{FF2B5EF4-FFF2-40B4-BE49-F238E27FC236}">
                <a16:creationId xmlns:a16="http://schemas.microsoft.com/office/drawing/2014/main" id="{2976FD6A-C8A5-4721-96CA-A7C316259218}"/>
              </a:ext>
            </a:extLst>
          </p:cNvPr>
          <p:cNvSpPr>
            <a:spLocks noGrp="1"/>
          </p:cNvSpPr>
          <p:nvPr>
            <p:ph idx="1"/>
          </p:nvPr>
        </p:nvSpPr>
        <p:spPr/>
        <p:txBody>
          <a:bodyPr/>
          <a:lstStyle/>
          <a:p>
            <a:endParaRPr lang="en-US" sz="3200" dirty="0"/>
          </a:p>
          <a:p>
            <a:pPr marL="0" indent="0" algn="ctr">
              <a:buNone/>
            </a:pPr>
            <a:r>
              <a:rPr lang="en-US" sz="3200" b="1" dirty="0">
                <a:solidFill>
                  <a:srgbClr val="FF0000"/>
                </a:solidFill>
              </a:rPr>
              <a:t>The Emergence of Artificial Intelligence          and Internet of Things (IoT)</a:t>
            </a:r>
          </a:p>
        </p:txBody>
      </p:sp>
    </p:spTree>
    <p:extLst>
      <p:ext uri="{BB962C8B-B14F-4D97-AF65-F5344CB8AC3E}">
        <p14:creationId xmlns:p14="http://schemas.microsoft.com/office/powerpoint/2010/main" val="13132591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What Makes </a:t>
            </a:r>
            <a:r>
              <a:rPr lang="en-US" dirty="0" err="1"/>
              <a:t>IoT</a:t>
            </a:r>
            <a:r>
              <a:rPr lang="en-US" dirty="0"/>
              <a:t> Data so Different?</a:t>
            </a:r>
          </a:p>
        </p:txBody>
      </p:sp>
      <p:sp>
        <p:nvSpPr>
          <p:cNvPr id="4" name="Content Placeholder 3"/>
          <p:cNvSpPr>
            <a:spLocks noGrp="1"/>
          </p:cNvSpPr>
          <p:nvPr>
            <p:ph sz="half" idx="1"/>
          </p:nvPr>
        </p:nvSpPr>
        <p:spPr>
          <a:xfrm>
            <a:off x="800100" y="2043114"/>
            <a:ext cx="3691446" cy="2357438"/>
          </a:xfrm>
        </p:spPr>
        <p:txBody>
          <a:bodyPr/>
          <a:lstStyle/>
          <a:p>
            <a:pPr marL="85725" indent="0"/>
            <a:r>
              <a:rPr lang="en-US" b="1" u="sng" dirty="0"/>
              <a:t>Traditional Data</a:t>
            </a:r>
          </a:p>
          <a:p>
            <a:r>
              <a:rPr lang="en-US" dirty="0"/>
              <a:t>Email</a:t>
            </a:r>
          </a:p>
          <a:p>
            <a:r>
              <a:rPr lang="en-US" dirty="0"/>
              <a:t>Chat-Text</a:t>
            </a:r>
          </a:p>
          <a:p>
            <a:r>
              <a:rPr lang="en-US" dirty="0"/>
              <a:t>Internet Activity</a:t>
            </a:r>
          </a:p>
          <a:p>
            <a:r>
              <a:rPr lang="en-US" dirty="0"/>
              <a:t>Transactional Data</a:t>
            </a:r>
          </a:p>
          <a:p>
            <a:endParaRPr lang="en-US" dirty="0"/>
          </a:p>
        </p:txBody>
      </p:sp>
      <p:sp>
        <p:nvSpPr>
          <p:cNvPr id="5" name="Content Placeholder 4"/>
          <p:cNvSpPr>
            <a:spLocks noGrp="1"/>
          </p:cNvSpPr>
          <p:nvPr>
            <p:ph sz="half" idx="2"/>
          </p:nvPr>
        </p:nvSpPr>
        <p:spPr>
          <a:xfrm>
            <a:off x="4491546" y="2043114"/>
            <a:ext cx="4195254" cy="2841120"/>
          </a:xfrm>
        </p:spPr>
        <p:txBody>
          <a:bodyPr/>
          <a:lstStyle/>
          <a:p>
            <a:pPr marL="85725" indent="0"/>
            <a:r>
              <a:rPr lang="en-US" b="1" u="sng" dirty="0" err="1"/>
              <a:t>IoT</a:t>
            </a:r>
            <a:r>
              <a:rPr lang="en-US" b="1" u="sng" dirty="0"/>
              <a:t> Data</a:t>
            </a:r>
          </a:p>
          <a:p>
            <a:r>
              <a:rPr lang="en-US" dirty="0"/>
              <a:t>Home Systems/Devices</a:t>
            </a:r>
          </a:p>
          <a:p>
            <a:r>
              <a:rPr lang="en-US" dirty="0"/>
              <a:t>Wearables</a:t>
            </a:r>
          </a:p>
          <a:p>
            <a:r>
              <a:rPr lang="en-US" dirty="0"/>
              <a:t>Ingestibles</a:t>
            </a:r>
          </a:p>
          <a:p>
            <a:r>
              <a:rPr lang="en-US" dirty="0"/>
              <a:t>Implantables</a:t>
            </a:r>
          </a:p>
          <a:p>
            <a:endParaRPr lang="en-US" dirty="0"/>
          </a:p>
        </p:txBody>
      </p:sp>
      <p:sp>
        <p:nvSpPr>
          <p:cNvPr id="6" name="TextBox 5"/>
          <p:cNvSpPr txBox="1"/>
          <p:nvPr/>
        </p:nvSpPr>
        <p:spPr>
          <a:xfrm>
            <a:off x="2400300" y="4604005"/>
            <a:ext cx="3386825" cy="461665"/>
          </a:xfrm>
          <a:prstGeom prst="rect">
            <a:avLst/>
          </a:prstGeom>
          <a:noFill/>
        </p:spPr>
        <p:txBody>
          <a:bodyPr wrap="none" rtlCol="0">
            <a:spAutoFit/>
          </a:bodyPr>
          <a:lstStyle/>
          <a:p>
            <a:r>
              <a:rPr lang="en-US" sz="2400" b="1" dirty="0"/>
              <a:t>Granularity and Accuracy</a:t>
            </a:r>
          </a:p>
        </p:txBody>
      </p:sp>
    </p:spTree>
    <p:extLst>
      <p:ext uri="{BB962C8B-B14F-4D97-AF65-F5344CB8AC3E}">
        <p14:creationId xmlns:p14="http://schemas.microsoft.com/office/powerpoint/2010/main" val="551512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Tracking and Monitoring Uses</a:t>
            </a:r>
          </a:p>
        </p:txBody>
      </p:sp>
      <p:sp>
        <p:nvSpPr>
          <p:cNvPr id="3" name="Content Placeholder 2"/>
          <p:cNvSpPr>
            <a:spLocks noGrp="1"/>
          </p:cNvSpPr>
          <p:nvPr>
            <p:ph idx="1"/>
          </p:nvPr>
        </p:nvSpPr>
        <p:spPr/>
        <p:txBody>
          <a:bodyPr/>
          <a:lstStyle/>
          <a:p>
            <a:r>
              <a:rPr lang="en-US" sz="2400" dirty="0"/>
              <a:t>Product placement</a:t>
            </a:r>
          </a:p>
          <a:p>
            <a:r>
              <a:rPr lang="en-US" sz="2400" dirty="0"/>
              <a:t>Advertising and offer pushes</a:t>
            </a:r>
          </a:p>
          <a:p>
            <a:r>
              <a:rPr lang="en-US" sz="2400" dirty="0"/>
              <a:t>Customer reaction (sentiment recognition)</a:t>
            </a:r>
          </a:p>
          <a:p>
            <a:r>
              <a:rPr lang="en-US" sz="2400" dirty="0"/>
              <a:t>Resource allocation (especially hospitality and retail)</a:t>
            </a:r>
          </a:p>
          <a:p>
            <a:r>
              <a:rPr lang="en-US" sz="2400" dirty="0"/>
              <a:t>Manufacturing process improvement</a:t>
            </a:r>
          </a:p>
          <a:p>
            <a:r>
              <a:rPr lang="en-US" sz="2400" dirty="0"/>
              <a:t>Employee movement tracking</a:t>
            </a:r>
          </a:p>
          <a:p>
            <a:r>
              <a:rPr lang="en-US" sz="2400" dirty="0"/>
              <a:t>Identifying and predicting misconduct</a:t>
            </a:r>
          </a:p>
          <a:p>
            <a:r>
              <a:rPr lang="mr-IN" sz="2400" dirty="0">
                <a:solidFill>
                  <a:srgbClr val="FF0000"/>
                </a:solidFill>
              </a:rPr>
              <a:t>…</a:t>
            </a:r>
            <a:r>
              <a:rPr lang="en-US" sz="2400" dirty="0">
                <a:solidFill>
                  <a:srgbClr val="FF0000"/>
                </a:solidFill>
              </a:rPr>
              <a:t>.virtually endless applications</a:t>
            </a:r>
          </a:p>
          <a:p>
            <a:endParaRPr lang="en-US" dirty="0"/>
          </a:p>
          <a:p>
            <a:endParaRPr lang="en-US" dirty="0"/>
          </a:p>
          <a:p>
            <a:endParaRPr lang="en-US" dirty="0"/>
          </a:p>
        </p:txBody>
      </p:sp>
    </p:spTree>
    <p:extLst>
      <p:ext uri="{BB962C8B-B14F-4D97-AF65-F5344CB8AC3E}">
        <p14:creationId xmlns:p14="http://schemas.microsoft.com/office/powerpoint/2010/main" val="14048543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Technology &amp; Digital Data                           to Improve Business Processes</a:t>
            </a:r>
          </a:p>
        </p:txBody>
      </p:sp>
      <p:sp>
        <p:nvSpPr>
          <p:cNvPr id="3" name="Content Placeholder 2"/>
          <p:cNvSpPr>
            <a:spLocks noGrp="1"/>
          </p:cNvSpPr>
          <p:nvPr>
            <p:ph idx="1"/>
          </p:nvPr>
        </p:nvSpPr>
        <p:spPr/>
        <p:txBody>
          <a:bodyPr/>
          <a:lstStyle/>
          <a:p>
            <a:r>
              <a:rPr lang="en-US" dirty="0"/>
              <a:t>With new technologies comes unprecedented ability to gain insight into customers BEFORE they actually purchase your good or service</a:t>
            </a:r>
          </a:p>
          <a:p>
            <a:r>
              <a:rPr lang="en-US" dirty="0"/>
              <a:t>Social Media and Machine Learning tools are emerging that allow incredible insights into a variety of areas</a:t>
            </a:r>
          </a:p>
          <a:p>
            <a:pPr lvl="2"/>
            <a:r>
              <a:rPr lang="en-US" dirty="0"/>
              <a:t>Affinity groups</a:t>
            </a:r>
          </a:p>
          <a:p>
            <a:pPr lvl="2"/>
            <a:r>
              <a:rPr lang="en-US" dirty="0"/>
              <a:t>Behavior involving competitors</a:t>
            </a:r>
          </a:p>
          <a:p>
            <a:pPr lvl="2"/>
            <a:r>
              <a:rPr lang="en-US" dirty="0"/>
              <a:t>What’s new and NEXT?</a:t>
            </a:r>
          </a:p>
          <a:p>
            <a:pPr lvl="2"/>
            <a:r>
              <a:rPr lang="en-US" dirty="0"/>
              <a:t>Compliance Background Checks (Bank Secrecy Act – KYC)</a:t>
            </a:r>
          </a:p>
          <a:p>
            <a:pPr lvl="2"/>
            <a:r>
              <a:rPr lang="en-US" dirty="0"/>
              <a:t>Human Trafficking</a:t>
            </a:r>
          </a:p>
          <a:p>
            <a:r>
              <a:rPr lang="en-US" dirty="0"/>
              <a:t>Artificial Intelligence Being Deployed as a Business Tool</a:t>
            </a:r>
          </a:p>
          <a:p>
            <a:pPr lvl="2"/>
            <a:r>
              <a:rPr lang="en-US" dirty="0"/>
              <a:t>Identifying embarrassing content</a:t>
            </a:r>
          </a:p>
          <a:p>
            <a:pPr lvl="2"/>
            <a:r>
              <a:rPr lang="en-US" dirty="0"/>
              <a:t>Spotting malfeasance patterns imperceptible to the human eye</a:t>
            </a:r>
          </a:p>
          <a:p>
            <a:pPr lvl="2"/>
            <a:r>
              <a:rPr lang="en-US" dirty="0"/>
              <a:t>Catching network intrusions before employees even know (irregularities)</a:t>
            </a:r>
          </a:p>
          <a:p>
            <a:pPr lvl="2"/>
            <a:r>
              <a:rPr lang="en-US" dirty="0"/>
              <a:t>Reducing volume of humans in legal review process</a:t>
            </a:r>
          </a:p>
          <a:p>
            <a:pPr marL="400050" lvl="2" indent="0">
              <a:buNone/>
            </a:pPr>
            <a:endParaRPr lang="en-US" dirty="0"/>
          </a:p>
          <a:p>
            <a:pPr lvl="2"/>
            <a:endParaRPr lang="en-US" dirty="0"/>
          </a:p>
        </p:txBody>
      </p:sp>
    </p:spTree>
    <p:extLst>
      <p:ext uri="{BB962C8B-B14F-4D97-AF65-F5344CB8AC3E}">
        <p14:creationId xmlns:p14="http://schemas.microsoft.com/office/powerpoint/2010/main" val="5638240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Tracking and Monitoring the Public</a:t>
            </a:r>
          </a:p>
        </p:txBody>
      </p:sp>
      <p:pic>
        <p:nvPicPr>
          <p:cNvPr id="4" name="Content Placeholder 5" descr="store traffic.jpg"/>
          <p:cNvPicPr>
            <a:picLocks noGrp="1" noChangeAspect="1"/>
          </p:cNvPicPr>
          <p:nvPr>
            <p:ph idx="1"/>
          </p:nvPr>
        </p:nvPicPr>
        <p:blipFill>
          <a:blip r:embed="rId2">
            <a:extLst>
              <a:ext uri="{28A0092B-C50C-407E-A947-70E740481C1C}">
                <a14:useLocalDpi xmlns:a14="http://schemas.microsoft.com/office/drawing/2010/main" val="0"/>
              </a:ext>
            </a:extLst>
          </a:blip>
          <a:srcRect t="9069" b="9069"/>
          <a:stretch>
            <a:fillRect/>
          </a:stretch>
        </p:blipFill>
        <p:spPr>
          <a:xfrm>
            <a:off x="1462597" y="1771650"/>
            <a:ext cx="6054776" cy="3314700"/>
          </a:xfrm>
          <a:prstGeom prst="rect">
            <a:avLst/>
          </a:prstGeom>
        </p:spPr>
      </p:pic>
    </p:spTree>
    <p:extLst>
      <p:ext uri="{BB962C8B-B14F-4D97-AF65-F5344CB8AC3E}">
        <p14:creationId xmlns:p14="http://schemas.microsoft.com/office/powerpoint/2010/main" val="9796992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Tracking and Monitoring the Public</a:t>
            </a:r>
          </a:p>
        </p:txBody>
      </p:sp>
      <p:pic>
        <p:nvPicPr>
          <p:cNvPr id="4" name="Content Placeholder 5"/>
          <p:cNvPicPr>
            <a:picLocks noGrp="1" noChangeAspect="1"/>
          </p:cNvPicPr>
          <p:nvPr>
            <p:ph idx="1"/>
          </p:nvPr>
        </p:nvPicPr>
        <p:blipFill>
          <a:blip r:embed="rId2"/>
          <a:srcRect t="1120" b="1120"/>
          <a:stretch>
            <a:fillRect/>
          </a:stretch>
        </p:blipFill>
        <p:spPr>
          <a:xfrm>
            <a:off x="1680485" y="1771650"/>
            <a:ext cx="5845950" cy="3200400"/>
          </a:xfrm>
          <a:prstGeom prst="rect">
            <a:avLst/>
          </a:prstGeom>
        </p:spPr>
      </p:pic>
    </p:spTree>
    <p:extLst>
      <p:ext uri="{BB962C8B-B14F-4D97-AF65-F5344CB8AC3E}">
        <p14:creationId xmlns:p14="http://schemas.microsoft.com/office/powerpoint/2010/main" val="979104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5263" y="437559"/>
            <a:ext cx="7221537" cy="500062"/>
          </a:xfrm>
        </p:spPr>
        <p:txBody>
          <a:bodyPr/>
          <a:lstStyle/>
          <a:p>
            <a:r>
              <a:rPr lang="en-US" b="1" dirty="0">
                <a:solidFill>
                  <a:srgbClr val="FF0000"/>
                </a:solidFill>
              </a:rPr>
              <a:t>The Corporate View</a:t>
            </a:r>
            <a:r>
              <a:rPr lang="en-US" dirty="0">
                <a:solidFill>
                  <a:srgbClr val="FF0000"/>
                </a:solidFill>
              </a:rPr>
              <a:t>:                                              In-House Perspective on </a:t>
            </a:r>
            <a:r>
              <a:rPr lang="en-US" sz="2400" dirty="0">
                <a:solidFill>
                  <a:srgbClr val="FF0000"/>
                </a:solidFill>
              </a:rPr>
              <a:t>IT Infrastructure  </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lvl="1"/>
            <a:r>
              <a:rPr lang="en-US" sz="2700" dirty="0"/>
              <a:t>Moving from On-Premise to the Cloud</a:t>
            </a:r>
          </a:p>
          <a:p>
            <a:pPr lvl="2"/>
            <a:r>
              <a:rPr lang="en-US" sz="2100" dirty="0"/>
              <a:t>Reduced infrastructure</a:t>
            </a:r>
          </a:p>
          <a:p>
            <a:pPr lvl="2"/>
            <a:r>
              <a:rPr lang="en-US" sz="2100" dirty="0"/>
              <a:t>Greater scalability</a:t>
            </a:r>
          </a:p>
          <a:p>
            <a:pPr lvl="2"/>
            <a:r>
              <a:rPr lang="en-US" sz="2100" dirty="0"/>
              <a:t>Dramatically improved security from 3-5 years ago	</a:t>
            </a:r>
          </a:p>
          <a:p>
            <a:pPr lvl="1"/>
            <a:r>
              <a:rPr lang="en-US" sz="2700" dirty="0"/>
              <a:t>With the move to the cloud, comes a massive proliferation in systems and applications</a:t>
            </a:r>
          </a:p>
        </p:txBody>
      </p:sp>
      <p:sp>
        <p:nvSpPr>
          <p:cNvPr id="4" name="Slide Number Placeholder 3"/>
          <p:cNvSpPr>
            <a:spLocks noGrp="1"/>
          </p:cNvSpPr>
          <p:nvPr>
            <p:ph type="sldNum" sz="quarter" idx="4294967295"/>
          </p:nvPr>
        </p:nvSpPr>
        <p:spPr>
          <a:xfrm>
            <a:off x="6457950" y="6356351"/>
            <a:ext cx="2057400" cy="365125"/>
          </a:xfrm>
          <a:prstGeom prst="rect">
            <a:avLst/>
          </a:prstGeom>
        </p:spPr>
        <p:txBody>
          <a:bodyPr/>
          <a:lstStyle/>
          <a:p>
            <a:fld id="{B615F391-116D-4D4A-9595-DFE460352DAC}" type="slidenum">
              <a:rPr lang="en-US" smtClean="0">
                <a:solidFill>
                  <a:prstClr val="black">
                    <a:tint val="75000"/>
                  </a:prstClr>
                </a:solidFill>
              </a:rPr>
              <a:pPr/>
              <a:t>46</a:t>
            </a:fld>
            <a:endParaRPr lang="en-US" dirty="0">
              <a:solidFill>
                <a:prstClr val="black">
                  <a:tint val="75000"/>
                </a:prstClr>
              </a:solidFill>
            </a:endParaRPr>
          </a:p>
        </p:txBody>
      </p:sp>
    </p:spTree>
    <p:extLst>
      <p:ext uri="{BB962C8B-B14F-4D97-AF65-F5344CB8AC3E}">
        <p14:creationId xmlns:p14="http://schemas.microsoft.com/office/powerpoint/2010/main" val="19017084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a:xfrm>
            <a:off x="457200" y="942975"/>
            <a:ext cx="8229600" cy="5400675"/>
          </a:xfrm>
        </p:spPr>
        <p:txBody>
          <a:bodyPr/>
          <a:lstStyle/>
          <a:p>
            <a:r>
              <a:rPr lang="en-US" dirty="0"/>
              <a:t>The last 25 years have seen a profound evolution in the creation and use of information</a:t>
            </a:r>
            <a:r>
              <a:rPr lang="en-US" sz="1800" dirty="0"/>
              <a:t>.</a:t>
            </a:r>
          </a:p>
          <a:p>
            <a:pPr lvl="2"/>
            <a:r>
              <a:rPr lang="en-US" dirty="0"/>
              <a:t>Technology has developed at a rapid pace and re-defined what is possible and how data is used by organizations and consumers</a:t>
            </a:r>
          </a:p>
          <a:p>
            <a:pPr lvl="2"/>
            <a:r>
              <a:rPr lang="en-US" dirty="0" err="1"/>
              <a:t>Businesss</a:t>
            </a:r>
            <a:r>
              <a:rPr lang="en-US" dirty="0"/>
              <a:t> that cannot properly harness digital data cannot survive </a:t>
            </a:r>
          </a:p>
          <a:p>
            <a:r>
              <a:rPr lang="en-US" dirty="0"/>
              <a:t>New leadership and new skillsets are needed</a:t>
            </a:r>
          </a:p>
          <a:p>
            <a:pPr lvl="2"/>
            <a:r>
              <a:rPr lang="en-US" dirty="0"/>
              <a:t>Chief Technology Officer</a:t>
            </a:r>
          </a:p>
          <a:p>
            <a:pPr lvl="2"/>
            <a:r>
              <a:rPr lang="en-US" dirty="0"/>
              <a:t>Chief Information Governance Officer</a:t>
            </a:r>
          </a:p>
          <a:p>
            <a:pPr lvl="2"/>
            <a:r>
              <a:rPr lang="en-US" dirty="0"/>
              <a:t>Chief Privacy Officer</a:t>
            </a:r>
          </a:p>
          <a:p>
            <a:pPr lvl="2"/>
            <a:r>
              <a:rPr lang="en-US" dirty="0"/>
              <a:t>Chief Information Security Officer</a:t>
            </a:r>
          </a:p>
          <a:p>
            <a:r>
              <a:rPr lang="en-US" dirty="0"/>
              <a:t>Understanding the risks that come with digital data</a:t>
            </a:r>
          </a:p>
          <a:p>
            <a:pPr lvl="2"/>
            <a:r>
              <a:rPr lang="en-US" dirty="0"/>
              <a:t>Security</a:t>
            </a:r>
          </a:p>
          <a:p>
            <a:pPr lvl="2"/>
            <a:r>
              <a:rPr lang="en-US" dirty="0"/>
              <a:t>Privacy</a:t>
            </a:r>
          </a:p>
          <a:p>
            <a:pPr lvl="2"/>
            <a:r>
              <a:rPr lang="en-US" dirty="0"/>
              <a:t>Legal challenges</a:t>
            </a:r>
          </a:p>
          <a:p>
            <a:pPr lvl="2"/>
            <a:r>
              <a:rPr lang="en-US" dirty="0"/>
              <a:t>Training &amp; Oversight</a:t>
            </a:r>
          </a:p>
          <a:p>
            <a:pPr lvl="2"/>
            <a:r>
              <a:rPr lang="en-US" dirty="0"/>
              <a:t>Managing excess volumes</a:t>
            </a:r>
          </a:p>
          <a:p>
            <a:endParaRPr lang="en-US" dirty="0"/>
          </a:p>
        </p:txBody>
      </p:sp>
    </p:spTree>
    <p:extLst>
      <p:ext uri="{BB962C8B-B14F-4D97-AF65-F5344CB8AC3E}">
        <p14:creationId xmlns:p14="http://schemas.microsoft.com/office/powerpoint/2010/main" val="40142006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B4DA5-2453-44FE-BBFE-4786BFC86A79}"/>
              </a:ext>
            </a:extLst>
          </p:cNvPr>
          <p:cNvSpPr>
            <a:spLocks noGrp="1"/>
          </p:cNvSpPr>
          <p:nvPr>
            <p:ph type="title"/>
          </p:nvPr>
        </p:nvSpPr>
        <p:spPr/>
        <p:txBody>
          <a:bodyPr/>
          <a:lstStyle/>
          <a:p>
            <a:r>
              <a:rPr lang="en-US" dirty="0">
                <a:solidFill>
                  <a:srgbClr val="FF0000"/>
                </a:solidFill>
              </a:rPr>
              <a:t>Questions</a:t>
            </a:r>
          </a:p>
        </p:txBody>
      </p:sp>
      <p:sp>
        <p:nvSpPr>
          <p:cNvPr id="3" name="Content Placeholder 2">
            <a:extLst>
              <a:ext uri="{FF2B5EF4-FFF2-40B4-BE49-F238E27FC236}">
                <a16:creationId xmlns:a16="http://schemas.microsoft.com/office/drawing/2014/main" id="{39CC82CF-4BF4-450A-9947-7AFC014F9938}"/>
              </a:ext>
            </a:extLst>
          </p:cNvPr>
          <p:cNvSpPr>
            <a:spLocks noGrp="1"/>
          </p:cNvSpPr>
          <p:nvPr>
            <p:ph idx="1"/>
          </p:nvPr>
        </p:nvSpPr>
        <p:spPr/>
        <p:txBody>
          <a:bodyPr/>
          <a:lstStyle/>
          <a:p>
            <a:pPr marL="0" indent="0" algn="ctr">
              <a:buNone/>
            </a:pPr>
            <a:endParaRPr lang="en-US" sz="4800" dirty="0">
              <a:solidFill>
                <a:srgbClr val="FF0000"/>
              </a:solidFill>
            </a:endParaRPr>
          </a:p>
          <a:p>
            <a:pPr marL="0" indent="0" algn="ctr">
              <a:buNone/>
            </a:pPr>
            <a:endParaRPr lang="en-US" sz="4800" dirty="0">
              <a:solidFill>
                <a:srgbClr val="FF0000"/>
              </a:solidFill>
            </a:endParaRPr>
          </a:p>
          <a:p>
            <a:pPr marL="0" indent="0" algn="ctr">
              <a:buNone/>
            </a:pPr>
            <a:r>
              <a:rPr lang="en-US" sz="4800" dirty="0">
                <a:solidFill>
                  <a:srgbClr val="FF0000"/>
                </a:solidFill>
              </a:rPr>
              <a:t>QUESTIONS?</a:t>
            </a:r>
          </a:p>
        </p:txBody>
      </p:sp>
    </p:spTree>
    <p:extLst>
      <p:ext uri="{BB962C8B-B14F-4D97-AF65-F5344CB8AC3E}">
        <p14:creationId xmlns:p14="http://schemas.microsoft.com/office/powerpoint/2010/main" val="2410179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5263" y="202058"/>
            <a:ext cx="7221537" cy="500062"/>
          </a:xfrm>
        </p:spPr>
        <p:txBody>
          <a:bodyPr/>
          <a:lstStyle/>
          <a:p>
            <a:r>
              <a:rPr lang="en-US" dirty="0"/>
              <a:t>Explosion of Data Volumes</a:t>
            </a:r>
          </a:p>
        </p:txBody>
      </p:sp>
      <p:pic>
        <p:nvPicPr>
          <p:cNvPr id="2050" name="Picture 2" descr="C:\Users\tcase\Desktop\digitaluniverse_wsj.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5044" y="926275"/>
            <a:ext cx="6709559" cy="5367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99899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par>
                          <p:cTn id="8" fill="hold">
                            <p:stCondLst>
                              <p:cond delay="2000"/>
                            </p:stCondLst>
                            <p:childTnLst>
                              <p:par>
                                <p:cTn id="9" presetID="31" presetClass="entr" presetSubtype="0" fill="hold" nodeType="afterEffect">
                                  <p:stCondLst>
                                    <p:cond delay="0"/>
                                  </p:stCondLst>
                                  <p:childTnLst>
                                    <p:set>
                                      <p:cBhvr>
                                        <p:cTn id="10" dur="1" fill="hold">
                                          <p:stCondLst>
                                            <p:cond delay="0"/>
                                          </p:stCondLst>
                                        </p:cTn>
                                        <p:tgtEl>
                                          <p:spTgt spid="2050"/>
                                        </p:tgtEl>
                                        <p:attrNameLst>
                                          <p:attrName>style.visibility</p:attrName>
                                        </p:attrNameLst>
                                      </p:cBhvr>
                                      <p:to>
                                        <p:strVal val="visible"/>
                                      </p:to>
                                    </p:set>
                                    <p:anim calcmode="lin" valueType="num">
                                      <p:cBhvr>
                                        <p:cTn id="11" dur="1000" fill="hold"/>
                                        <p:tgtEl>
                                          <p:spTgt spid="2050"/>
                                        </p:tgtEl>
                                        <p:attrNameLst>
                                          <p:attrName>ppt_w</p:attrName>
                                        </p:attrNameLst>
                                      </p:cBhvr>
                                      <p:tavLst>
                                        <p:tav tm="0">
                                          <p:val>
                                            <p:fltVal val="0"/>
                                          </p:val>
                                        </p:tav>
                                        <p:tav tm="100000">
                                          <p:val>
                                            <p:strVal val="#ppt_w"/>
                                          </p:val>
                                        </p:tav>
                                      </p:tavLst>
                                    </p:anim>
                                    <p:anim calcmode="lin" valueType="num">
                                      <p:cBhvr>
                                        <p:cTn id="12" dur="1000" fill="hold"/>
                                        <p:tgtEl>
                                          <p:spTgt spid="2050"/>
                                        </p:tgtEl>
                                        <p:attrNameLst>
                                          <p:attrName>ppt_h</p:attrName>
                                        </p:attrNameLst>
                                      </p:cBhvr>
                                      <p:tavLst>
                                        <p:tav tm="0">
                                          <p:val>
                                            <p:fltVal val="0"/>
                                          </p:val>
                                        </p:tav>
                                        <p:tav tm="100000">
                                          <p:val>
                                            <p:strVal val="#ppt_h"/>
                                          </p:val>
                                        </p:tav>
                                      </p:tavLst>
                                    </p:anim>
                                    <p:anim calcmode="lin" valueType="num">
                                      <p:cBhvr>
                                        <p:cTn id="13" dur="1000" fill="hold"/>
                                        <p:tgtEl>
                                          <p:spTgt spid="2050"/>
                                        </p:tgtEl>
                                        <p:attrNameLst>
                                          <p:attrName>style.rotation</p:attrName>
                                        </p:attrNameLst>
                                      </p:cBhvr>
                                      <p:tavLst>
                                        <p:tav tm="0">
                                          <p:val>
                                            <p:fltVal val="90"/>
                                          </p:val>
                                        </p:tav>
                                        <p:tav tm="100000">
                                          <p:val>
                                            <p:fltVal val="0"/>
                                          </p:val>
                                        </p:tav>
                                      </p:tavLst>
                                    </p:anim>
                                    <p:animEffect transition="in" filter="fade">
                                      <p:cBhvr>
                                        <p:cTn id="14" dur="100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2"/>
                                        </p:tgtEl>
                                      </p:cBhvr>
                                    </p:animEffect>
                                    <p:set>
                                      <p:cBhvr>
                                        <p:cTn id="19" dur="1" fill="hold">
                                          <p:stCondLst>
                                            <p:cond delay="499"/>
                                          </p:stCondLst>
                                        </p:cTn>
                                        <p:tgtEl>
                                          <p:spTgt spid="2"/>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2050"/>
                                        </p:tgtEl>
                                      </p:cBhvr>
                                    </p:animEffect>
                                    <p:set>
                                      <p:cBhvr>
                                        <p:cTn id="22" dur="1" fill="hold">
                                          <p:stCondLst>
                                            <p:cond delay="499"/>
                                          </p:stCondLst>
                                        </p:cTn>
                                        <p:tgtEl>
                                          <p:spTgt spid="20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F3F21-79AA-427C-A0CD-444026280D3C}"/>
              </a:ext>
            </a:extLst>
          </p:cNvPr>
          <p:cNvSpPr>
            <a:spLocks noGrp="1"/>
          </p:cNvSpPr>
          <p:nvPr>
            <p:ph type="title"/>
          </p:nvPr>
        </p:nvSpPr>
        <p:spPr>
          <a:xfrm>
            <a:off x="1465263" y="201613"/>
            <a:ext cx="7493000" cy="500062"/>
          </a:xfrm>
        </p:spPr>
        <p:txBody>
          <a:bodyPr/>
          <a:lstStyle/>
          <a:p>
            <a:r>
              <a:rPr lang="en-US" dirty="0"/>
              <a:t>Unstructured Data and the Business Process</a:t>
            </a:r>
          </a:p>
        </p:txBody>
      </p:sp>
      <p:pic>
        <p:nvPicPr>
          <p:cNvPr id="5" name="Content Placeholder 4">
            <a:extLst>
              <a:ext uri="{FF2B5EF4-FFF2-40B4-BE49-F238E27FC236}">
                <a16:creationId xmlns:a16="http://schemas.microsoft.com/office/drawing/2014/main" id="{F40BFA6F-B9FA-40E5-92BB-F1D3BB9EC881}"/>
              </a:ext>
            </a:extLst>
          </p:cNvPr>
          <p:cNvPicPr>
            <a:picLocks noGrp="1" noChangeAspect="1"/>
          </p:cNvPicPr>
          <p:nvPr>
            <p:ph idx="1"/>
          </p:nvPr>
        </p:nvPicPr>
        <p:blipFill>
          <a:blip r:embed="rId2"/>
          <a:stretch>
            <a:fillRect/>
          </a:stretch>
        </p:blipFill>
        <p:spPr>
          <a:xfrm>
            <a:off x="892097" y="1318760"/>
            <a:ext cx="7221537" cy="4455842"/>
          </a:xfrm>
        </p:spPr>
      </p:pic>
    </p:spTree>
    <p:extLst>
      <p:ext uri="{BB962C8B-B14F-4D97-AF65-F5344CB8AC3E}">
        <p14:creationId xmlns:p14="http://schemas.microsoft.com/office/powerpoint/2010/main" val="3840131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1454"/>
            <a:ext cx="8458200" cy="817561"/>
          </a:xfrm>
        </p:spPr>
        <p:txBody>
          <a:bodyPr/>
          <a:lstStyle/>
          <a:p>
            <a:pPr marL="609585" lvl="1" algn="ctr" defTabSz="609585" rtl="0">
              <a:spcBef>
                <a:spcPct val="0"/>
              </a:spcBef>
              <a:defRPr/>
            </a:pPr>
            <a:r>
              <a:rPr lang="en-US" kern="1200" cap="all" dirty="0">
                <a:solidFill>
                  <a:srgbClr val="FF0000"/>
                </a:solidFill>
                <a:ea typeface="+mj-ea"/>
                <a:cs typeface="+mj-cs"/>
              </a:rPr>
              <a:t>Business Users, Cyber, &amp; Risk </a:t>
            </a:r>
          </a:p>
        </p:txBody>
      </p:sp>
      <p:sp>
        <p:nvSpPr>
          <p:cNvPr id="3" name="Content Placeholder 2"/>
          <p:cNvSpPr>
            <a:spLocks noGrp="1"/>
          </p:cNvSpPr>
          <p:nvPr>
            <p:ph idx="1"/>
          </p:nvPr>
        </p:nvSpPr>
        <p:spPr>
          <a:xfrm>
            <a:off x="457200" y="990601"/>
            <a:ext cx="8229600" cy="5237164"/>
          </a:xfrm>
        </p:spPr>
        <p:txBody>
          <a:bodyPr>
            <a:normAutofit/>
          </a:bodyPr>
          <a:lstStyle/>
          <a:p>
            <a:pPr marL="0" indent="0">
              <a:buNone/>
            </a:pPr>
            <a:r>
              <a:rPr lang="en-US" sz="2400" dirty="0"/>
              <a:t>Business users are always looking for the newest, most effective technologies to get their work done</a:t>
            </a:r>
          </a:p>
          <a:p>
            <a:pPr lvl="2"/>
            <a:r>
              <a:rPr lang="en-US" sz="2000" dirty="0">
                <a:latin typeface="Calibri"/>
              </a:rPr>
              <a:t>Over the past 15 years, cyclical downturns in the economy have resulted in downsizing of workforces, so effectively fewer people are doing more work</a:t>
            </a:r>
          </a:p>
          <a:p>
            <a:pPr lvl="2"/>
            <a:r>
              <a:rPr lang="en-US" sz="2000" dirty="0"/>
              <a:t>Older systems typically create redundancies, duplication of work, and generally result in inefficient use of time</a:t>
            </a:r>
          </a:p>
          <a:p>
            <a:pPr marL="0" indent="0">
              <a:buNone/>
            </a:pPr>
            <a:r>
              <a:rPr lang="en-US" sz="2400" dirty="0"/>
              <a:t>Newer systems offer great benefits:</a:t>
            </a:r>
          </a:p>
          <a:p>
            <a:pPr lvl="2"/>
            <a:r>
              <a:rPr lang="en-US" sz="2000" dirty="0"/>
              <a:t>reduce time spent on any given task</a:t>
            </a:r>
          </a:p>
          <a:p>
            <a:pPr lvl="2"/>
            <a:r>
              <a:rPr lang="en-US" sz="2000" dirty="0"/>
              <a:t>Improve collaboration</a:t>
            </a:r>
          </a:p>
          <a:p>
            <a:pPr lvl="2"/>
            <a:r>
              <a:rPr lang="en-US" sz="2000" dirty="0"/>
              <a:t>Users no longer need to be connected to a single location to accomplish work</a:t>
            </a:r>
          </a:p>
          <a:p>
            <a:pPr marL="0" indent="0">
              <a:buNone/>
            </a:pPr>
            <a:r>
              <a:rPr lang="en-US" sz="2400" dirty="0">
                <a:solidFill>
                  <a:srgbClr val="FF0000"/>
                </a:solidFill>
              </a:rPr>
              <a:t>These same systems also dramatically increase general corporate risk and cybersecurity exposure</a:t>
            </a:r>
          </a:p>
        </p:txBody>
      </p:sp>
      <p:sp>
        <p:nvSpPr>
          <p:cNvPr id="4" name="Slide Number Placeholder 3"/>
          <p:cNvSpPr>
            <a:spLocks noGrp="1"/>
          </p:cNvSpPr>
          <p:nvPr>
            <p:ph type="sldNum" sz="quarter" idx="4294967295"/>
          </p:nvPr>
        </p:nvSpPr>
        <p:spPr>
          <a:xfrm>
            <a:off x="6457950" y="6356351"/>
            <a:ext cx="2057400" cy="365125"/>
          </a:xfrm>
          <a:prstGeom prst="rect">
            <a:avLst/>
          </a:prstGeom>
        </p:spPr>
        <p:txBody>
          <a:bodyPr/>
          <a:lstStyle/>
          <a:p>
            <a:fld id="{B615F391-116D-4D4A-9595-DFE460352DAC}" type="slidenum">
              <a:rPr lang="en-US" smtClean="0">
                <a:solidFill>
                  <a:prstClr val="black">
                    <a:tint val="75000"/>
                  </a:prstClr>
                </a:solidFill>
              </a:rPr>
              <a:pPr/>
              <a:t>6</a:t>
            </a:fld>
            <a:endParaRPr lang="en-US" dirty="0">
              <a:solidFill>
                <a:prstClr val="black">
                  <a:tint val="75000"/>
                </a:prstClr>
              </a:solidFill>
            </a:endParaRPr>
          </a:p>
        </p:txBody>
      </p:sp>
    </p:spTree>
    <p:extLst>
      <p:ext uri="{BB962C8B-B14F-4D97-AF65-F5344CB8AC3E}">
        <p14:creationId xmlns:p14="http://schemas.microsoft.com/office/powerpoint/2010/main" val="3758736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8738" y="114301"/>
            <a:ext cx="7815262" cy="800100"/>
          </a:xfrm>
        </p:spPr>
        <p:txBody>
          <a:bodyPr/>
          <a:lstStyle/>
          <a:p>
            <a:r>
              <a:rPr lang="en-US" sz="3200" dirty="0"/>
              <a:t>Benefits vs Risks of New Data Sources</a:t>
            </a:r>
          </a:p>
        </p:txBody>
      </p:sp>
      <p:sp>
        <p:nvSpPr>
          <p:cNvPr id="3" name="Content Placeholder 2"/>
          <p:cNvSpPr>
            <a:spLocks noGrp="1"/>
          </p:cNvSpPr>
          <p:nvPr>
            <p:ph idx="1"/>
          </p:nvPr>
        </p:nvSpPr>
        <p:spPr>
          <a:xfrm>
            <a:off x="457200" y="1396999"/>
            <a:ext cx="3810000" cy="4830764"/>
          </a:xfrm>
        </p:spPr>
        <p:txBody>
          <a:bodyPr>
            <a:normAutofit fontScale="77500" lnSpcReduction="20000"/>
          </a:bodyPr>
          <a:lstStyle/>
          <a:p>
            <a:pPr marL="0" indent="0">
              <a:buNone/>
            </a:pPr>
            <a:r>
              <a:rPr lang="en-US" sz="3200" dirty="0"/>
              <a:t>Benefits</a:t>
            </a:r>
          </a:p>
          <a:p>
            <a:pPr>
              <a:buFont typeface="Arial" panose="020B0604020202020204" pitchFamily="34" charset="0"/>
              <a:buChar char="•"/>
            </a:pPr>
            <a:r>
              <a:rPr lang="en-US" sz="2700" dirty="0"/>
              <a:t>Centralization of data</a:t>
            </a:r>
          </a:p>
          <a:p>
            <a:pPr>
              <a:buFont typeface="Arial" panose="020B0604020202020204" pitchFamily="34" charset="0"/>
              <a:buChar char="•"/>
            </a:pPr>
            <a:r>
              <a:rPr lang="en-US" sz="2700" dirty="0"/>
              <a:t>Mobility (work from anywhere)</a:t>
            </a:r>
          </a:p>
          <a:p>
            <a:pPr>
              <a:buFont typeface="Arial" panose="020B0604020202020204" pitchFamily="34" charset="0"/>
              <a:buChar char="•"/>
            </a:pPr>
            <a:r>
              <a:rPr lang="en-US" sz="2700" dirty="0"/>
              <a:t>Efficiency (templates, </a:t>
            </a:r>
            <a:r>
              <a:rPr lang="en-US" sz="2700" dirty="0" err="1"/>
              <a:t>etc</a:t>
            </a:r>
            <a:r>
              <a:rPr lang="en-US" sz="2700" dirty="0"/>
              <a:t>…)</a:t>
            </a:r>
          </a:p>
          <a:p>
            <a:pPr>
              <a:buFont typeface="Arial" panose="020B0604020202020204" pitchFamily="34" charset="0"/>
              <a:buChar char="•"/>
            </a:pPr>
            <a:r>
              <a:rPr lang="en-US" sz="2700" dirty="0"/>
              <a:t>Collaboration/Teamwork</a:t>
            </a:r>
          </a:p>
          <a:p>
            <a:pPr>
              <a:buFont typeface="Arial" panose="020B0604020202020204" pitchFamily="34" charset="0"/>
              <a:buChar char="•"/>
            </a:pPr>
            <a:r>
              <a:rPr lang="en-US" sz="2700" dirty="0"/>
              <a:t>Scalability</a:t>
            </a:r>
          </a:p>
          <a:p>
            <a:pPr>
              <a:buFont typeface="Arial" panose="020B0604020202020204" pitchFamily="34" charset="0"/>
              <a:buChar char="•"/>
            </a:pPr>
            <a:r>
              <a:rPr lang="en-US" sz="2700" dirty="0"/>
              <a:t>Real-time communication</a:t>
            </a:r>
          </a:p>
          <a:p>
            <a:pPr>
              <a:buFont typeface="Arial" panose="020B0604020202020204" pitchFamily="34" charset="0"/>
              <a:buChar char="•"/>
            </a:pPr>
            <a:r>
              <a:rPr lang="en-US" sz="2700" dirty="0"/>
              <a:t>Reduced infrastructure costs</a:t>
            </a:r>
          </a:p>
          <a:p>
            <a:pPr>
              <a:buFont typeface="Arial" panose="020B0604020202020204" pitchFamily="34" charset="0"/>
              <a:buChar char="•"/>
            </a:pPr>
            <a:r>
              <a:rPr lang="en-US" sz="2700" dirty="0"/>
              <a:t>Improved cloud security &amp;    CASB controls</a:t>
            </a:r>
          </a:p>
          <a:p>
            <a:pPr>
              <a:buFont typeface="Arial" panose="020B0604020202020204" pitchFamily="34" charset="0"/>
              <a:buChar char="•"/>
            </a:pPr>
            <a:r>
              <a:rPr lang="en-US" sz="2700" dirty="0"/>
              <a:t>Reduces need to continually buy new storage</a:t>
            </a:r>
          </a:p>
          <a:p>
            <a:pPr>
              <a:buFont typeface="Arial" panose="020B0604020202020204" pitchFamily="34" charset="0"/>
              <a:buChar char="•"/>
            </a:pPr>
            <a:endParaRPr lang="en-US" sz="2700" dirty="0"/>
          </a:p>
          <a:p>
            <a:pPr marL="0" indent="0">
              <a:buNone/>
            </a:pPr>
            <a:endParaRPr lang="en-US" dirty="0">
              <a:latin typeface="+mn-lt"/>
            </a:endParaRPr>
          </a:p>
        </p:txBody>
      </p:sp>
      <p:sp>
        <p:nvSpPr>
          <p:cNvPr id="4" name="Slide Number Placeholder 3"/>
          <p:cNvSpPr>
            <a:spLocks noGrp="1"/>
          </p:cNvSpPr>
          <p:nvPr>
            <p:ph type="sldNum" sz="quarter" idx="4294967295"/>
          </p:nvPr>
        </p:nvSpPr>
        <p:spPr>
          <a:xfrm>
            <a:off x="6457950" y="6356351"/>
            <a:ext cx="2057400" cy="365125"/>
          </a:xfrm>
          <a:prstGeom prst="rect">
            <a:avLst/>
          </a:prstGeom>
        </p:spPr>
        <p:txBody>
          <a:bodyPr/>
          <a:lstStyle/>
          <a:p>
            <a:fld id="{B615F391-116D-4D4A-9595-DFE460352DAC}" type="slidenum">
              <a:rPr lang="en-US" smtClean="0">
                <a:solidFill>
                  <a:prstClr val="black">
                    <a:tint val="75000"/>
                  </a:prstClr>
                </a:solidFill>
              </a:rPr>
              <a:pPr/>
              <a:t>7</a:t>
            </a:fld>
            <a:endParaRPr lang="en-US" dirty="0">
              <a:solidFill>
                <a:prstClr val="black">
                  <a:tint val="75000"/>
                </a:prstClr>
              </a:solidFill>
            </a:endParaRPr>
          </a:p>
        </p:txBody>
      </p:sp>
      <p:sp>
        <p:nvSpPr>
          <p:cNvPr id="5" name="Content Placeholder 2"/>
          <p:cNvSpPr txBox="1">
            <a:spLocks/>
          </p:cNvSpPr>
          <p:nvPr/>
        </p:nvSpPr>
        <p:spPr>
          <a:xfrm>
            <a:off x="4953000" y="1295401"/>
            <a:ext cx="3962400" cy="4932363"/>
          </a:xfrm>
          <a:prstGeom prst="rect">
            <a:avLst/>
          </a:prstGeom>
        </p:spPr>
        <p:txBody>
          <a:bodyPr vert="horz" lIns="121917" tIns="60958" rIns="121917" bIns="60958" rtlCol="0">
            <a:normAutofit fontScale="77500" lnSpcReduction="20000"/>
          </a:bodyPr>
          <a:lstStyle>
            <a:lvl1pPr marL="342900" indent="-342900" algn="l" defTabSz="457200" rtl="0" eaLnBrk="1" latinLnBrk="0" hangingPunct="1">
              <a:spcBef>
                <a:spcPct val="20000"/>
              </a:spcBef>
              <a:buFont typeface="Arial"/>
              <a:buChar char="•"/>
              <a:defRPr sz="3200" kern="1200">
                <a:solidFill>
                  <a:srgbClr val="1C3C5A"/>
                </a:solidFill>
                <a:latin typeface="Gotham Book" pitchFamily="50" charset="0"/>
                <a:ea typeface="+mn-ea"/>
                <a:cs typeface="+mn-cs"/>
              </a:defRPr>
            </a:lvl1pPr>
            <a:lvl2pPr marL="742950" indent="-285750" algn="l" defTabSz="457200" rtl="0" eaLnBrk="1" latinLnBrk="0" hangingPunct="1">
              <a:spcBef>
                <a:spcPct val="20000"/>
              </a:spcBef>
              <a:buFont typeface="Arial"/>
              <a:buChar char="–"/>
              <a:defRPr sz="2800" kern="1200">
                <a:solidFill>
                  <a:srgbClr val="1C3C5A"/>
                </a:solidFill>
                <a:latin typeface="Gotham Book" pitchFamily="50" charset="0"/>
                <a:ea typeface="+mn-ea"/>
                <a:cs typeface="+mn-cs"/>
              </a:defRPr>
            </a:lvl2pPr>
            <a:lvl3pPr marL="1143000" indent="-228600" algn="l" defTabSz="457200" rtl="0" eaLnBrk="1" latinLnBrk="0" hangingPunct="1">
              <a:spcBef>
                <a:spcPct val="20000"/>
              </a:spcBef>
              <a:buFont typeface="Arial"/>
              <a:buChar char="•"/>
              <a:defRPr sz="2400" kern="1200">
                <a:solidFill>
                  <a:srgbClr val="1C3C5A"/>
                </a:solidFill>
                <a:latin typeface="Gotham Book" pitchFamily="50" charset="0"/>
                <a:ea typeface="+mn-ea"/>
                <a:cs typeface="+mn-cs"/>
              </a:defRPr>
            </a:lvl3pPr>
            <a:lvl4pPr marL="1600200" indent="-228600" algn="l" defTabSz="457200" rtl="0" eaLnBrk="1" latinLnBrk="0" hangingPunct="1">
              <a:spcBef>
                <a:spcPct val="20000"/>
              </a:spcBef>
              <a:buFont typeface="Arial"/>
              <a:buChar char="–"/>
              <a:defRPr sz="2000" kern="1200">
                <a:solidFill>
                  <a:srgbClr val="1C3C5A"/>
                </a:solidFill>
                <a:latin typeface="Gotham Book" pitchFamily="50" charset="0"/>
                <a:ea typeface="+mn-ea"/>
                <a:cs typeface="+mn-cs"/>
              </a:defRPr>
            </a:lvl4pPr>
            <a:lvl5pPr marL="2057400" indent="-228600" algn="l" defTabSz="457200" rtl="0" eaLnBrk="1" latinLnBrk="0" hangingPunct="1">
              <a:spcBef>
                <a:spcPct val="20000"/>
              </a:spcBef>
              <a:buFont typeface="Arial"/>
              <a:buChar char="»"/>
              <a:defRPr sz="2000" kern="1200">
                <a:solidFill>
                  <a:srgbClr val="1C3C5A"/>
                </a:solidFill>
                <a:latin typeface="Gotham Book" pitchFamily="50"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latin typeface="+mn-lt"/>
              </a:rPr>
              <a:t>Risks</a:t>
            </a:r>
          </a:p>
          <a:p>
            <a:r>
              <a:rPr lang="en-US" sz="2700" dirty="0">
                <a:latin typeface="+mn-lt"/>
              </a:rPr>
              <a:t>Data exfiltration</a:t>
            </a:r>
          </a:p>
          <a:p>
            <a:r>
              <a:rPr lang="en-US" sz="2700" dirty="0">
                <a:latin typeface="+mn-lt"/>
              </a:rPr>
              <a:t>Control in hands of cloud brokers</a:t>
            </a:r>
          </a:p>
          <a:p>
            <a:r>
              <a:rPr lang="en-US" sz="2700" dirty="0">
                <a:latin typeface="+mn-lt"/>
              </a:rPr>
              <a:t>Massive data mapping efforts </a:t>
            </a:r>
          </a:p>
          <a:p>
            <a:r>
              <a:rPr lang="en-US" sz="2700" dirty="0">
                <a:latin typeface="+mn-lt"/>
              </a:rPr>
              <a:t>Expensive up front migration costs</a:t>
            </a:r>
          </a:p>
          <a:p>
            <a:r>
              <a:rPr lang="en-US" sz="2700" dirty="0">
                <a:latin typeface="+mn-lt"/>
              </a:rPr>
              <a:t>Massive change management and ongoing training costs</a:t>
            </a:r>
          </a:p>
          <a:p>
            <a:r>
              <a:rPr lang="en-US" sz="2700" dirty="0">
                <a:latin typeface="+mn-lt"/>
              </a:rPr>
              <a:t>Centralized data means one  security breach exposes large volumes of data (i.e. Target breached via HVAC vendor)</a:t>
            </a:r>
          </a:p>
        </p:txBody>
      </p:sp>
    </p:spTree>
    <p:extLst>
      <p:ext uri="{BB962C8B-B14F-4D97-AF65-F5344CB8AC3E}">
        <p14:creationId xmlns:p14="http://schemas.microsoft.com/office/powerpoint/2010/main" val="2786207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670AE-0061-4D29-907E-DD2782E6E766}"/>
              </a:ext>
            </a:extLst>
          </p:cNvPr>
          <p:cNvSpPr>
            <a:spLocks noGrp="1"/>
          </p:cNvSpPr>
          <p:nvPr>
            <p:ph type="title"/>
          </p:nvPr>
        </p:nvSpPr>
        <p:spPr/>
        <p:txBody>
          <a:bodyPr/>
          <a:lstStyle/>
          <a:p>
            <a:r>
              <a:rPr lang="en-US" dirty="0"/>
              <a:t>Information Governance</a:t>
            </a:r>
          </a:p>
        </p:txBody>
      </p:sp>
      <p:sp>
        <p:nvSpPr>
          <p:cNvPr id="3" name="Content Placeholder 2">
            <a:extLst>
              <a:ext uri="{FF2B5EF4-FFF2-40B4-BE49-F238E27FC236}">
                <a16:creationId xmlns:a16="http://schemas.microsoft.com/office/drawing/2014/main" id="{F8E1CD03-DFC2-48DE-8129-2CDA245C84E2}"/>
              </a:ext>
            </a:extLst>
          </p:cNvPr>
          <p:cNvSpPr>
            <a:spLocks noGrp="1"/>
          </p:cNvSpPr>
          <p:nvPr>
            <p:ph idx="1"/>
          </p:nvPr>
        </p:nvSpPr>
        <p:spPr/>
        <p:txBody>
          <a:bodyPr/>
          <a:lstStyle/>
          <a:p>
            <a:endParaRPr lang="en-US" dirty="0"/>
          </a:p>
          <a:p>
            <a:endParaRPr lang="en-US" dirty="0"/>
          </a:p>
          <a:p>
            <a:r>
              <a:rPr lang="en-US" sz="2800" b="1" dirty="0">
                <a:solidFill>
                  <a:srgbClr val="FF0000"/>
                </a:solidFill>
              </a:rPr>
              <a:t>Understanding Information Governance and Developing Effective IG Programs </a:t>
            </a:r>
          </a:p>
          <a:p>
            <a:pPr lvl="2"/>
            <a:r>
              <a:rPr lang="en-US" sz="2600" b="1" dirty="0">
                <a:solidFill>
                  <a:srgbClr val="FF0000"/>
                </a:solidFill>
              </a:rPr>
              <a:t>Key IG Building Blocks</a:t>
            </a:r>
          </a:p>
          <a:p>
            <a:pPr lvl="2"/>
            <a:r>
              <a:rPr lang="en-US" sz="2600" b="1" dirty="0">
                <a:solidFill>
                  <a:srgbClr val="FF0000"/>
                </a:solidFill>
              </a:rPr>
              <a:t>Hurdles to Implementation</a:t>
            </a:r>
          </a:p>
          <a:p>
            <a:endParaRPr lang="en-US" sz="2800" dirty="0"/>
          </a:p>
        </p:txBody>
      </p:sp>
    </p:spTree>
    <p:extLst>
      <p:ext uri="{BB962C8B-B14F-4D97-AF65-F5344CB8AC3E}">
        <p14:creationId xmlns:p14="http://schemas.microsoft.com/office/powerpoint/2010/main" val="8257359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Office Theme 1">
        <a:dk1>
          <a:srgbClr val="1F497D"/>
        </a:dk1>
        <a:lt1>
          <a:srgbClr val="FFFFFF"/>
        </a:lt1>
        <a:dk2>
          <a:srgbClr val="000000"/>
        </a:dk2>
        <a:lt2>
          <a:srgbClr val="EEECE1"/>
        </a:lt2>
        <a:accent1>
          <a:srgbClr val="4F81BD"/>
        </a:accent1>
        <a:accent2>
          <a:srgbClr val="C0504D"/>
        </a:accent2>
        <a:accent3>
          <a:srgbClr val="AAAAAA"/>
        </a:accent3>
        <a:accent4>
          <a:srgbClr val="DADADA"/>
        </a:accent4>
        <a:accent5>
          <a:srgbClr val="B2C1DB"/>
        </a:accent5>
        <a:accent6>
          <a:srgbClr val="AE4845"/>
        </a:accent6>
        <a:hlink>
          <a:srgbClr val="0000FF"/>
        </a:hlink>
        <a:folHlink>
          <a:srgbClr val="800080"/>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C8000A"/>
        </a:dk2>
        <a:lt2>
          <a:srgbClr val="001E42"/>
        </a:lt2>
        <a:accent1>
          <a:srgbClr val="416D8D"/>
        </a:accent1>
        <a:accent2>
          <a:srgbClr val="D6C683"/>
        </a:accent2>
        <a:accent3>
          <a:srgbClr val="FFFFFF"/>
        </a:accent3>
        <a:accent4>
          <a:srgbClr val="000000"/>
        </a:accent4>
        <a:accent5>
          <a:srgbClr val="B0BAC5"/>
        </a:accent5>
        <a:accent6>
          <a:srgbClr val="C2B376"/>
        </a:accent6>
        <a:hlink>
          <a:srgbClr val="878D48"/>
        </a:hlink>
        <a:folHlink>
          <a:srgbClr val="83838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olutionary PowerPoint Template">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2500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25000" smtClean="0">
            <a:ln>
              <a:noFill/>
            </a:ln>
            <a:solidFill>
              <a:schemeClr val="tx1"/>
            </a:solidFill>
            <a:effectLst/>
            <a:latin typeface="Arial" pitchFamily="34"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Solutionary PowerPoint Template">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2500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25000" smtClean="0">
            <a:ln>
              <a:noFill/>
            </a:ln>
            <a:solidFill>
              <a:schemeClr val="tx1"/>
            </a:solidFill>
            <a:effectLst/>
            <a:latin typeface="Arial" pitchFamily="34"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Solutionary PowerPoint Template">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2500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25000" smtClean="0">
            <a:ln>
              <a:noFill/>
            </a:ln>
            <a:solidFill>
              <a:schemeClr val="tx1"/>
            </a:solidFill>
            <a:effectLst/>
            <a:latin typeface="Arial" pitchFamily="34"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Theme 2">
    <a:dk1>
      <a:srgbClr val="000000"/>
    </a:dk1>
    <a:lt1>
      <a:srgbClr val="FFFFFF"/>
    </a:lt1>
    <a:dk2>
      <a:srgbClr val="C8000A"/>
    </a:dk2>
    <a:lt2>
      <a:srgbClr val="001E42"/>
    </a:lt2>
    <a:accent1>
      <a:srgbClr val="416D8D"/>
    </a:accent1>
    <a:accent2>
      <a:srgbClr val="D6C683"/>
    </a:accent2>
    <a:accent3>
      <a:srgbClr val="FFFFFF"/>
    </a:accent3>
    <a:accent4>
      <a:srgbClr val="000000"/>
    </a:accent4>
    <a:accent5>
      <a:srgbClr val="B0BAC5"/>
    </a:accent5>
    <a:accent6>
      <a:srgbClr val="C2B376"/>
    </a:accent6>
    <a:hlink>
      <a:srgbClr val="878D48"/>
    </a:hlink>
    <a:folHlink>
      <a:srgbClr val="838383"/>
    </a:folHlink>
  </a:clrScheme>
</a:themeOverride>
</file>

<file path=docProps/app.xml><?xml version="1.0" encoding="utf-8"?>
<Properties xmlns="http://schemas.openxmlformats.org/officeDocument/2006/extended-properties" xmlns:vt="http://schemas.openxmlformats.org/officeDocument/2006/docPropsVTypes">
  <Template/>
  <TotalTime>24876</TotalTime>
  <Words>4025</Words>
  <Application>Microsoft Office PowerPoint</Application>
  <PresentationFormat>On-screen Show (4:3)</PresentationFormat>
  <Paragraphs>532</Paragraphs>
  <Slides>49</Slides>
  <Notes>11</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49</vt:i4>
      </vt:variant>
    </vt:vector>
  </HeadingPairs>
  <TitlesOfParts>
    <vt:vector size="64" baseType="lpstr">
      <vt:lpstr>Arial</vt:lpstr>
      <vt:lpstr>Calibri</vt:lpstr>
      <vt:lpstr>Gotham</vt:lpstr>
      <vt:lpstr>Gotham Bold</vt:lpstr>
      <vt:lpstr>Gotham-Book</vt:lpstr>
      <vt:lpstr>Gotham-Medium</vt:lpstr>
      <vt:lpstr>Mangal</vt:lpstr>
      <vt:lpstr>Requiem Text</vt:lpstr>
      <vt:lpstr>Trebuchet MS</vt:lpstr>
      <vt:lpstr>Wingdings</vt:lpstr>
      <vt:lpstr>Office Theme</vt:lpstr>
      <vt:lpstr>Custom Design</vt:lpstr>
      <vt:lpstr>Solutionary PowerPoint Template</vt:lpstr>
      <vt:lpstr>1_Solutionary PowerPoint Template</vt:lpstr>
      <vt:lpstr>2_Solutionary PowerPoint Template</vt:lpstr>
      <vt:lpstr>Transitioning from Paper to                         Electronic Information:                                       Cost Control, Risk Mitigation, &amp; Managing the Process</vt:lpstr>
      <vt:lpstr>Topics</vt:lpstr>
      <vt:lpstr>Data Creation</vt:lpstr>
      <vt:lpstr>The “Big Data” era</vt:lpstr>
      <vt:lpstr>Explosion of Data Volumes</vt:lpstr>
      <vt:lpstr>Unstructured Data and the Business Process</vt:lpstr>
      <vt:lpstr>Business Users, Cyber, &amp; Risk </vt:lpstr>
      <vt:lpstr>Benefits vs Risks of New Data Sources</vt:lpstr>
      <vt:lpstr>Information Governance</vt:lpstr>
      <vt:lpstr>             Defining Information Governance</vt:lpstr>
      <vt:lpstr>How Are Corporations Faring with IG?</vt:lpstr>
      <vt:lpstr>Hurdles to Implementing Information Governance</vt:lpstr>
      <vt:lpstr>Change Management – The Big Headaches </vt:lpstr>
      <vt:lpstr>Change Management –  Records Retention Policy &amp; Schedules  </vt:lpstr>
      <vt:lpstr>Change Management – Data Classification </vt:lpstr>
      <vt:lpstr>             Laying the Groundwork</vt:lpstr>
      <vt:lpstr>            Data Mapping – Information to Include</vt:lpstr>
      <vt:lpstr>         Developing Retention Policies &amp; Schedules</vt:lpstr>
      <vt:lpstr>Paper Data and the Legal Process</vt:lpstr>
      <vt:lpstr>Dangers of Paper Within E-Discovery</vt:lpstr>
      <vt:lpstr>Managing E-Discovery Costs</vt:lpstr>
      <vt:lpstr>Comparison of Methods </vt:lpstr>
      <vt:lpstr>Time &amp; Cost of Identifying Paper Records </vt:lpstr>
      <vt:lpstr>Digitization and the Emerging Role of             Data Analytics</vt:lpstr>
      <vt:lpstr>Overview: Why we need metrics &amp; analytics</vt:lpstr>
      <vt:lpstr>Using Data to Influence Business Leaders</vt:lpstr>
      <vt:lpstr>The Emerging Role of Analytics</vt:lpstr>
      <vt:lpstr>Visualization as a time saver</vt:lpstr>
      <vt:lpstr>Using Business Intelligence:              Through the Legal Lens</vt:lpstr>
      <vt:lpstr>Using Business Intelligence III: Benefits Achieved Through Business Intelligence </vt:lpstr>
      <vt:lpstr>Outside counsel selection based on success vs plaintiff counsel</vt:lpstr>
      <vt:lpstr>Litigation Volume:</vt:lpstr>
      <vt:lpstr>Analyzing the data: What Do trends tell us?</vt:lpstr>
      <vt:lpstr>Litigation cost profiles by region</vt:lpstr>
      <vt:lpstr>Analyzing Historical Trends Manage Future Budgets </vt:lpstr>
      <vt:lpstr>So How do we measure cost savings??</vt:lpstr>
      <vt:lpstr>More ways to measure cost savings</vt:lpstr>
      <vt:lpstr>Practical Example of Metrics/Analytics in Action</vt:lpstr>
      <vt:lpstr>Practical examples of combined metrics &amp; analytics II</vt:lpstr>
      <vt:lpstr>Practical examples of combined metrics &amp; analytics III</vt:lpstr>
      <vt:lpstr>What’s Next?</vt:lpstr>
      <vt:lpstr>What Makes IoT Data so Different?</vt:lpstr>
      <vt:lpstr>Tracking and Monitoring Uses</vt:lpstr>
      <vt:lpstr>Using Technology &amp; Digital Data                           to Improve Business Processes</vt:lpstr>
      <vt:lpstr>Tracking and Monitoring the Public</vt:lpstr>
      <vt:lpstr>Tracking and Monitoring the Public</vt:lpstr>
      <vt:lpstr>The Corporate View:                                              In-House Perspective on IT Infrastructure   </vt:lpstr>
      <vt:lpstr>Summary</vt:lpstr>
      <vt:lpstr>Questions</vt:lpstr>
    </vt:vector>
  </TitlesOfParts>
  <Company>viadesign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Twilla Case</dc:creator>
  <cp:lastModifiedBy>Adkins, Elizabeth</cp:lastModifiedBy>
  <cp:revision>2203</cp:revision>
  <cp:lastPrinted>2012-12-11T00:41:07Z</cp:lastPrinted>
  <dcterms:created xsi:type="dcterms:W3CDTF">2010-10-19T16:44:21Z</dcterms:created>
  <dcterms:modified xsi:type="dcterms:W3CDTF">2018-04-13T20:58:14Z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le">
    <vt:lpwstr>Slide 1</vt:lpwstr>
  </property>
  <property fmtid="{D5CDD505-2E9C-101B-9397-08002B2CF9AE}" pid="3" name="Final">
    <vt:bool>true</vt:bool>
  </property>
  <property fmtid="{D5CDD505-2E9C-101B-9397-08002B2CF9AE}" pid="4" name="Event">
    <vt:lpwstr/>
  </property>
  <property fmtid="{D5CDD505-2E9C-101B-9397-08002B2CF9AE}" pid="5" name="Delivery Date">
    <vt:lpwstr/>
  </property>
  <property fmtid="{D5CDD505-2E9C-101B-9397-08002B2CF9AE}" pid="6" name="docid">
    <vt:lpwstr/>
  </property>
</Properties>
</file>