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65" r:id="rId4"/>
    <p:sldId id="260" r:id="rId5"/>
    <p:sldId id="264" r:id="rId6"/>
    <p:sldId id="261" r:id="rId7"/>
    <p:sldId id="262" r:id="rId8"/>
    <p:sldId id="283" r:id="rId9"/>
    <p:sldId id="284" r:id="rId10"/>
    <p:sldId id="285" r:id="rId11"/>
    <p:sldId id="286" r:id="rId12"/>
    <p:sldId id="266" r:id="rId13"/>
    <p:sldId id="271" r:id="rId14"/>
    <p:sldId id="269" r:id="rId15"/>
    <p:sldId id="287" r:id="rId16"/>
    <p:sldId id="288" r:id="rId17"/>
    <p:sldId id="270" r:id="rId18"/>
    <p:sldId id="290" r:id="rId19"/>
    <p:sldId id="267" r:id="rId20"/>
    <p:sldId id="289" r:id="rId21"/>
    <p:sldId id="291" r:id="rId22"/>
    <p:sldId id="292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E2E2E2"/>
    <a:srgbClr val="DFD7D7"/>
    <a:srgbClr val="C00000"/>
    <a:srgbClr val="BDEEFF"/>
    <a:srgbClr val="CAE3F6"/>
    <a:srgbClr val="DDEED2"/>
    <a:srgbClr val="E46C0A"/>
    <a:srgbClr val="89E0FF"/>
    <a:srgbClr val="A7D1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5615" autoAdjust="0"/>
  </p:normalViewPr>
  <p:slideViewPr>
    <p:cSldViewPr>
      <p:cViewPr>
        <p:scale>
          <a:sx n="70" d="100"/>
          <a:sy n="70" d="100"/>
        </p:scale>
        <p:origin x="1718" y="4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314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Personal Messages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2B6-4713-8B6F-D189321162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Change Management Team Leader</c:v>
                </c:pt>
                <c:pt idx="2">
                  <c:v>Change Management Team Member</c:v>
                </c:pt>
                <c:pt idx="3">
                  <c:v>Project Team Leader</c:v>
                </c:pt>
                <c:pt idx="4">
                  <c:v>Project Team Member</c:v>
                </c:pt>
                <c:pt idx="5">
                  <c:v>Human Resources Representative</c:v>
                </c:pt>
                <c:pt idx="6">
                  <c:v>Communication Specialist</c:v>
                </c:pt>
                <c:pt idx="7">
                  <c:v>The Employee's Supervisor</c:v>
                </c:pt>
                <c:pt idx="8">
                  <c:v>Department Head</c:v>
                </c:pt>
                <c:pt idx="9">
                  <c:v>Senior Manager</c:v>
                </c:pt>
                <c:pt idx="10">
                  <c:v>Executive Manager</c:v>
                </c:pt>
                <c:pt idx="11">
                  <c:v>CEO/President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</c:v>
                </c:pt>
                <c:pt idx="1">
                  <c:v>3.3399999999999999E-2</c:v>
                </c:pt>
                <c:pt idx="2">
                  <c:v>0.01</c:v>
                </c:pt>
                <c:pt idx="3">
                  <c:v>0.03</c:v>
                </c:pt>
                <c:pt idx="4">
                  <c:v>0.01</c:v>
                </c:pt>
                <c:pt idx="5">
                  <c:v>0.03</c:v>
                </c:pt>
                <c:pt idx="6">
                  <c:v>0.01</c:v>
                </c:pt>
                <c:pt idx="7">
                  <c:v>0.66700000000000004</c:v>
                </c:pt>
                <c:pt idx="8">
                  <c:v>0.11</c:v>
                </c:pt>
                <c:pt idx="9">
                  <c:v>4.2999999999999997E-2</c:v>
                </c:pt>
                <c:pt idx="10">
                  <c:v>0.04</c:v>
                </c:pt>
                <c:pt idx="1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B6-4713-8B6F-D189321162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Business Messages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2B6-4713-8B6F-D189321162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Other</c:v>
                </c:pt>
                <c:pt idx="1">
                  <c:v>Change Management Team Leader</c:v>
                </c:pt>
                <c:pt idx="2">
                  <c:v>Change Management Team Member</c:v>
                </c:pt>
                <c:pt idx="3">
                  <c:v>Project Team Leader</c:v>
                </c:pt>
                <c:pt idx="4">
                  <c:v>Project Team Member</c:v>
                </c:pt>
                <c:pt idx="5">
                  <c:v>Human Resources Representative</c:v>
                </c:pt>
                <c:pt idx="6">
                  <c:v>Communication Specialist</c:v>
                </c:pt>
                <c:pt idx="7">
                  <c:v>The Employee's Supervisor</c:v>
                </c:pt>
                <c:pt idx="8">
                  <c:v>Department Head</c:v>
                </c:pt>
                <c:pt idx="9">
                  <c:v>Senior Manager</c:v>
                </c:pt>
                <c:pt idx="10">
                  <c:v>Executive Manager</c:v>
                </c:pt>
                <c:pt idx="11">
                  <c:v>CEO/President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12"/>
                <c:pt idx="0">
                  <c:v>0</c:v>
                </c:pt>
                <c:pt idx="1">
                  <c:v>0.04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  <c:pt idx="5">
                  <c:v>0.01</c:v>
                </c:pt>
                <c:pt idx="6">
                  <c:v>0.01</c:v>
                </c:pt>
                <c:pt idx="7">
                  <c:v>0.02</c:v>
                </c:pt>
                <c:pt idx="8">
                  <c:v>0.08</c:v>
                </c:pt>
                <c:pt idx="9">
                  <c:v>9.0300000000000005E-2</c:v>
                </c:pt>
                <c:pt idx="10">
                  <c:v>0.27650000000000002</c:v>
                </c:pt>
                <c:pt idx="11">
                  <c:v>0.44579999999999997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B6-4713-8B6F-D1893211628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21788928"/>
        <c:axId val="255705664"/>
      </c:barChart>
      <c:catAx>
        <c:axId val="321788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705664"/>
        <c:crosses val="autoZero"/>
        <c:auto val="1"/>
        <c:lblAlgn val="ctr"/>
        <c:lblOffset val="100"/>
        <c:noMultiLvlLbl val="0"/>
      </c:catAx>
      <c:valAx>
        <c:axId val="255705664"/>
        <c:scaling>
          <c:orientation val="minMax"/>
          <c:max val="0.70000000000000007"/>
        </c:scaling>
        <c:delete val="0"/>
        <c:axPos val="b"/>
        <c:majorGridlines>
          <c:spPr>
            <a:ln w="9525" cap="flat" cmpd="sng" algn="ctr">
              <a:solidFill>
                <a:schemeClr val="accent5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178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6A110DD-4E31-42D4-B3B0-8DCCDEDCE321}" type="datetimeFigureOut">
              <a:rPr lang="en-US" smtClean="0"/>
              <a:t>2/20/2018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BB1952-C3B1-4473-B973-0F1DBE18DB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50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B1952-C3B1-4473-B973-0F1DBE18DBF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Increase</a:t>
            </a:r>
            <a:r>
              <a:rPr lang="en-US" baseline="0" dirty="0"/>
              <a:t> probability of success</a:t>
            </a:r>
          </a:p>
          <a:p>
            <a:pPr eaLnBrk="1" hangingPunct="1"/>
            <a:r>
              <a:rPr lang="en-US" baseline="0" dirty="0"/>
              <a:t>Manage employee resistance</a:t>
            </a:r>
          </a:p>
          <a:p>
            <a:pPr eaLnBrk="1" hangingPunct="1"/>
            <a:r>
              <a:rPr lang="en-US" baseline="0" dirty="0"/>
              <a:t>Build change competency “muscle” in your organization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C524F-A399-4AD4-BD9E-D179EADAE31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72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138341" y="4227532"/>
            <a:ext cx="5589697" cy="804231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2800" b="0" kern="0" noProof="0" dirty="0" smtClean="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dirty="0"/>
              <a:t>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149359" y="5334728"/>
            <a:ext cx="5589696" cy="358048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 baseline="0"/>
            </a:lvl1pPr>
          </a:lstStyle>
          <a:p>
            <a:pPr algn="r">
              <a:spcBef>
                <a:spcPts val="1200"/>
              </a:spcBef>
            </a:pPr>
            <a:r>
              <a:rPr lang="en-US" sz="1800" b="0" kern="0" dirty="0"/>
              <a:t>Presenter’s Name (if needed)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150118" y="5715000"/>
            <a:ext cx="5577920" cy="297265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 dirty="0"/>
              <a:t>Day, Month, Year</a:t>
            </a:r>
          </a:p>
        </p:txBody>
      </p:sp>
    </p:spTree>
    <p:extLst>
      <p:ext uri="{BB962C8B-B14F-4D97-AF65-F5344CB8AC3E}">
        <p14:creationId xmlns:p14="http://schemas.microsoft.com/office/powerpoint/2010/main" val="2571648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Low 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4" name="Rectangle 1028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57200" y="3809152"/>
            <a:ext cx="5638800" cy="8179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900"/>
              </a:spcBef>
              <a:buFont typeface="Wingdings" pitchFamily="2" charset="2"/>
              <a:buNone/>
              <a:defRPr sz="2200" baseline="0"/>
            </a:lvl1pPr>
          </a:lstStyle>
          <a:p>
            <a:pPr lvl="0"/>
            <a:r>
              <a:rPr lang="en-US" noProof="0" dirty="0"/>
              <a:t>Master subtitle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457200" y="5016407"/>
            <a:ext cx="73914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57200" y="2012731"/>
            <a:ext cx="7772400" cy="1602828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0" kern="0" noProof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211764"/>
            <a:ext cx="5638800" cy="439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/>
            </a:lvl1pPr>
          </a:lstStyle>
          <a:p>
            <a:r>
              <a:rPr lang="en-US" sz="2000" b="0" kern="0" dirty="0"/>
              <a:t>Presenter’s Name (if needed)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5795658"/>
            <a:ext cx="5638800" cy="43989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</a:lstStyle>
          <a:p>
            <a:pPr lvl="0">
              <a:spcBef>
                <a:spcPts val="1200"/>
              </a:spcBef>
            </a:pPr>
            <a:r>
              <a:rPr lang="en-US" sz="1400" kern="0" dirty="0">
                <a:solidFill>
                  <a:srgbClr val="000000"/>
                </a:solidFill>
                <a:latin typeface="+mn-lt"/>
              </a:rPr>
              <a:t>Day, Month, Year</a:t>
            </a: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457200" y="5016407"/>
            <a:ext cx="77724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96C83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940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4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809152"/>
            <a:ext cx="5638800" cy="8179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900"/>
              </a:spcBef>
              <a:buFont typeface="Wingdings" pitchFamily="2" charset="2"/>
              <a:buNone/>
              <a:defRPr sz="220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57200" y="2012731"/>
            <a:ext cx="7772400" cy="1602828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b="0" kern="0" noProof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dirty="0"/>
              <a:t>Click to edit Divider title style</a:t>
            </a:r>
          </a:p>
        </p:txBody>
      </p:sp>
      <p:sp>
        <p:nvSpPr>
          <p:cNvPr id="8" name="Footer Placeholder 2"/>
          <p:cNvSpPr txBox="1">
            <a:spLocks/>
          </p:cNvSpPr>
          <p:nvPr/>
        </p:nvSpPr>
        <p:spPr>
          <a:xfrm>
            <a:off x="8361802" y="6552596"/>
            <a:ext cx="324998" cy="304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61680082-35D5-4A8A-A519-7B9EE47F489D}" type="slidenum">
              <a:rPr lang="en-US" sz="800" b="1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24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_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57201" y="1179513"/>
            <a:ext cx="8229600" cy="5111750"/>
          </a:xfrm>
        </p:spPr>
        <p:txBody>
          <a:bodyPr>
            <a:noAutofit/>
          </a:bodyPr>
          <a:lstStyle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8"/>
          <p:cNvSpPr txBox="1">
            <a:spLocks/>
          </p:cNvSpPr>
          <p:nvPr/>
        </p:nvSpPr>
        <p:spPr>
          <a:xfrm>
            <a:off x="8381999" y="6557615"/>
            <a:ext cx="304801" cy="28092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E04718E1-3EAF-4C3A-8757-5432494C808F}" type="slidenum">
              <a:rPr lang="en-US" b="1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53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693187" y="1179513"/>
            <a:ext cx="3993614" cy="5100637"/>
          </a:xfrm>
        </p:spPr>
        <p:txBody>
          <a:bodyPr>
            <a:noAutofit/>
          </a:bodyPr>
          <a:lstStyle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5"/>
          </p:nvPr>
        </p:nvSpPr>
        <p:spPr>
          <a:xfrm>
            <a:off x="457200" y="1179513"/>
            <a:ext cx="4004727" cy="5100637"/>
          </a:xfrm>
        </p:spPr>
        <p:txBody>
          <a:bodyPr>
            <a:noAutofit/>
          </a:bodyPr>
          <a:lstStyle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8"/>
          <p:cNvSpPr txBox="1">
            <a:spLocks/>
          </p:cNvSpPr>
          <p:nvPr/>
        </p:nvSpPr>
        <p:spPr>
          <a:xfrm>
            <a:off x="6251154" y="6557615"/>
            <a:ext cx="2435646" cy="28092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093A8DC1-DA98-4EB2-8777-1E0303787159}" type="slidenum">
              <a:rPr lang="en-US" b="1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8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- Source Notes - Log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 sz="3600" cap="none" baseline="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04901"/>
            <a:ext cx="8686800" cy="4632324"/>
          </a:xfrm>
        </p:spPr>
        <p:txBody>
          <a:bodyPr/>
          <a:lstStyle>
            <a:lvl1pPr>
              <a:spcBef>
                <a:spcPts val="1200"/>
              </a:spcBef>
              <a:defRPr sz="2200"/>
            </a:lvl1pPr>
            <a:lvl2pPr>
              <a:spcBef>
                <a:spcPts val="1200"/>
              </a:spcBef>
              <a:defRPr sz="2000"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 sz="1600"/>
            </a:lvl4pPr>
            <a:lvl5pPr>
              <a:spcBef>
                <a:spcPts val="1200"/>
              </a:spcBef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835874"/>
            <a:ext cx="8686800" cy="447675"/>
          </a:xfrm>
        </p:spPr>
        <p:txBody>
          <a:bodyPr tIns="0" bIns="0" anchor="b">
            <a:no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chemeClr val="accent4"/>
                </a:solidFill>
              </a:defRPr>
            </a:lvl1pPr>
            <a:lvl2pPr marL="274320" indent="0">
              <a:spcBef>
                <a:spcPts val="0"/>
              </a:spcBef>
              <a:buNone/>
              <a:defRPr sz="800"/>
            </a:lvl2pPr>
            <a:lvl3pPr marL="548640" indent="0">
              <a:spcBef>
                <a:spcPts val="0"/>
              </a:spcBef>
              <a:buNone/>
              <a:defRPr sz="800"/>
            </a:lvl3pPr>
            <a:lvl4pPr marL="822960" indent="0">
              <a:spcBef>
                <a:spcPts val="0"/>
              </a:spcBef>
              <a:buNone/>
              <a:defRPr sz="800"/>
            </a:lvl4pPr>
            <a:lvl5pPr marL="1097280" indent="0">
              <a:spcBef>
                <a:spcPts val="0"/>
              </a:spcBef>
              <a:buNone/>
              <a:defRPr sz="800"/>
            </a:lvl5pPr>
          </a:lstStyle>
          <a:p>
            <a:pPr lvl="0"/>
            <a:r>
              <a:rPr lang="en-US" dirty="0"/>
              <a:t>Source Notes</a:t>
            </a:r>
          </a:p>
        </p:txBody>
      </p:sp>
    </p:spTree>
    <p:extLst>
      <p:ext uri="{BB962C8B-B14F-4D97-AF65-F5344CB8AC3E}">
        <p14:creationId xmlns:p14="http://schemas.microsoft.com/office/powerpoint/2010/main" val="229838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179514"/>
            <a:ext cx="8229600" cy="5100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itle Placeholder 2"/>
          <p:cNvSpPr>
            <a:spLocks noGrp="1"/>
          </p:cNvSpPr>
          <p:nvPr>
            <p:ph type="title"/>
          </p:nvPr>
        </p:nvSpPr>
        <p:spPr>
          <a:xfrm>
            <a:off x="457200" y="-784"/>
            <a:ext cx="6172200" cy="99138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9"/>
          <p:cNvSpPr txBox="1">
            <a:spLocks/>
          </p:cNvSpPr>
          <p:nvPr/>
        </p:nvSpPr>
        <p:spPr>
          <a:xfrm>
            <a:off x="6912667" y="6549838"/>
            <a:ext cx="1388125" cy="29291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©  Freddie Mac</a:t>
            </a:r>
          </a:p>
        </p:txBody>
      </p:sp>
      <p:sp>
        <p:nvSpPr>
          <p:cNvPr id="7" name="Footer Placeholder 9"/>
          <p:cNvSpPr txBox="1">
            <a:spLocks/>
          </p:cNvSpPr>
          <p:nvPr/>
        </p:nvSpPr>
        <p:spPr>
          <a:xfrm>
            <a:off x="457201" y="6561773"/>
            <a:ext cx="4084982" cy="29291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February 21, 2018   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Northern Virginia Chapter of ARMA </a:t>
            </a:r>
            <a:endParaRPr 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Footer Placeholder 8"/>
          <p:cNvSpPr txBox="1">
            <a:spLocks/>
          </p:cNvSpPr>
          <p:nvPr userDrawn="1"/>
        </p:nvSpPr>
        <p:spPr>
          <a:xfrm>
            <a:off x="8381999" y="6557615"/>
            <a:ext cx="304801" cy="28092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fld id="{E04718E1-3EAF-4C3A-8757-5432494C808F}" type="slidenum">
              <a:rPr lang="en-US" b="1" smtClean="0">
                <a:solidFill>
                  <a:schemeClr val="bg1">
                    <a:lumMod val="50000"/>
                  </a:schemeClr>
                </a:solidFill>
              </a:rPr>
              <a:t>‹#›</a:t>
            </a:fld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tabLst>
          <a:tab pos="1543050" algn="l"/>
        </a:tabLst>
        <a:defRPr sz="2200" b="1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231775" indent="-231775" algn="l" rtl="0" eaLnBrk="1" fontAlgn="base" hangingPunct="1">
        <a:lnSpc>
          <a:spcPct val="105000"/>
        </a:lnSpc>
        <a:spcBef>
          <a:spcPct val="50000"/>
        </a:spcBef>
        <a:spcAft>
          <a:spcPct val="0"/>
        </a:spcAft>
        <a:buClr>
          <a:schemeClr val="accent4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30188" algn="l" rtl="0" eaLnBrk="1" fontAlgn="base" hangingPunct="1">
        <a:lnSpc>
          <a:spcPct val="105000"/>
        </a:lnSpc>
        <a:spcBef>
          <a:spcPts val="800"/>
        </a:spcBef>
        <a:spcAft>
          <a:spcPct val="0"/>
        </a:spcAft>
        <a:buClr>
          <a:srgbClr val="83C937"/>
        </a:buClr>
        <a:buChar char="»"/>
        <a:defRPr sz="2000">
          <a:solidFill>
            <a:schemeClr val="tx1"/>
          </a:solidFill>
          <a:latin typeface="+mn-lt"/>
        </a:defRPr>
      </a:lvl2pPr>
      <a:lvl3pPr marL="682625" indent="-220663" algn="l" rtl="0" eaLnBrk="1" fontAlgn="base" hangingPunct="1">
        <a:lnSpc>
          <a:spcPct val="105000"/>
        </a:lnSpc>
        <a:spcBef>
          <a:spcPts val="800"/>
        </a:spcBef>
        <a:spcAft>
          <a:spcPct val="0"/>
        </a:spcAft>
        <a:buClr>
          <a:srgbClr val="83C937"/>
        </a:buClr>
        <a:buChar char="–"/>
        <a:defRPr sz="1800">
          <a:solidFill>
            <a:schemeClr val="tx1"/>
          </a:solidFill>
          <a:latin typeface="+mn-lt"/>
        </a:defRPr>
      </a:lvl3pPr>
      <a:lvl4pPr marL="914400" indent="-231775" algn="l" rtl="0" eaLnBrk="1" fontAlgn="base" hangingPunct="1">
        <a:lnSpc>
          <a:spcPct val="105000"/>
        </a:lnSpc>
        <a:spcBef>
          <a:spcPts val="800"/>
        </a:spcBef>
        <a:spcAft>
          <a:spcPct val="0"/>
        </a:spcAft>
        <a:buClr>
          <a:srgbClr val="83C937"/>
        </a:buClr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4pPr>
      <a:lvl5pPr marL="1146175" indent="-231775" algn="l" rtl="0" eaLnBrk="1" fontAlgn="base" hangingPunct="1">
        <a:lnSpc>
          <a:spcPct val="105000"/>
        </a:lnSpc>
        <a:spcBef>
          <a:spcPts val="800"/>
        </a:spcBef>
        <a:spcAft>
          <a:spcPct val="0"/>
        </a:spcAft>
        <a:buClr>
          <a:srgbClr val="83C937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ct val="105000"/>
        </a:lnSpc>
        <a:spcBef>
          <a:spcPct val="5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105000"/>
        </a:lnSpc>
        <a:spcBef>
          <a:spcPct val="5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105000"/>
        </a:lnSpc>
        <a:spcBef>
          <a:spcPct val="5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05000"/>
        </a:lnSpc>
        <a:spcBef>
          <a:spcPct val="5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Practical Tips for Making Change Stick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Michelle Bundy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February 21, 2018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41" y="4109577"/>
            <a:ext cx="2971800" cy="140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7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Be active with the project team</a:t>
            </a:r>
          </a:p>
          <a:p>
            <a:r>
              <a:rPr lang="en-US" dirty="0"/>
              <a:t>Build a coalition of stakeholders</a:t>
            </a:r>
          </a:p>
          <a:p>
            <a:r>
              <a:rPr lang="en-US" dirty="0"/>
              <a:t>Be a visible spokesperson for the change </a:t>
            </a:r>
          </a:p>
          <a:p>
            <a:r>
              <a:rPr lang="en-US" dirty="0"/>
              <a:t>Most common mistakes of a sponsor</a:t>
            </a:r>
          </a:p>
          <a:p>
            <a:pPr lvl="1"/>
            <a:r>
              <a:rPr lang="en-US" dirty="0"/>
              <a:t>Not visibly supporting the change throughout the entire process.</a:t>
            </a:r>
          </a:p>
          <a:p>
            <a:pPr lvl="1"/>
            <a:r>
              <a:rPr lang="en-US" dirty="0"/>
              <a:t>Abdicating responsibility or delegating down - “setting it up and leaving it to the project manager.”</a:t>
            </a:r>
          </a:p>
          <a:p>
            <a:pPr lvl="1"/>
            <a:r>
              <a:rPr lang="en-US" dirty="0"/>
              <a:t>Not communicating the reason and need for change and the future state (the vision) to employees and managers multiple times through multiple media.</a:t>
            </a:r>
          </a:p>
          <a:p>
            <a:pPr lvl="1"/>
            <a:r>
              <a:rPr lang="en-US" dirty="0"/>
              <a:t>Failing to build a coalition of business leaders and stakeholders to support the project.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Sponsor of Change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</p:spTree>
    <p:extLst>
      <p:ext uri="{BB962C8B-B14F-4D97-AF65-F5344CB8AC3E}">
        <p14:creationId xmlns:p14="http://schemas.microsoft.com/office/powerpoint/2010/main" val="3330007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b="1" dirty="0"/>
              <a:t>Communicator:</a:t>
            </a:r>
            <a:endParaRPr lang="en-US" dirty="0"/>
          </a:p>
          <a:p>
            <a:pPr lvl="1"/>
            <a:r>
              <a:rPr lang="en-US" sz="2200" dirty="0"/>
              <a:t>Provide employees awareness</a:t>
            </a:r>
          </a:p>
          <a:p>
            <a:r>
              <a:rPr lang="en-US" b="1" dirty="0"/>
              <a:t>Advocate:</a:t>
            </a:r>
            <a:endParaRPr lang="en-US" dirty="0"/>
          </a:p>
          <a:p>
            <a:pPr lvl="1"/>
            <a:r>
              <a:rPr lang="en-US" sz="2200" dirty="0"/>
              <a:t>Employees follow the example set by the manager</a:t>
            </a:r>
          </a:p>
          <a:p>
            <a:r>
              <a:rPr lang="en-US" b="1" dirty="0"/>
              <a:t>Coach:</a:t>
            </a:r>
            <a:endParaRPr lang="en-US" dirty="0"/>
          </a:p>
          <a:p>
            <a:pPr lvl="1"/>
            <a:r>
              <a:rPr lang="en-US" sz="2200" dirty="0"/>
              <a:t>Help employees through the transition</a:t>
            </a:r>
          </a:p>
          <a:p>
            <a:r>
              <a:rPr lang="en-US" b="1" dirty="0"/>
              <a:t>Resistance manager:</a:t>
            </a:r>
            <a:endParaRPr lang="en-US" dirty="0"/>
          </a:p>
          <a:p>
            <a:pPr lvl="1"/>
            <a:r>
              <a:rPr lang="en-US" sz="2200" dirty="0"/>
              <a:t>Listen to employees so objections can surface</a:t>
            </a:r>
          </a:p>
          <a:p>
            <a:r>
              <a:rPr lang="en-US" b="1" dirty="0"/>
              <a:t>Liaison: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sz="2200" dirty="0"/>
              <a:t>Provide the project team an accurate view of impact on employees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People Managers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</p:spTree>
    <p:extLst>
      <p:ext uri="{BB962C8B-B14F-4D97-AF65-F5344CB8AC3E}">
        <p14:creationId xmlns:p14="http://schemas.microsoft.com/office/powerpoint/2010/main" val="289400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Define Your Change Roles</a:t>
            </a:r>
          </a:p>
          <a:p>
            <a:pPr marL="458787" indent="-4572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</a:rPr>
              <a:t>Understand Your Stakeholders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Map Out Your Messages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Repeat and Reinforce Your Change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Plan To Deal With Resistance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Tips For Making Change Stick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19800"/>
            <a:ext cx="8229601" cy="38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“Change has its enemies.”  - Robert Kennedy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235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457201" y="4263606"/>
            <a:ext cx="8229600" cy="2137194"/>
          </a:xfrm>
        </p:spPr>
        <p:txBody>
          <a:bodyPr/>
          <a:lstStyle/>
          <a:p>
            <a:r>
              <a:rPr lang="en-US" dirty="0"/>
              <a:t>Identify the stakeholder’s capability as a change leader</a:t>
            </a:r>
          </a:p>
          <a:p>
            <a:pPr lvl="1"/>
            <a:r>
              <a:rPr lang="en-US" dirty="0"/>
              <a:t>Supportive of change </a:t>
            </a:r>
          </a:p>
          <a:p>
            <a:pPr lvl="1"/>
            <a:r>
              <a:rPr lang="en-US" dirty="0"/>
              <a:t>Ability to influence change</a:t>
            </a:r>
          </a:p>
          <a:p>
            <a:r>
              <a:rPr lang="en-US" dirty="0"/>
              <a:t>Develop a strategy to build a stronger coalition of stakeholders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Your Stakeholders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600200" y="1295400"/>
            <a:ext cx="5898563" cy="2525931"/>
            <a:chOff x="228600" y="1512850"/>
            <a:chExt cx="8686800" cy="3719932"/>
          </a:xfrm>
        </p:grpSpPr>
        <p:sp>
          <p:nvSpPr>
            <p:cNvPr id="44" name="Rectangle 43"/>
            <p:cNvSpPr/>
            <p:nvPr/>
          </p:nvSpPr>
          <p:spPr>
            <a:xfrm>
              <a:off x="228600" y="1512850"/>
              <a:ext cx="8686800" cy="543914"/>
            </a:xfrm>
            <a:prstGeom prst="rect">
              <a:avLst/>
            </a:prstGeom>
          </p:spPr>
          <p:txBody>
            <a:bodyPr wrap="square" tIns="0" bIns="0" anchor="t">
              <a:spAutoFit/>
            </a:bodyPr>
            <a:lstStyle/>
            <a:p>
              <a:pPr algn="ctr" defTabSz="914400">
                <a:defRPr/>
              </a:pPr>
              <a:r>
                <a:rPr lang="en-US" sz="2400" b="1" dirty="0">
                  <a:solidFill>
                    <a:schemeClr val="accent1"/>
                  </a:solidFill>
                </a:rPr>
                <a:t>Stakeholder Assessment Diagram</a:t>
              </a: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228600" y="2296769"/>
              <a:ext cx="8686800" cy="2936013"/>
              <a:chOff x="228600" y="2251777"/>
              <a:chExt cx="8686800" cy="2981006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4358246" y="2251777"/>
                <a:ext cx="427508" cy="329125"/>
              </a:xfrm>
              <a:prstGeom prst="rect">
                <a:avLst/>
              </a:prstGeom>
              <a:solidFill>
                <a:srgbClr val="FFC5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2490851" y="2746999"/>
                <a:ext cx="427508" cy="329125"/>
              </a:xfrm>
              <a:prstGeom prst="rect">
                <a:avLst/>
              </a:prstGeom>
              <a:solidFill>
                <a:srgbClr val="8AC53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557154" y="3242221"/>
                <a:ext cx="427508" cy="329125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4358246" y="3242221"/>
                <a:ext cx="427508" cy="329125"/>
              </a:xfrm>
              <a:prstGeom prst="rect">
                <a:avLst/>
              </a:prstGeom>
              <a:solidFill>
                <a:srgbClr val="8AC53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23456" y="3737443"/>
                <a:ext cx="427508" cy="32912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23456" y="4232665"/>
                <a:ext cx="427508" cy="329125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490851" y="3737443"/>
                <a:ext cx="427508" cy="329125"/>
              </a:xfrm>
              <a:prstGeom prst="rect">
                <a:avLst/>
              </a:prstGeom>
              <a:solidFill>
                <a:srgbClr val="FFC5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2490851" y="4232665"/>
                <a:ext cx="427508" cy="329125"/>
              </a:xfrm>
              <a:prstGeom prst="rect">
                <a:avLst/>
              </a:prstGeom>
              <a:solidFill>
                <a:srgbClr val="D717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4358246" y="3737443"/>
                <a:ext cx="427508" cy="329125"/>
              </a:xfrm>
              <a:prstGeom prst="rect">
                <a:avLst/>
              </a:prstGeom>
              <a:solidFill>
                <a:srgbClr val="FFC5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358246" y="4232665"/>
                <a:ext cx="427508" cy="329125"/>
              </a:xfrm>
              <a:prstGeom prst="rect">
                <a:avLst/>
              </a:prstGeom>
              <a:solidFill>
                <a:srgbClr val="8AC53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7159338" y="2746999"/>
                <a:ext cx="427508" cy="329125"/>
              </a:xfrm>
              <a:prstGeom prst="rect">
                <a:avLst/>
              </a:prstGeom>
              <a:solidFill>
                <a:srgbClr val="FFC5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7159338" y="3242221"/>
                <a:ext cx="427508" cy="329125"/>
              </a:xfrm>
              <a:prstGeom prst="rect">
                <a:avLst/>
              </a:prstGeom>
              <a:solidFill>
                <a:srgbClr val="D717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225641" y="3737443"/>
                <a:ext cx="427508" cy="329125"/>
              </a:xfrm>
              <a:prstGeom prst="rect">
                <a:avLst/>
              </a:prstGeom>
              <a:solidFill>
                <a:srgbClr val="8AC53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093036" y="3737443"/>
                <a:ext cx="427508" cy="329125"/>
              </a:xfrm>
              <a:prstGeom prst="rect">
                <a:avLst/>
              </a:prstGeom>
              <a:solidFill>
                <a:srgbClr val="D717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6225641" y="4232665"/>
                <a:ext cx="427508" cy="329125"/>
              </a:xfrm>
              <a:prstGeom prst="rect">
                <a:avLst/>
              </a:prstGeom>
              <a:solidFill>
                <a:srgbClr val="FFC5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093036" y="4232665"/>
                <a:ext cx="427508" cy="329125"/>
              </a:xfrm>
              <a:prstGeom prst="rect">
                <a:avLst/>
              </a:prstGeom>
              <a:solidFill>
                <a:srgbClr val="D717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28600" y="4727885"/>
                <a:ext cx="1217220" cy="50489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Ops 1</a:t>
                </a: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2095995" y="4727885"/>
                <a:ext cx="1217220" cy="50489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Ops 2</a:t>
                </a: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963390" y="4727885"/>
                <a:ext cx="1217220" cy="50489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IT</a:t>
                </a: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5830785" y="4727885"/>
                <a:ext cx="1217220" cy="50489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BU 1</a:t>
                </a: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7698180" y="4727885"/>
                <a:ext cx="1217220" cy="50489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BU 2</a:t>
                </a:r>
              </a:p>
            </p:txBody>
          </p:sp>
          <p:cxnSp>
            <p:nvCxnSpPr>
              <p:cNvPr id="67" name="Connector: Elbow 66"/>
              <p:cNvCxnSpPr>
                <a:stCxn id="47" idx="2"/>
                <a:endCxn id="48" idx="0"/>
              </p:cNvCxnSpPr>
              <p:nvPr/>
            </p:nvCxnSpPr>
            <p:spPr>
              <a:xfrm rot="5400000">
                <a:off x="2154709" y="2692324"/>
                <a:ext cx="166097" cy="933697"/>
              </a:xfrm>
              <a:prstGeom prst="bentConnector3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or: Elbow 67"/>
              <p:cNvCxnSpPr>
                <a:stCxn id="47" idx="2"/>
                <a:endCxn id="49" idx="0"/>
              </p:cNvCxnSpPr>
              <p:nvPr/>
            </p:nvCxnSpPr>
            <p:spPr>
              <a:xfrm rot="16200000" flipH="1">
                <a:off x="3555254" y="2225474"/>
                <a:ext cx="166097" cy="1867395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ctor: Elbow 68"/>
              <p:cNvCxnSpPr>
                <a:stCxn id="48" idx="2"/>
                <a:endCxn id="50" idx="0"/>
              </p:cNvCxnSpPr>
              <p:nvPr/>
            </p:nvCxnSpPr>
            <p:spPr>
              <a:xfrm rot="5400000">
                <a:off x="1221011" y="3187545"/>
                <a:ext cx="166097" cy="93369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or: Elbow 69"/>
              <p:cNvCxnSpPr>
                <a:stCxn id="48" idx="2"/>
                <a:endCxn id="52" idx="0"/>
              </p:cNvCxnSpPr>
              <p:nvPr/>
            </p:nvCxnSpPr>
            <p:spPr>
              <a:xfrm rot="16200000" flipH="1">
                <a:off x="2154708" y="3187545"/>
                <a:ext cx="166097" cy="93369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stCxn id="50" idx="2"/>
                <a:endCxn id="51" idx="0"/>
              </p:cNvCxnSpPr>
              <p:nvPr/>
            </p:nvCxnSpPr>
            <p:spPr>
              <a:xfrm>
                <a:off x="837210" y="4066568"/>
                <a:ext cx="0" cy="166097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>
                <a:stCxn id="52" idx="2"/>
                <a:endCxn id="53" idx="0"/>
              </p:cNvCxnSpPr>
              <p:nvPr/>
            </p:nvCxnSpPr>
            <p:spPr>
              <a:xfrm>
                <a:off x="2704605" y="4066568"/>
                <a:ext cx="0" cy="166097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>
                <a:stCxn id="54" idx="2"/>
                <a:endCxn id="55" idx="0"/>
              </p:cNvCxnSpPr>
              <p:nvPr/>
            </p:nvCxnSpPr>
            <p:spPr>
              <a:xfrm>
                <a:off x="4572000" y="4066568"/>
                <a:ext cx="0" cy="166097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>
                <a:stCxn id="58" idx="2"/>
                <a:endCxn id="60" idx="0"/>
              </p:cNvCxnSpPr>
              <p:nvPr/>
            </p:nvCxnSpPr>
            <p:spPr>
              <a:xfrm>
                <a:off x="6439395" y="4066568"/>
                <a:ext cx="0" cy="166097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>
                <a:stCxn id="59" idx="2"/>
                <a:endCxn id="61" idx="0"/>
              </p:cNvCxnSpPr>
              <p:nvPr/>
            </p:nvCxnSpPr>
            <p:spPr>
              <a:xfrm>
                <a:off x="8306790" y="4066568"/>
                <a:ext cx="0" cy="166097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or: Elbow 75"/>
              <p:cNvCxnSpPr>
                <a:stCxn id="46" idx="2"/>
                <a:endCxn id="47" idx="0"/>
              </p:cNvCxnSpPr>
              <p:nvPr/>
            </p:nvCxnSpPr>
            <p:spPr>
              <a:xfrm rot="5400000">
                <a:off x="3555255" y="1730253"/>
                <a:ext cx="166097" cy="1867395"/>
              </a:xfrm>
              <a:prstGeom prst="bentConnector3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or: Elbow 76"/>
              <p:cNvCxnSpPr>
                <a:stCxn id="46" idx="2"/>
                <a:endCxn id="56" idx="0"/>
              </p:cNvCxnSpPr>
              <p:nvPr/>
            </p:nvCxnSpPr>
            <p:spPr>
              <a:xfrm rot="16200000" flipH="1">
                <a:off x="5889498" y="1263404"/>
                <a:ext cx="166097" cy="2801092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>
                <a:stCxn id="49" idx="2"/>
                <a:endCxn id="54" idx="0"/>
              </p:cNvCxnSpPr>
              <p:nvPr/>
            </p:nvCxnSpPr>
            <p:spPr>
              <a:xfrm>
                <a:off x="4572000" y="3571346"/>
                <a:ext cx="0" cy="166097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>
                <a:stCxn id="56" idx="2"/>
                <a:endCxn id="57" idx="0"/>
              </p:cNvCxnSpPr>
              <p:nvPr/>
            </p:nvCxnSpPr>
            <p:spPr>
              <a:xfrm>
                <a:off x="7373092" y="3076124"/>
                <a:ext cx="0" cy="166097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or: Elbow 79"/>
              <p:cNvCxnSpPr>
                <a:stCxn id="57" idx="2"/>
                <a:endCxn id="58" idx="0"/>
              </p:cNvCxnSpPr>
              <p:nvPr/>
            </p:nvCxnSpPr>
            <p:spPr>
              <a:xfrm rot="5400000">
                <a:off x="6823196" y="3187546"/>
                <a:ext cx="166097" cy="93369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ctor: Elbow 80"/>
              <p:cNvCxnSpPr>
                <a:stCxn id="57" idx="2"/>
                <a:endCxn id="59" idx="0"/>
              </p:cNvCxnSpPr>
              <p:nvPr/>
            </p:nvCxnSpPr>
            <p:spPr>
              <a:xfrm rot="16200000" flipH="1">
                <a:off x="7756893" y="3187545"/>
                <a:ext cx="166097" cy="933698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2" name="TextBox 81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</p:spTree>
    <p:extLst>
      <p:ext uri="{BB962C8B-B14F-4D97-AF65-F5344CB8AC3E}">
        <p14:creationId xmlns:p14="http://schemas.microsoft.com/office/powerpoint/2010/main" val="149213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Understand Your Stakeholders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Define Your Change Roles</a:t>
            </a:r>
          </a:p>
          <a:p>
            <a:pPr marL="458787" indent="-4572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</a:rPr>
              <a:t>Map Out Your Messages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Repeat and Reinforce Your Change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Plan To Deal With Resistance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Tips For Making Change Stick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5638800"/>
            <a:ext cx="8610600" cy="6413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119063" algn="ctr"/>
            <a:r>
              <a:rPr lang="en-US" dirty="0">
                <a:solidFill>
                  <a:schemeClr val="bg1"/>
                </a:solidFill>
              </a:rPr>
              <a:t>“The first step toward change is awareness. The second step is acceptance.”</a:t>
            </a:r>
          </a:p>
          <a:p>
            <a:pPr marL="119063" algn="ctr"/>
            <a:r>
              <a:rPr lang="en-US" dirty="0">
                <a:solidFill>
                  <a:schemeClr val="bg1"/>
                </a:solidFill>
              </a:rPr>
              <a:t>- Nathaniel Branden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93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200" dirty="0"/>
              <a:t>Most Effective Communicators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B060905-2789-478B-A75F-DD3C11BCF5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6982200"/>
              </p:ext>
            </p:extLst>
          </p:nvPr>
        </p:nvGraphicFramePr>
        <p:xfrm>
          <a:off x="228600" y="1219200"/>
          <a:ext cx="8686800" cy="4762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A340610A-777B-4051-BCD3-B21339688C7D}"/>
              </a:ext>
            </a:extLst>
          </p:cNvPr>
          <p:cNvSpPr>
            <a:spLocks noChangeAspect="1"/>
          </p:cNvSpPr>
          <p:nvPr/>
        </p:nvSpPr>
        <p:spPr>
          <a:xfrm>
            <a:off x="6553200" y="1622929"/>
            <a:ext cx="326303" cy="32630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9BC8B74-E67B-4EA7-867C-8CC00189F73E}"/>
              </a:ext>
            </a:extLst>
          </p:cNvPr>
          <p:cNvSpPr>
            <a:spLocks noChangeAspect="1"/>
          </p:cNvSpPr>
          <p:nvPr/>
        </p:nvSpPr>
        <p:spPr>
          <a:xfrm>
            <a:off x="8384776" y="3080150"/>
            <a:ext cx="326303" cy="32630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F5FD874-94F8-4582-A140-56BF3941B646}"/>
              </a:ext>
            </a:extLst>
          </p:cNvPr>
          <p:cNvSpPr>
            <a:spLocks noChangeAspect="1"/>
          </p:cNvSpPr>
          <p:nvPr/>
        </p:nvSpPr>
        <p:spPr>
          <a:xfrm>
            <a:off x="5225413" y="1949232"/>
            <a:ext cx="326303" cy="326303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6368142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 – Best Practices in Change Management 2016 Edition</a:t>
            </a:r>
          </a:p>
        </p:txBody>
      </p:sp>
    </p:spTree>
    <p:extLst>
      <p:ext uri="{BB962C8B-B14F-4D97-AF65-F5344CB8AC3E}">
        <p14:creationId xmlns:p14="http://schemas.microsoft.com/office/powerpoint/2010/main" val="208042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4648200" y="1179513"/>
            <a:ext cx="4191000" cy="510063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</a:rPr>
              <a:t>Executives &amp; People Managers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</a:rPr>
              <a:t>want to hear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my role and what are your expectations?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Business reason for change</a:t>
            </a:r>
          </a:p>
          <a:p>
            <a:pPr marL="739775" lvl="1"/>
            <a:r>
              <a:rPr lang="en-US" dirty="0"/>
              <a:t>Why is this change happening?</a:t>
            </a:r>
          </a:p>
          <a:p>
            <a:pPr marL="739775" lvl="1"/>
            <a:r>
              <a:rPr lang="en-US" dirty="0"/>
              <a:t>What is the risk of not changing?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228600" y="1179513"/>
            <a:ext cx="4267200" cy="5100637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</a:rPr>
              <a:t>Employees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</a:rPr>
              <a:t>want to hear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Business reason for change</a:t>
            </a:r>
          </a:p>
          <a:p>
            <a:pPr marL="739775" lvl="1"/>
            <a:r>
              <a:rPr lang="en-US" dirty="0"/>
              <a:t>Why is this change happening?</a:t>
            </a:r>
          </a:p>
          <a:p>
            <a:pPr marL="739775" lvl="1"/>
            <a:r>
              <a:rPr lang="en-US" dirty="0"/>
              <a:t>What is the risk of not changing?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in it for me?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Messages To Share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</p:spTree>
    <p:extLst>
      <p:ext uri="{BB962C8B-B14F-4D97-AF65-F5344CB8AC3E}">
        <p14:creationId xmlns:p14="http://schemas.microsoft.com/office/powerpoint/2010/main" val="2658522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Understand Your Stakeholders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Define Your Change Roles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Map Out Your Messages</a:t>
            </a:r>
          </a:p>
          <a:p>
            <a:pPr marL="458787" indent="-4572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</a:rPr>
              <a:t>Repeat and Reinforce Your Change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Plan To Deal With Resistance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Tips For Making Change Stick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943600"/>
            <a:ext cx="822960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“Paralyze resistance with persistence.”  - Woody Hayes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173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 And Reinforce Key Messages</a:t>
            </a:r>
          </a:p>
        </p:txBody>
      </p:sp>
      <p:pic>
        <p:nvPicPr>
          <p:cNvPr id="7" name="Picture 6" descr="The Most Discussed Posts on IM in 2010 | internetmonk.com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066801"/>
            <a:ext cx="496061" cy="685799"/>
          </a:xfrm>
          <a:prstGeom prst="rect">
            <a:avLst/>
          </a:prstGeom>
        </p:spPr>
      </p:pic>
      <p:pic>
        <p:nvPicPr>
          <p:cNvPr id="8" name="Picture 7" descr="File:Japanese Urban Expwy Sign &lt;strong&gt;Number&lt;/strong&gt; &lt;strong&gt;5&lt;/strong&gt;.svg - Wikimedia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066800"/>
            <a:ext cx="496267" cy="685800"/>
          </a:xfrm>
          <a:prstGeom prst="rect">
            <a:avLst/>
          </a:prstGeom>
        </p:spPr>
      </p:pic>
      <p:sp>
        <p:nvSpPr>
          <p:cNvPr id="13" name="Content Placeholder 1"/>
          <p:cNvSpPr>
            <a:spLocks noGrp="1"/>
          </p:cNvSpPr>
          <p:nvPr>
            <p:ph sz="quarter" idx="14"/>
          </p:nvPr>
        </p:nvSpPr>
        <p:spPr>
          <a:xfrm>
            <a:off x="457201" y="1179513"/>
            <a:ext cx="8229600" cy="5111750"/>
          </a:xfrm>
        </p:spPr>
        <p:txBody>
          <a:bodyPr/>
          <a:lstStyle/>
          <a:p>
            <a:r>
              <a:rPr lang="en-US" dirty="0"/>
              <a:t>Repeat your key messages           to           times</a:t>
            </a:r>
          </a:p>
          <a:p>
            <a:endParaRPr lang="en-US" dirty="0"/>
          </a:p>
          <a:p>
            <a:r>
              <a:rPr lang="en-US" dirty="0"/>
              <a:t>Coach your sponsors, executives, and people managers with what to say and when to say it   </a:t>
            </a:r>
          </a:p>
          <a:p>
            <a:endParaRPr lang="en-US" dirty="0"/>
          </a:p>
          <a:p>
            <a:r>
              <a:rPr lang="en-US" dirty="0"/>
              <a:t>Be creative with how you communicate</a:t>
            </a:r>
          </a:p>
          <a:p>
            <a:pPr lvl="1"/>
            <a:r>
              <a:rPr lang="en-US" dirty="0"/>
              <a:t>Meetings, 1-on-1 conversations, newsletters, presentations, focus groups, lunch and learns, Intranet Q&amp;A forums, videos, screen saver messages, animation, etc</a:t>
            </a:r>
          </a:p>
          <a:p>
            <a:endParaRPr lang="en-US" dirty="0"/>
          </a:p>
          <a:p>
            <a:r>
              <a:rPr lang="en-US" dirty="0"/>
              <a:t>Monitor how well employees are engaging in change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</p:spTree>
    <p:extLst>
      <p:ext uri="{BB962C8B-B14F-4D97-AF65-F5344CB8AC3E}">
        <p14:creationId xmlns:p14="http://schemas.microsoft.com/office/powerpoint/2010/main" val="2955471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Understand Your Stakeholders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Define Your Change Roles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Map Out Your Messages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Repeat and Reinforce Your Change</a:t>
            </a:r>
          </a:p>
          <a:p>
            <a:pPr marL="458787" indent="-4572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</a:rPr>
              <a:t>Plan To Deal With Resistance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Tips For Making Change Stick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943600"/>
            <a:ext cx="822960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“If you want to make enemies, try to change something.”  - Woodrow Wilson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59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What Is Change Management</a:t>
            </a:r>
          </a:p>
          <a:p>
            <a:r>
              <a:rPr lang="en-US" dirty="0"/>
              <a:t>Why Is Change Management Important</a:t>
            </a:r>
          </a:p>
          <a:p>
            <a:r>
              <a:rPr lang="en-US" dirty="0"/>
              <a:t>Practical Tips For Making Change Stick</a:t>
            </a:r>
          </a:p>
          <a:p>
            <a:pPr marL="688975" lvl="1" indent="-457200">
              <a:buFont typeface="+mj-lt"/>
              <a:buAutoNum type="arabicPeriod"/>
            </a:pPr>
            <a:r>
              <a:rPr lang="en-US" dirty="0"/>
              <a:t>Define Your Change Roles</a:t>
            </a:r>
          </a:p>
          <a:p>
            <a:pPr marL="688975" lvl="1" indent="-457200">
              <a:buFont typeface="+mj-lt"/>
              <a:buAutoNum type="arabicPeriod"/>
            </a:pPr>
            <a:r>
              <a:rPr lang="en-US" dirty="0"/>
              <a:t>Understand Your Stakeholders</a:t>
            </a:r>
          </a:p>
          <a:p>
            <a:pPr marL="688975" lvl="1" indent="-457200">
              <a:buFont typeface="+mj-lt"/>
              <a:buAutoNum type="arabicPeriod"/>
            </a:pPr>
            <a:r>
              <a:rPr lang="en-US" dirty="0"/>
              <a:t>Map Out Your Messages</a:t>
            </a:r>
          </a:p>
          <a:p>
            <a:pPr marL="688975" lvl="1" indent="-457200">
              <a:buFont typeface="+mj-lt"/>
              <a:buAutoNum type="arabicPeriod"/>
            </a:pPr>
            <a:r>
              <a:rPr lang="en-US" dirty="0"/>
              <a:t>Repeat and Reinforce Your Change</a:t>
            </a:r>
          </a:p>
          <a:p>
            <a:pPr marL="688975" lvl="1" indent="-457200">
              <a:buFont typeface="+mj-lt"/>
              <a:buAutoNum type="arabicPeriod"/>
            </a:pPr>
            <a:r>
              <a:rPr lang="en-US" dirty="0"/>
              <a:t>Plan To Deal With Resistance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3737552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Your Time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056301" y="1524001"/>
            <a:ext cx="3516198" cy="4422999"/>
            <a:chOff x="5056301" y="1761900"/>
            <a:chExt cx="3516198" cy="4422999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5056301" y="1761900"/>
              <a:ext cx="3516198" cy="622337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Early Adopters</a:t>
              </a: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056301" y="5562562"/>
              <a:ext cx="3516198" cy="622337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kern="0" dirty="0">
                  <a:solidFill>
                    <a:schemeClr val="bg1"/>
                  </a:solidFill>
                </a:rPr>
                <a:t>Laggards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056301" y="3590671"/>
              <a:ext cx="3516198" cy="123093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Majority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83084" y="2705687"/>
            <a:ext cx="3862633" cy="2059626"/>
            <a:chOff x="4883084" y="2507531"/>
            <a:chExt cx="3862633" cy="2059626"/>
          </a:xfrm>
        </p:grpSpPr>
        <p:sp>
          <p:nvSpPr>
            <p:cNvPr id="9" name="Rectangle 8"/>
            <p:cNvSpPr/>
            <p:nvPr/>
          </p:nvSpPr>
          <p:spPr>
            <a:xfrm>
              <a:off x="4883084" y="2507531"/>
              <a:ext cx="3862633" cy="2059626"/>
            </a:xfrm>
            <a:prstGeom prst="rect">
              <a:avLst/>
            </a:prstGeom>
            <a:ln w="6350">
              <a:solidFill>
                <a:schemeClr val="accent5"/>
              </a:solidFill>
            </a:ln>
          </p:spPr>
          <p:txBody>
            <a:bodyPr wrap="square" lIns="182880" tIns="91440" rIns="182880" bIns="9144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883084" y="2662742"/>
              <a:ext cx="3862633" cy="307777"/>
            </a:xfrm>
            <a:prstGeom prst="rect">
              <a:avLst/>
            </a:prstGeom>
          </p:spPr>
          <p:txBody>
            <a:bodyPr wrap="square" tIns="0" bIns="0" anchor="t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Target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  <p:pic>
        <p:nvPicPr>
          <p:cNvPr id="13" name="Picture 12" descr="Diet Justice: October 20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/>
          <a:stretch/>
        </p:blipFill>
        <p:spPr>
          <a:xfrm>
            <a:off x="312619" y="1524001"/>
            <a:ext cx="4183182" cy="44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2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Expect resistance to change</a:t>
            </a:r>
          </a:p>
          <a:p>
            <a:endParaRPr lang="en-US" dirty="0"/>
          </a:p>
          <a:p>
            <a:r>
              <a:rPr lang="en-US" dirty="0"/>
              <a:t>Understand root causes for resistance in employees</a:t>
            </a:r>
          </a:p>
          <a:p>
            <a:pPr lvl="1"/>
            <a:r>
              <a:rPr lang="en-US" dirty="0"/>
              <a:t>Lack of awareness</a:t>
            </a:r>
          </a:p>
          <a:p>
            <a:pPr lvl="1"/>
            <a:r>
              <a:rPr lang="en-US" dirty="0"/>
              <a:t>Change specific resistance</a:t>
            </a:r>
          </a:p>
          <a:p>
            <a:pPr lvl="1"/>
            <a:r>
              <a:rPr lang="en-US" dirty="0"/>
              <a:t>Resistance due to change saturation</a:t>
            </a:r>
          </a:p>
          <a:p>
            <a:pPr lvl="1"/>
            <a:r>
              <a:rPr lang="en-US" dirty="0"/>
              <a:t>Fear</a:t>
            </a:r>
          </a:p>
          <a:p>
            <a:pPr lvl="1"/>
            <a:r>
              <a:rPr lang="en-US" dirty="0"/>
              <a:t>Lack of support from management or leadership  </a:t>
            </a:r>
          </a:p>
          <a:p>
            <a:endParaRPr lang="en-US" dirty="0"/>
          </a:p>
          <a:p>
            <a:r>
              <a:rPr lang="en-US" dirty="0"/>
              <a:t>Proactively avoid or prevent resistance from employees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Resistance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368142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 – Best Practices in Change Management 2016 Edition</a:t>
            </a:r>
          </a:p>
        </p:txBody>
      </p:sp>
    </p:spTree>
    <p:extLst>
      <p:ext uri="{BB962C8B-B14F-4D97-AF65-F5344CB8AC3E}">
        <p14:creationId xmlns:p14="http://schemas.microsoft.com/office/powerpoint/2010/main" val="892349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.landscape01 by cselenka on deviant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5300663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457201" y="1716086"/>
            <a:ext cx="4038599" cy="4462463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For changes to be of any true value, they've got to be lasting and consistent. </a:t>
            </a:r>
          </a:p>
          <a:p>
            <a:pPr marL="0" indent="0">
              <a:buNone/>
            </a:pPr>
            <a:r>
              <a:rPr lang="en-US" dirty="0"/>
              <a:t>- Tony Robbins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85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change man·age·ment</a:t>
            </a:r>
          </a:p>
          <a:p>
            <a:pPr marL="0" indent="0">
              <a:buNone/>
            </a:pPr>
            <a:r>
              <a:rPr lang="en-US" i="1" dirty="0"/>
              <a:t>noun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1</a:t>
            </a:r>
            <a:r>
              <a:rPr lang="en-US" dirty="0"/>
              <a:t>. the management of change and development within a business or similar organization.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Change Management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Google Dictionary </a:t>
            </a:r>
          </a:p>
        </p:txBody>
      </p:sp>
    </p:spTree>
    <p:extLst>
      <p:ext uri="{BB962C8B-B14F-4D97-AF65-F5344CB8AC3E}">
        <p14:creationId xmlns:p14="http://schemas.microsoft.com/office/powerpoint/2010/main" val="2385235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Management Methodologies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055"/>
          <a:stretch/>
        </p:blipFill>
        <p:spPr>
          <a:xfrm>
            <a:off x="429164" y="3886200"/>
            <a:ext cx="4024445" cy="2572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003244"/>
            <a:ext cx="3116850" cy="30787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700" y="4114801"/>
            <a:ext cx="3581400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" y="1225382"/>
            <a:ext cx="3976169" cy="22736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613" y="1111346"/>
            <a:ext cx="1170255" cy="29706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24800" y="1143000"/>
            <a:ext cx="1256941" cy="36835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1100" dirty="0">
                <a:solidFill>
                  <a:schemeClr val="accent6"/>
                </a:solidFill>
                <a:latin typeface="Arial Black" panose="020B0A04020102020204" pitchFamily="34" charset="0"/>
              </a:rPr>
              <a:t>Kotter’s theory</a:t>
            </a:r>
            <a:endParaRPr lang="en-US" sz="1100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1177416"/>
            <a:ext cx="1066800" cy="36835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1100" dirty="0">
                <a:solidFill>
                  <a:schemeClr val="accent6"/>
                </a:solidFill>
                <a:latin typeface="Arial Black" panose="020B0A04020102020204" pitchFamily="34" charset="0"/>
              </a:rPr>
              <a:t>PROSCI</a:t>
            </a:r>
            <a:endParaRPr lang="en-US" sz="1100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1189439"/>
            <a:ext cx="2209800" cy="25836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1100" b="1" dirty="0">
                <a:solidFill>
                  <a:schemeClr val="accent6"/>
                </a:solidFill>
                <a:latin typeface="Arial Black" panose="020B0A04020102020204" pitchFamily="34" charset="0"/>
              </a:rPr>
              <a:t>Bridges’ transition model</a:t>
            </a:r>
            <a:endParaRPr lang="en-US" sz="1100" b="1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24600" y="5867400"/>
            <a:ext cx="25908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1100" dirty="0">
                <a:solidFill>
                  <a:schemeClr val="accent6"/>
                </a:solidFill>
                <a:latin typeface="Arial Black" panose="020B0A04020102020204" pitchFamily="34" charset="0"/>
              </a:rPr>
              <a:t>Satir change management model</a:t>
            </a:r>
            <a:endParaRPr lang="en-US" sz="1100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3638725"/>
            <a:ext cx="2209800" cy="25836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1100" b="1" dirty="0">
                <a:solidFill>
                  <a:schemeClr val="accent6"/>
                </a:solidFill>
                <a:latin typeface="Arial Black" panose="020B0A04020102020204" pitchFamily="34" charset="0"/>
              </a:rPr>
              <a:t>Lewin’s change model</a:t>
            </a:r>
            <a:endParaRPr lang="en-US" sz="1100" b="1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1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Changes is continuous</a:t>
            </a:r>
          </a:p>
          <a:p>
            <a:r>
              <a:rPr lang="en-US" dirty="0"/>
              <a:t>People will resist change</a:t>
            </a:r>
          </a:p>
          <a:p>
            <a:r>
              <a:rPr lang="en-US" dirty="0"/>
              <a:t>People have to adjust to change</a:t>
            </a:r>
          </a:p>
          <a:p>
            <a:r>
              <a:rPr lang="en-US" dirty="0"/>
              <a:t>Leadership buy-in is important to change success</a:t>
            </a:r>
          </a:p>
          <a:p>
            <a:r>
              <a:rPr lang="en-US" dirty="0"/>
              <a:t>Planning for change will provide more consistent outcomes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Change Management Principles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715000"/>
            <a:ext cx="8229601" cy="5762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119063" algn="ctr">
              <a:spcBef>
                <a:spcPts val="800"/>
              </a:spcBef>
            </a:pPr>
            <a:r>
              <a:rPr lang="en-US" dirty="0">
                <a:solidFill>
                  <a:schemeClr val="bg1"/>
                </a:solidFill>
              </a:rPr>
              <a:t>"Change is not only likely, it's inevitable." - Barbara Sher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5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200" dirty="0"/>
              <a:t>Change Management VS Project Management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59831" y="2959876"/>
            <a:ext cx="4134066" cy="889390"/>
            <a:chOff x="228600" y="3218212"/>
            <a:chExt cx="4352455" cy="1026353"/>
          </a:xfrm>
        </p:grpSpPr>
        <p:sp>
          <p:nvSpPr>
            <p:cNvPr id="6" name="Rectangle 5"/>
            <p:cNvSpPr/>
            <p:nvPr/>
          </p:nvSpPr>
          <p:spPr>
            <a:xfrm>
              <a:off x="228600" y="3218212"/>
              <a:ext cx="1326085" cy="1026353"/>
            </a:xfrm>
            <a:prstGeom prst="rect">
              <a:avLst/>
            </a:prstGeom>
            <a:solidFill>
              <a:schemeClr val="accent3"/>
            </a:solidFill>
            <a:ln w="6350">
              <a:noFill/>
            </a:ln>
          </p:spPr>
          <p:txBody>
            <a:bodyPr wrap="square" lIns="182880" tIns="91440" rIns="182880" bIns="9144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Current</a:t>
              </a:r>
            </a:p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state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741785" y="3218212"/>
              <a:ext cx="1326085" cy="1026353"/>
            </a:xfrm>
            <a:prstGeom prst="rect">
              <a:avLst/>
            </a:prstGeom>
            <a:solidFill>
              <a:schemeClr val="accent2"/>
            </a:solidFill>
            <a:ln w="6350">
              <a:noFill/>
            </a:ln>
          </p:spPr>
          <p:txBody>
            <a:bodyPr wrap="square" lIns="182880" tIns="91440" rIns="182880" bIns="91440" anchor="ctr" anchorCtr="0">
              <a:noAutofit/>
            </a:bodyPr>
            <a:lstStyle/>
            <a:p>
              <a:pPr algn="ctr"/>
              <a:r>
                <a:rPr lang="en-US" sz="1400" b="1" dirty="0"/>
                <a:t>Transition</a:t>
              </a:r>
            </a:p>
            <a:p>
              <a:pPr algn="ctr"/>
              <a:r>
                <a:rPr lang="en-US" sz="1400" b="1" dirty="0"/>
                <a:t>state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254970" y="3218212"/>
              <a:ext cx="1326085" cy="1026353"/>
            </a:xfrm>
            <a:prstGeom prst="rect">
              <a:avLst/>
            </a:prstGeom>
            <a:solidFill>
              <a:schemeClr val="accent1"/>
            </a:solidFill>
            <a:ln w="6350">
              <a:noFill/>
            </a:ln>
          </p:spPr>
          <p:txBody>
            <a:bodyPr wrap="square" lIns="182880" tIns="91440" rIns="182880" bIns="9144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Future</a:t>
              </a:r>
            </a:p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state</a:t>
              </a:r>
            </a:p>
          </p:txBody>
        </p:sp>
      </p:grp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759831" y="2021247"/>
            <a:ext cx="4257676" cy="786926"/>
          </a:xfrm>
          <a:prstGeom prst="rightArrow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Project Management</a:t>
            </a:r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759831" y="4000969"/>
            <a:ext cx="4257676" cy="786926"/>
          </a:xfrm>
          <a:prstGeom prst="rightArrow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Change Management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290226" y="1887642"/>
            <a:ext cx="3244173" cy="105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marL="176213" indent="-176213">
              <a:spcAft>
                <a:spcPts val="300"/>
              </a:spcAft>
            </a:pPr>
            <a:r>
              <a:rPr lang="en-US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Focus:</a:t>
            </a:r>
            <a:endParaRPr lang="en-US" dirty="0">
              <a:cs typeface="Arial" pitchFamily="34" charset="0"/>
            </a:endParaRPr>
          </a:p>
          <a:p>
            <a:pPr defTabSz="914400">
              <a:spcAft>
                <a:spcPts val="3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accent1"/>
                </a:solidFill>
              </a:rPr>
              <a:t>Technical side </a:t>
            </a:r>
            <a:r>
              <a:rPr lang="en-US" dirty="0"/>
              <a:t>of moving from current state to future state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5290227" y="4000969"/>
            <a:ext cx="3244173" cy="105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>
            <a:spAutoFit/>
          </a:bodyPr>
          <a:lstStyle/>
          <a:p>
            <a:pPr marL="176213" indent="-176213">
              <a:spcAft>
                <a:spcPts val="300"/>
              </a:spcAft>
            </a:pPr>
            <a:r>
              <a:rPr lang="en-US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Focus:</a:t>
            </a:r>
            <a:endParaRPr lang="en-US" dirty="0">
              <a:cs typeface="Arial" pitchFamily="34" charset="0"/>
            </a:endParaRPr>
          </a:p>
          <a:p>
            <a:pPr defTabSz="914400">
              <a:spcAft>
                <a:spcPts val="300"/>
              </a:spcAft>
              <a:buClr>
                <a:schemeClr val="accent1"/>
              </a:buClr>
            </a:pPr>
            <a:r>
              <a:rPr lang="en-US" b="1" dirty="0">
                <a:solidFill>
                  <a:schemeClr val="accent1"/>
                </a:solidFill>
              </a:rPr>
              <a:t>People side</a:t>
            </a:r>
            <a:r>
              <a:rPr lang="en-US" dirty="0"/>
              <a:t> of moving from current state to future state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</p:spTree>
    <p:extLst>
      <p:ext uri="{BB962C8B-B14F-4D97-AF65-F5344CB8AC3E}">
        <p14:creationId xmlns:p14="http://schemas.microsoft.com/office/powerpoint/2010/main" val="332519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200" dirty="0"/>
              <a:t>Why is Change Management Important?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1" y="1828800"/>
            <a:ext cx="1798522" cy="14836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Current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2471572" y="1828800"/>
            <a:ext cx="1798522" cy="1483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Transition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714543" y="1828800"/>
            <a:ext cx="1798522" cy="14836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Future</a:t>
            </a:r>
          </a:p>
        </p:txBody>
      </p:sp>
      <p:sp>
        <p:nvSpPr>
          <p:cNvPr id="83" name="Isosceles Triangle 105"/>
          <p:cNvSpPr/>
          <p:nvPr/>
        </p:nvSpPr>
        <p:spPr>
          <a:xfrm rot="5400000">
            <a:off x="2120226" y="2473861"/>
            <a:ext cx="258243" cy="193507"/>
          </a:xfrm>
          <a:prstGeom prst="triangle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4" name="Isosceles Triangle 106"/>
          <p:cNvSpPr/>
          <p:nvPr/>
        </p:nvSpPr>
        <p:spPr>
          <a:xfrm rot="5400000">
            <a:off x="4363197" y="2473861"/>
            <a:ext cx="258243" cy="193507"/>
          </a:xfrm>
          <a:prstGeom prst="triangle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7114032" y="1828800"/>
            <a:ext cx="1801368" cy="1483630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 anchor="ctr"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Benefits</a:t>
            </a:r>
            <a:endParaRPr lang="en-US" dirty="0"/>
          </a:p>
        </p:txBody>
      </p:sp>
      <p:sp>
        <p:nvSpPr>
          <p:cNvPr id="87" name="Plus Sign 12"/>
          <p:cNvSpPr/>
          <p:nvPr/>
        </p:nvSpPr>
        <p:spPr>
          <a:xfrm>
            <a:off x="6638536" y="2395601"/>
            <a:ext cx="350026" cy="350026"/>
          </a:xfrm>
          <a:prstGeom prst="mathEqual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28600" y="4028234"/>
            <a:ext cx="8686801" cy="527661"/>
          </a:xfrm>
          <a:prstGeom prst="rect">
            <a:avLst/>
          </a:prstGeom>
          <a:noFill/>
          <a:ln w="6350">
            <a:solidFill>
              <a:schemeClr val="accent5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Adoption and usage impacts</a:t>
            </a:r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4492318" y="3754343"/>
            <a:ext cx="0" cy="273891"/>
          </a:xfrm>
          <a:prstGeom prst="line">
            <a:avLst/>
          </a:prstGeom>
          <a:ln>
            <a:solidFill>
              <a:schemeClr val="accent5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 rot="10800000">
            <a:off x="2471572" y="3464830"/>
            <a:ext cx="4041491" cy="287684"/>
            <a:chOff x="228600" y="4223861"/>
            <a:chExt cx="8686799" cy="169482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8915399" y="4223861"/>
              <a:ext cx="0" cy="169482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28600" y="4223861"/>
              <a:ext cx="0" cy="169482"/>
            </a:xfrm>
            <a:prstGeom prst="line">
              <a:avLst/>
            </a:prstGeom>
            <a:ln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Straight Connector 61"/>
          <p:cNvCxnSpPr/>
          <p:nvPr/>
        </p:nvCxnSpPr>
        <p:spPr>
          <a:xfrm flipH="1">
            <a:off x="2471573" y="3752514"/>
            <a:ext cx="404149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57200" y="5334000"/>
            <a:ext cx="8229601" cy="9572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119063">
              <a:spcBef>
                <a:spcPts val="800"/>
              </a:spcBef>
            </a:pPr>
            <a:r>
              <a:rPr lang="en-US" dirty="0">
                <a:solidFill>
                  <a:schemeClr val="bg1"/>
                </a:solidFill>
              </a:rPr>
              <a:t>"Your success in life isn't based on your ability to simply change. It is based on your ability to change faster than your competition, customers, and business." - Mark Sanborn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7200" y="6291263"/>
            <a:ext cx="4191000" cy="18573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Prosci.com </a:t>
            </a:r>
          </a:p>
        </p:txBody>
      </p:sp>
    </p:spTree>
    <p:extLst>
      <p:ext uri="{BB962C8B-B14F-4D97-AF65-F5344CB8AC3E}">
        <p14:creationId xmlns:p14="http://schemas.microsoft.com/office/powerpoint/2010/main" val="17929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3" grpId="0" animBg="1"/>
      <p:bldP spid="84" grpId="0" animBg="1"/>
      <p:bldP spid="88" grpId="0" animBg="1"/>
      <p:bldP spid="87" grpId="0" animBg="1"/>
      <p:bldP spid="9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8787" indent="-457200">
              <a:buFont typeface="+mj-lt"/>
              <a:buAutoNum type="arabicPeriod"/>
            </a:pPr>
            <a:r>
              <a:rPr lang="en-US" b="1" dirty="0">
                <a:solidFill>
                  <a:srgbClr val="0070C0"/>
                </a:solidFill>
              </a:rPr>
              <a:t>Define Your Change Roles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Understand Your Stakeholders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Map Out Your Messages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Repeat and Reinforce Your Change</a:t>
            </a:r>
          </a:p>
          <a:p>
            <a:pPr marL="458787" indent="-457200">
              <a:buFont typeface="+mj-lt"/>
              <a:buAutoNum type="arabi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Plan To Deal With Resistance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Tips For Making Change Stick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867400"/>
            <a:ext cx="8382000" cy="4238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“Change is such hard work.”  - Billy Crystal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754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Sponsor of Change</a:t>
            </a:r>
          </a:p>
          <a:p>
            <a:r>
              <a:rPr lang="en-US" dirty="0"/>
              <a:t>Project Manager</a:t>
            </a:r>
          </a:p>
          <a:p>
            <a:r>
              <a:rPr lang="en-US" dirty="0"/>
              <a:t>Change Management Manager</a:t>
            </a:r>
          </a:p>
          <a:p>
            <a:r>
              <a:rPr lang="en-US" dirty="0"/>
              <a:t>Stakeholders</a:t>
            </a:r>
          </a:p>
          <a:p>
            <a:r>
              <a:rPr lang="en-US" dirty="0"/>
              <a:t>Leadership / Executive Management </a:t>
            </a:r>
          </a:p>
          <a:p>
            <a:r>
              <a:rPr lang="en-US" dirty="0"/>
              <a:t>People Managers</a:t>
            </a:r>
          </a:p>
          <a:p>
            <a:r>
              <a:rPr lang="en-US" dirty="0"/>
              <a:t>Employees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Management Roles</a:t>
            </a:r>
          </a:p>
        </p:txBody>
      </p:sp>
    </p:spTree>
    <p:extLst>
      <p:ext uri="{BB962C8B-B14F-4D97-AF65-F5344CB8AC3E}">
        <p14:creationId xmlns:p14="http://schemas.microsoft.com/office/powerpoint/2010/main" val="1718127191"/>
      </p:ext>
    </p:extLst>
  </p:cSld>
  <p:clrMapOvr>
    <a:masterClrMapping/>
  </p:clrMapOvr>
</p:sld>
</file>

<file path=ppt/theme/theme1.xml><?xml version="1.0" encoding="utf-8"?>
<a:theme xmlns:a="http://schemas.openxmlformats.org/drawingml/2006/main" name="FM Multifamily">
  <a:themeElements>
    <a:clrScheme name="New FM Palette">
      <a:dk1>
        <a:srgbClr val="000000"/>
      </a:dk1>
      <a:lt1>
        <a:srgbClr val="FFFFFF"/>
      </a:lt1>
      <a:dk2>
        <a:srgbClr val="0085C8"/>
      </a:dk2>
      <a:lt2>
        <a:srgbClr val="EEECE1"/>
      </a:lt2>
      <a:accent1>
        <a:srgbClr val="0070C0"/>
      </a:accent1>
      <a:accent2>
        <a:srgbClr val="88BD45"/>
      </a:accent2>
      <a:accent3>
        <a:srgbClr val="F6C700"/>
      </a:accent3>
      <a:accent4>
        <a:srgbClr val="00B0F0"/>
      </a:accent4>
      <a:accent5>
        <a:srgbClr val="E46C0A"/>
      </a:accent5>
      <a:accent6>
        <a:srgbClr val="C00000"/>
      </a:accent6>
      <a:hlink>
        <a:srgbClr val="0000FF"/>
      </a:hlink>
      <a:folHlink>
        <a:srgbClr val="00B0F0"/>
      </a:folHlink>
    </a:clrScheme>
    <a:fontScheme name="Freddie Ma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4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ex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  <a:ln>
          <a:noFill/>
        </a:ln>
      </a:spPr>
      <a:bodyPr wrap="none" lIns="0" tIns="0" rIns="0" bIns="0" rtlCol="0">
        <a:noAutofit/>
      </a:bodyPr>
      <a:lstStyle>
        <a:defPPr>
          <a:defRPr dirty="0"/>
        </a:defPPr>
      </a:lstStyle>
    </a:txDef>
  </a:objectDefaults>
  <a:extraClrSchemeLst>
    <a:extraClrScheme>
      <a:clrScheme name="Freddie-Mac-NewLog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4FA500"/>
        </a:accent1>
        <a:accent2>
          <a:srgbClr val="0093DD"/>
        </a:accent2>
        <a:accent3>
          <a:srgbClr val="FFFFFF"/>
        </a:accent3>
        <a:accent4>
          <a:srgbClr val="000000"/>
        </a:accent4>
        <a:accent5>
          <a:srgbClr val="B2CFAA"/>
        </a:accent5>
        <a:accent6>
          <a:srgbClr val="0085C8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36AB4607-E9CB-49C6-8D2E-FB227884A885}" vid="{938F64FD-06C7-4F22-910D-A6B09B0283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Words>877</Words>
  <Application>Microsoft Office PowerPoint</Application>
  <PresentationFormat>On-screen Show (4:3)</PresentationFormat>
  <Paragraphs>185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Wingdings</vt:lpstr>
      <vt:lpstr>FM Multifamily</vt:lpstr>
      <vt:lpstr>Practical Tips for Making Change Stick</vt:lpstr>
      <vt:lpstr>Overview</vt:lpstr>
      <vt:lpstr>What Is Change Management</vt:lpstr>
      <vt:lpstr>Change Management Methodologies</vt:lpstr>
      <vt:lpstr>Basic Change Management Principles</vt:lpstr>
      <vt:lpstr>Change Management VS Project Management</vt:lpstr>
      <vt:lpstr>Why is Change Management Important?</vt:lpstr>
      <vt:lpstr>Practical Tips For Making Change Stick</vt:lpstr>
      <vt:lpstr>Change Management Roles</vt:lpstr>
      <vt:lpstr>Sponsor of Change</vt:lpstr>
      <vt:lpstr>People Managers</vt:lpstr>
      <vt:lpstr>Practical Tips For Making Change Stick</vt:lpstr>
      <vt:lpstr>Map Your Stakeholders</vt:lpstr>
      <vt:lpstr>Practical Tips For Making Change Stick</vt:lpstr>
      <vt:lpstr>Most Effective Communicators</vt:lpstr>
      <vt:lpstr>Messages To Share</vt:lpstr>
      <vt:lpstr>Practical Tips For Making Change Stick</vt:lpstr>
      <vt:lpstr>Repeat And Reinforce Key Messages</vt:lpstr>
      <vt:lpstr>Practical Tips For Making Change Stick</vt:lpstr>
      <vt:lpstr>Focus Your Time </vt:lpstr>
      <vt:lpstr>Managing Resistance</vt:lpstr>
      <vt:lpstr>PowerPoint Presentation</vt:lpstr>
    </vt:vector>
  </TitlesOfParts>
  <Company>Freddie Mac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Bundy, Michelle D</dc:creator>
  <cp:lastModifiedBy>Bundy, Michelle D</cp:lastModifiedBy>
  <cp:revision>40</cp:revision>
  <cp:lastPrinted>2018-02-20T21:41:35Z</cp:lastPrinted>
  <dcterms:created xsi:type="dcterms:W3CDTF">2018-02-02T10:21:13Z</dcterms:created>
  <dcterms:modified xsi:type="dcterms:W3CDTF">2018-02-20T21:53:14Z</dcterms:modified>
</cp:coreProperties>
</file>