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70" r:id="rId9"/>
    <p:sldId id="282" r:id="rId10"/>
    <p:sldId id="268" r:id="rId11"/>
    <p:sldId id="284" r:id="rId12"/>
    <p:sldId id="272" r:id="rId13"/>
    <p:sldId id="275" r:id="rId14"/>
    <p:sldId id="276" r:id="rId15"/>
    <p:sldId id="277" r:id="rId16"/>
    <p:sldId id="263" r:id="rId17"/>
    <p:sldId id="264" r:id="rId18"/>
    <p:sldId id="274" r:id="rId19"/>
    <p:sldId id="265" r:id="rId20"/>
    <p:sldId id="278" r:id="rId21"/>
    <p:sldId id="267" r:id="rId22"/>
    <p:sldId id="279" r:id="rId23"/>
    <p:sldId id="280" r:id="rId24"/>
    <p:sldId id="281" r:id="rId25"/>
    <p:sldId id="273" r:id="rId26"/>
    <p:sldId id="2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72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110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0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877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2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3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6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5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80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42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55622F4-4760-494E-84D5-2180682A4FD2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C91A645-839E-4BF4-AA3D-E604771D59A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26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rchives.gov/foia/obam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05447-FFB1-4BFF-9672-73AF2F52F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Presidential Libraries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21FECE-EFE8-4997-B760-966706DC00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en-US" cap="none" dirty="0"/>
              <a:t>Sam McClure</a:t>
            </a:r>
          </a:p>
          <a:p>
            <a:r>
              <a:rPr lang="en-US" cap="none" dirty="0"/>
              <a:t>February 19,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624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Herbert Hoover Presidential Library and Museum – West Branch, IA (opened 1962)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768" y="1846263"/>
            <a:ext cx="4984789" cy="4022725"/>
          </a:xfrm>
        </p:spPr>
      </p:pic>
    </p:spTree>
    <p:extLst>
      <p:ext uri="{BB962C8B-B14F-4D97-AF65-F5344CB8AC3E}">
        <p14:creationId xmlns:p14="http://schemas.microsoft.com/office/powerpoint/2010/main" val="2613564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Lyndon B. Johnson Presidential Library and Museum – Austin, TX (opened 1971)</a:t>
            </a:r>
          </a:p>
        </p:txBody>
      </p:sp>
      <p:pic>
        <p:nvPicPr>
          <p:cNvPr id="7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231" y="2311344"/>
            <a:ext cx="5438896" cy="3632014"/>
          </a:xfrm>
        </p:spPr>
      </p:pic>
      <p:pic>
        <p:nvPicPr>
          <p:cNvPr id="8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43" y="2304662"/>
            <a:ext cx="5523637" cy="3638696"/>
          </a:xfrm>
        </p:spPr>
      </p:pic>
    </p:spTree>
    <p:extLst>
      <p:ext uri="{BB962C8B-B14F-4D97-AF65-F5344CB8AC3E}">
        <p14:creationId xmlns:p14="http://schemas.microsoft.com/office/powerpoint/2010/main" val="359381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John F. Kennedy Presidential Library and Museum – Columbia Point, MA (opened 1979)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759" y="1846263"/>
            <a:ext cx="6188807" cy="4022725"/>
          </a:xfrm>
        </p:spPr>
      </p:pic>
    </p:spTree>
    <p:extLst>
      <p:ext uri="{BB962C8B-B14F-4D97-AF65-F5344CB8AC3E}">
        <p14:creationId xmlns:p14="http://schemas.microsoft.com/office/powerpoint/2010/main" val="1731347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Gerald R. Ford Presidential Library – Ann Arbor, MI (opened 1981)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58" y="1846263"/>
            <a:ext cx="6049210" cy="4022725"/>
          </a:xfrm>
        </p:spPr>
      </p:pic>
    </p:spTree>
    <p:extLst>
      <p:ext uri="{BB962C8B-B14F-4D97-AF65-F5344CB8AC3E}">
        <p14:creationId xmlns:p14="http://schemas.microsoft.com/office/powerpoint/2010/main" val="384599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Gerald R. Ford Presidential Museum – Grand Rapids, MI (opened 1981)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99" y="1846263"/>
            <a:ext cx="6176928" cy="4022725"/>
          </a:xfrm>
        </p:spPr>
      </p:pic>
    </p:spTree>
    <p:extLst>
      <p:ext uri="{BB962C8B-B14F-4D97-AF65-F5344CB8AC3E}">
        <p14:creationId xmlns:p14="http://schemas.microsoft.com/office/powerpoint/2010/main" val="2585852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Jimmy Carter Presidential Library and Museum – Atlanta, GA (opened 1986)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861" y="1846263"/>
            <a:ext cx="6106603" cy="4022725"/>
          </a:xfrm>
        </p:spPr>
      </p:pic>
    </p:spTree>
    <p:extLst>
      <p:ext uri="{BB962C8B-B14F-4D97-AF65-F5344CB8AC3E}">
        <p14:creationId xmlns:p14="http://schemas.microsoft.com/office/powerpoint/2010/main" val="4169852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 Impact of Richard Nixon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13" y="1902246"/>
            <a:ext cx="6610157" cy="4022725"/>
          </a:xfrm>
        </p:spPr>
      </p:pic>
      <p:sp>
        <p:nvSpPr>
          <p:cNvPr id="5" name="TextBox 4"/>
          <p:cNvSpPr txBox="1"/>
          <p:nvPr/>
        </p:nvSpPr>
        <p:spPr>
          <a:xfrm>
            <a:off x="7081935" y="1902246"/>
            <a:ext cx="50292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/>
              <a:t>Investigations into the actions of the Nixon administration led to a fundamental change in the ownership of Presidential materials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400" i="1" dirty="0"/>
              <a:t>Exhibit 73, Picture of Rose Mary Woods in Her Office (Transcripts of In Re Grand Jury Proceedings, 5/1973 - 1/1974; RG 460: Records of the Watergate Special Prosecution Force, 1971 – 1977) National Archives Identifier 7582819</a:t>
            </a:r>
          </a:p>
        </p:txBody>
      </p:sp>
    </p:spTree>
    <p:extLst>
      <p:ext uri="{BB962C8B-B14F-4D97-AF65-F5344CB8AC3E}">
        <p14:creationId xmlns:p14="http://schemas.microsoft.com/office/powerpoint/2010/main" val="331338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PRESIDENTIAL RECORDINGS AND MATERIALS PRESERVATION ACT OF 1974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Authorized the Government to take custody of Nixon Presidential materials</a:t>
            </a:r>
          </a:p>
          <a:p>
            <a:endParaRPr lang="en-US" dirty="0"/>
          </a:p>
          <a:p>
            <a:r>
              <a:rPr lang="en-US" dirty="0"/>
              <a:t>Under this Act, the Archivist was required 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Store the materials within the Washington, DC, metropolitan area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Furnish the public at the earliest reasonable date with information in the materials relating to abuses of governmental power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Provide eventual public access to all of the materials declared to be of general historical interest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Decades of litigation ensued</a:t>
            </a:r>
          </a:p>
          <a:p>
            <a:endParaRPr lang="en-US" dirty="0"/>
          </a:p>
          <a:p>
            <a:r>
              <a:rPr lang="en-US" dirty="0"/>
              <a:t>Nixon Library (non-NARA) – 1990 / Nixon Library (NARA) - 2007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5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 Nixon Presidential Library and Museum – Yorba Linda, CA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232" y="1846263"/>
            <a:ext cx="6037861" cy="4022725"/>
          </a:xfrm>
        </p:spPr>
      </p:pic>
    </p:spTree>
    <p:extLst>
      <p:ext uri="{BB962C8B-B14F-4D97-AF65-F5344CB8AC3E}">
        <p14:creationId xmlns:p14="http://schemas.microsoft.com/office/powerpoint/2010/main" val="3571815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Presidential Records Act of 1978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Governs the official records of Presidents and Vice Presidents that were created or received after January 20, 1981</a:t>
            </a:r>
          </a:p>
          <a:p>
            <a:r>
              <a:rPr lang="en-US" dirty="0"/>
              <a:t>Changed the legal ownership of the official records of the President from private to public</a:t>
            </a:r>
          </a:p>
          <a:p>
            <a:r>
              <a:rPr lang="en-US" dirty="0"/>
              <a:t>The Archivist is to take custody of the records when the President leaves office</a:t>
            </a:r>
          </a:p>
          <a:p>
            <a:r>
              <a:rPr lang="en-US" dirty="0"/>
              <a:t>The President may restrict access to specific kinds of information in the records for up to 12 years after he leaves office; but any unrestricted records will be subject to the Freedom of Information Act (FOIA) 5 years after the President leaves office; and restricted records will be the subject to FOIA after 12 years.</a:t>
            </a:r>
          </a:p>
          <a:p>
            <a:r>
              <a:rPr lang="en-US" dirty="0"/>
              <a:t>Vice Presidential records are also owned by the United States and are administered in the same manner as Presidential records</a:t>
            </a:r>
          </a:p>
          <a:p>
            <a:r>
              <a:rPr lang="en-US" dirty="0"/>
              <a:t>Current and former Presidents have right to claim executive privilege over any official records governed by the PRA</a:t>
            </a:r>
          </a:p>
        </p:txBody>
      </p:sp>
    </p:spTree>
    <p:extLst>
      <p:ext uri="{BB962C8B-B14F-4D97-AF65-F5344CB8AC3E}">
        <p14:creationId xmlns:p14="http://schemas.microsoft.com/office/powerpoint/2010/main" val="129275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ACD2A-FB39-4498-9A7F-1819523FB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Presidential Libraries of the National Archives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A423C-6F89-4E59-81FD-34F40E5A9D24}"/>
              </a:ext>
            </a:extLst>
          </p:cNvPr>
          <p:cNvSpPr txBox="1"/>
          <p:nvPr/>
        </p:nvSpPr>
        <p:spPr>
          <a:xfrm>
            <a:off x="582597" y="1979446"/>
            <a:ext cx="43066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650 million pages of textual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Nearly 10 million photographs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Over 15 million feet of motion picture film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Nearly 100,000 hours of disc, audiotape, and videotape recordings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Almost 600 million emails (300TB+ of electronic records total)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than 600,000 artifacts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Exhibits visited by more than 2 million  people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Thousands of researcher visits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Thousands of public program attendees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Millions of visits to web sites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265" y="1834404"/>
            <a:ext cx="7128588" cy="4323799"/>
          </a:xfrm>
        </p:spPr>
      </p:pic>
    </p:spTree>
    <p:extLst>
      <p:ext uri="{BB962C8B-B14F-4D97-AF65-F5344CB8AC3E}">
        <p14:creationId xmlns:p14="http://schemas.microsoft.com/office/powerpoint/2010/main" val="3132834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Ronald Reagan Presidential Library and Museum – Simi Valley, CA (opened 1991)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220" y="1846263"/>
            <a:ext cx="5249885" cy="4022725"/>
          </a:xfrm>
        </p:spPr>
      </p:pic>
    </p:spTree>
    <p:extLst>
      <p:ext uri="{BB962C8B-B14F-4D97-AF65-F5344CB8AC3E}">
        <p14:creationId xmlns:p14="http://schemas.microsoft.com/office/powerpoint/2010/main" val="2784356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Presidential Libraries Act of 1986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The Archivist must issue architectural and design standards for Presidential Libraries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The Archivist must establish separate endowments for each Presidential Library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Income shall be available to help defray the cost of facility operations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The endowment must be equal to 20 percent of the cost of the land, building and equipment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If the building is larger than 70,000 square feet, an additional endowment, calculated at a higher level, is required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Applies to the Presidential Library of any President who takes office for the first time on or after January 20, 1985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0" indent="0">
              <a:buNone/>
            </a:pPr>
            <a:r>
              <a:rPr lang="en-US"/>
              <a:t>Amended </a:t>
            </a:r>
            <a:r>
              <a:rPr lang="en-US" dirty="0"/>
              <a:t>in 2008 to raise endowment requirement to 60 percent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Applies to Libraries built after the George W. Bush Library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998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George Bush Presidential Library and Museum – College Station, TX (opened 1997)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144" y="1846263"/>
            <a:ext cx="6072037" cy="4022725"/>
          </a:xfrm>
        </p:spPr>
      </p:pic>
    </p:spTree>
    <p:extLst>
      <p:ext uri="{BB962C8B-B14F-4D97-AF65-F5344CB8AC3E}">
        <p14:creationId xmlns:p14="http://schemas.microsoft.com/office/powerpoint/2010/main" val="1505987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William J. Clinton Presidential Library and Museum – Little Rock, AR (opened 2004)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346" y="1846263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3316374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George W. Bush Presidential Library and Museum – Dallas, TX (opened 2013)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63" y="1847850"/>
            <a:ext cx="7620000" cy="4019550"/>
          </a:xfrm>
        </p:spPr>
      </p:pic>
    </p:spTree>
    <p:extLst>
      <p:ext uri="{BB962C8B-B14F-4D97-AF65-F5344CB8AC3E}">
        <p14:creationId xmlns:p14="http://schemas.microsoft.com/office/powerpoint/2010/main" val="1802591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of Presidential Records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William J. Clinton administration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36,000 cubic feet of traditional records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20 million emails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Less than 4 TB of unclassified electronic records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0" lvl="3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000" dirty="0"/>
              <a:t>George W. Bush administration</a:t>
            </a:r>
          </a:p>
          <a:p>
            <a:pPr marL="468630" lvl="3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28,000 cubic feet of traditional records</a:t>
            </a:r>
          </a:p>
          <a:p>
            <a:pPr marL="468630" lvl="3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200 million emails</a:t>
            </a:r>
          </a:p>
          <a:p>
            <a:pPr marL="468630" lvl="3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80 TB of unclassified electronic records</a:t>
            </a:r>
          </a:p>
          <a:p>
            <a:pPr marL="468630" lvl="3" indent="-285750">
              <a:buSzPct val="10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0" lvl="3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000" dirty="0"/>
              <a:t>Barack Obama administration</a:t>
            </a:r>
          </a:p>
          <a:p>
            <a:pPr marL="468630" lvl="3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16,000 cubic feet of traditional records</a:t>
            </a:r>
          </a:p>
          <a:p>
            <a:pPr marL="468630" lvl="3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300 million emails</a:t>
            </a:r>
          </a:p>
          <a:p>
            <a:pPr marL="468630" lvl="3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Approximately 250 TB of unclassified electronic records</a:t>
            </a:r>
          </a:p>
        </p:txBody>
      </p:sp>
    </p:spTree>
    <p:extLst>
      <p:ext uri="{BB962C8B-B14F-4D97-AF65-F5344CB8AC3E}">
        <p14:creationId xmlns:p14="http://schemas.microsoft.com/office/powerpoint/2010/main" val="2776551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Start of a new model for Presidential Libraries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will be no “Obama Presidential Library” building constructed and given to NARA</a:t>
            </a:r>
          </a:p>
          <a:p>
            <a:endParaRPr lang="en-US" dirty="0"/>
          </a:p>
          <a:p>
            <a:r>
              <a:rPr lang="en-US" dirty="0"/>
              <a:t>Digitization of analog unclassified Presidential records</a:t>
            </a:r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Foundation financial support, including support for shipment of original analog records to long-term NARA archival storage</a:t>
            </a:r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Digitization vendor to be selected by the Foundation and approved by NARA</a:t>
            </a:r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NARA oversight over digitization process and quality control of digital copies</a:t>
            </a:r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Access review (including Freedom of Information Act requests) conducted by NARA using digitized records</a:t>
            </a:r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NARA will loan select records and artifacts to Foundation for exhibition at the Obama Presidential Center </a:t>
            </a:r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  <a:p>
            <a:pPr marL="182880" lvl="3" indent="0">
              <a:lnSpc>
                <a:spcPct val="80000"/>
              </a:lnSpc>
              <a:buSzPct val="100000"/>
              <a:buNone/>
            </a:pPr>
            <a:r>
              <a:rPr lang="en-US" sz="2000" dirty="0"/>
              <a:t>Obama Presidential Library Agreements posted here - </a:t>
            </a:r>
            <a:r>
              <a:rPr lang="en-US" sz="2000" dirty="0">
                <a:hlinkClick r:id="rId2"/>
              </a:rPr>
              <a:t>https://www.archives.gov/foia/obama</a:t>
            </a:r>
            <a:endParaRPr lang="en-US" sz="2000" dirty="0"/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Letter of Parties’ Intent (September 2018)</a:t>
            </a:r>
          </a:p>
          <a:p>
            <a:pPr marL="468630" lvl="3" indent="-285750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Memorandum of Understanding Regarding the Digitization of Obama Presidential Records (February 2019)</a:t>
            </a:r>
          </a:p>
          <a:p>
            <a:pPr marL="182880" lvl="3" indent="0">
              <a:lnSpc>
                <a:spcPct val="80000"/>
              </a:lnSpc>
              <a:buSzPct val="100000"/>
              <a:buNone/>
            </a:pP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705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E6BE3-1671-4D2F-8692-248C06986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It Began with FDR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407B3-8711-44F9-9CAE-CACFCA1F0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400" dirty="0"/>
              <a:t>1934</a:t>
            </a:r>
            <a:r>
              <a:rPr lang="en-US" dirty="0"/>
              <a:t> - National Archives established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1938</a:t>
            </a:r>
            <a:r>
              <a:rPr lang="en-US" dirty="0"/>
              <a:t> - FDR announces creation of his Library</a:t>
            </a:r>
          </a:p>
          <a:p>
            <a:endParaRPr lang="en-US" dirty="0"/>
          </a:p>
          <a:p>
            <a:r>
              <a:rPr lang="en-US" sz="2400" dirty="0"/>
              <a:t>1939</a:t>
            </a:r>
            <a:r>
              <a:rPr lang="en-US" dirty="0"/>
              <a:t> - Legislation authorizes government acceptance of Library and holdings into custody of Archivist of the United States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400" dirty="0"/>
              <a:t>1941</a:t>
            </a:r>
            <a:r>
              <a:rPr lang="en-US" dirty="0"/>
              <a:t> - National Archives special committee on finding aids proposes concept of Record Group</a:t>
            </a:r>
          </a:p>
        </p:txBody>
      </p:sp>
    </p:spTree>
    <p:extLst>
      <p:ext uri="{BB962C8B-B14F-4D97-AF65-F5344CB8AC3E}">
        <p14:creationId xmlns:p14="http://schemas.microsoft.com/office/powerpoint/2010/main" val="189425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33193-B6FD-4361-B661-DB5DD9811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Why a Library?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DF44C-39E6-4784-8C60-2AA1E44F7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Presidential files were personal property of a President, taken with him upon the end of his administration</a:t>
            </a:r>
          </a:p>
          <a:p>
            <a:endParaRPr lang="en-US" dirty="0"/>
          </a:p>
          <a:p>
            <a:r>
              <a:rPr lang="en-US" dirty="0"/>
              <a:t>Before FDR, no centralized means of collecting and preserving Presidential files</a:t>
            </a:r>
          </a:p>
          <a:p>
            <a:endParaRPr lang="en-US" dirty="0"/>
          </a:p>
          <a:p>
            <a:r>
              <a:rPr lang="en-US" dirty="0"/>
              <a:t>FDR’s materials</a:t>
            </a:r>
          </a:p>
          <a:p>
            <a:pPr lvl="1"/>
            <a:r>
              <a:rPr lang="en-US" dirty="0"/>
              <a:t>Millions of pages of files</a:t>
            </a:r>
          </a:p>
          <a:p>
            <a:pPr lvl="1"/>
            <a:r>
              <a:rPr lang="en-US" dirty="0"/>
              <a:t>15,000 books</a:t>
            </a:r>
          </a:p>
          <a:p>
            <a:pPr lvl="1"/>
            <a:r>
              <a:rPr lang="en-US" dirty="0"/>
              <a:t>More than a million stamps, 1200 naval prints and paintings, more than 200 ship models </a:t>
            </a:r>
          </a:p>
          <a:p>
            <a:pPr lvl="1"/>
            <a:r>
              <a:rPr lang="en-US" dirty="0"/>
              <a:t>Gifts from heads of state and from the American people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684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EA3B296-8F0F-4145-8D29-E74B79E6B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3" t="12487" r="7623" b="24611"/>
          <a:stretch/>
        </p:blipFill>
        <p:spPr>
          <a:xfrm>
            <a:off x="298580" y="1866122"/>
            <a:ext cx="5784979" cy="409613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7E4379-833B-48E9-85E2-C8AD56934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FDR’s personal interest defined the Library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BFBE22-CD28-4AEA-9CC9-7E2C06462415}"/>
              </a:ext>
            </a:extLst>
          </p:cNvPr>
          <p:cNvSpPr txBox="1"/>
          <p:nvPr/>
        </p:nvSpPr>
        <p:spPr>
          <a:xfrm>
            <a:off x="6466114" y="2323813"/>
            <a:ext cx="529733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Definition of the Library’s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Archival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Museum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Community involvement</a:t>
            </a:r>
          </a:p>
          <a:p>
            <a:endParaRPr lang="en-US" dirty="0"/>
          </a:p>
          <a:p>
            <a:r>
              <a:rPr lang="en-US" sz="2800" dirty="0"/>
              <a:t>Subject to criticism from the outset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600" i="1" dirty="0"/>
              <a:t>FDR's Sketch of Proposed Extensions to FDR Library, May 21, 1942 (from: Louis Simon Papers (Box 1))</a:t>
            </a:r>
          </a:p>
        </p:txBody>
      </p:sp>
    </p:spTree>
    <p:extLst>
      <p:ext uri="{BB962C8B-B14F-4D97-AF65-F5344CB8AC3E}">
        <p14:creationId xmlns:p14="http://schemas.microsoft.com/office/powerpoint/2010/main" val="2477074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Franklin D. Roosevelt Presidential Library and Museum – Hyde Park, NY (opened 1941)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144" y="1846263"/>
            <a:ext cx="6072037" cy="4022725"/>
          </a:xfrm>
        </p:spPr>
      </p:pic>
    </p:spTree>
    <p:extLst>
      <p:ext uri="{BB962C8B-B14F-4D97-AF65-F5344CB8AC3E}">
        <p14:creationId xmlns:p14="http://schemas.microsoft.com/office/powerpoint/2010/main" val="47169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Congressional Oversight - Presidential Libraries Act of 1955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Required the Administrator of GSA (parent of the National Archives in 1955) to submit a report to Congress on any proposed Presidential archival depository</a:t>
            </a:r>
          </a:p>
          <a:p>
            <a:endParaRPr lang="en-US" sz="2400" dirty="0"/>
          </a:p>
          <a:p>
            <a:r>
              <a:rPr lang="en-US" sz="2400" dirty="0"/>
              <a:t>Authorized the Administrator of GSA, on behalf of the United States, to: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Accept for deposit the papers and other historical materials of a President and similar materials relating to the President that are in the custody of other persons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Accept land, buildings, and equipment offered for its establishment of a Presidential Library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Maintain, operate, and protect the Library and its holdings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Observe restrictions on access to the historical materials that have been set by the donors and agreed to by the Administrator</a:t>
            </a:r>
          </a:p>
          <a:p>
            <a:pPr marL="46863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Provide for the exhibit of museum items to the 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0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Harry S. Truman Presidential Library and Museum – Independence, MO (opened 1957)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576" y="1846263"/>
            <a:ext cx="4997173" cy="4022725"/>
          </a:xfrm>
        </p:spPr>
      </p:pic>
    </p:spTree>
    <p:extLst>
      <p:ext uri="{BB962C8B-B14F-4D97-AF65-F5344CB8AC3E}">
        <p14:creationId xmlns:p14="http://schemas.microsoft.com/office/powerpoint/2010/main" val="725551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Dwight D. Eisenhower Presidential Library and Museum – Abilene, KS (Museum opened 1954, Library opened 1962)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59" y="1929979"/>
            <a:ext cx="2743200" cy="1828800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929979"/>
            <a:ext cx="2743200" cy="1828800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848" y="1929979"/>
            <a:ext cx="2743200" cy="1828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59" y="4114800"/>
            <a:ext cx="2743200" cy="1828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848" y="4114800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7812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1297</TotalTime>
  <Words>1245</Words>
  <Application>Microsoft Office PowerPoint</Application>
  <PresentationFormat>Widescreen</PresentationFormat>
  <Paragraphs>134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Retrospect</vt:lpstr>
      <vt:lpstr>Presidential Libraries</vt:lpstr>
      <vt:lpstr>Presidential Libraries of the National Archives</vt:lpstr>
      <vt:lpstr>It Began with FDR</vt:lpstr>
      <vt:lpstr>Why a Library?</vt:lpstr>
      <vt:lpstr>FDR’s personal interest defined the Library</vt:lpstr>
      <vt:lpstr>Franklin D. Roosevelt Presidential Library and Museum – Hyde Park, NY (opened 1941)</vt:lpstr>
      <vt:lpstr>Congressional Oversight - Presidential Libraries Act of 1955</vt:lpstr>
      <vt:lpstr>Harry S. Truman Presidential Library and Museum – Independence, MO (opened 1957)</vt:lpstr>
      <vt:lpstr>Dwight D. Eisenhower Presidential Library and Museum – Abilene, KS (Museum opened 1954, Library opened 1962)</vt:lpstr>
      <vt:lpstr>Herbert Hoover Presidential Library and Museum – West Branch, IA (opened 1962)</vt:lpstr>
      <vt:lpstr>Lyndon B. Johnson Presidential Library and Museum – Austin, TX (opened 1971)</vt:lpstr>
      <vt:lpstr>John F. Kennedy Presidential Library and Museum – Columbia Point, MA (opened 1979)</vt:lpstr>
      <vt:lpstr>Gerald R. Ford Presidential Library – Ann Arbor, MI (opened 1981)</vt:lpstr>
      <vt:lpstr>Gerald R. Ford Presidential Museum – Grand Rapids, MI (opened 1981)</vt:lpstr>
      <vt:lpstr>Jimmy Carter Presidential Library and Museum – Atlanta, GA (opened 1986)</vt:lpstr>
      <vt:lpstr>The Impact of Richard Nixon</vt:lpstr>
      <vt:lpstr>PRESIDENTIAL RECORDINGS AND MATERIALS PRESERVATION ACT OF 1974</vt:lpstr>
      <vt:lpstr>Richard Nixon Presidential Library and Museum – Yorba Linda, CA</vt:lpstr>
      <vt:lpstr>Presidential Records Act of 1978</vt:lpstr>
      <vt:lpstr>Ronald Reagan Presidential Library and Museum – Simi Valley, CA (opened 1991)</vt:lpstr>
      <vt:lpstr>Presidential Libraries Act of 1986</vt:lpstr>
      <vt:lpstr>George Bush Presidential Library and Museum – College Station, TX (opened 1997)</vt:lpstr>
      <vt:lpstr>William J. Clinton Presidential Library and Museum – Little Rock, AR (opened 2004)</vt:lpstr>
      <vt:lpstr>George W. Bush Presidential Library and Museum – Dallas, TX (opened 2013)</vt:lpstr>
      <vt:lpstr>Evolution of Presidential Records</vt:lpstr>
      <vt:lpstr>Start of a new model for Presidential Libraries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Presidential Libraries</dc:title>
  <dc:creator>Kathleen McClure</dc:creator>
  <cp:lastModifiedBy>Kathleen McClure</cp:lastModifiedBy>
  <cp:revision>43</cp:revision>
  <dcterms:created xsi:type="dcterms:W3CDTF">2019-04-27T17:27:36Z</dcterms:created>
  <dcterms:modified xsi:type="dcterms:W3CDTF">2020-02-17T21:32:23Z</dcterms:modified>
</cp:coreProperties>
</file>