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5143500" type="screen16x9"/>
  <p:notesSz cx="6858000" cy="9144000"/>
  <p:embeddedFontLst>
    <p:embeddedFont>
      <p:font typeface="Calibri" panose="020F0502020204030204" pitchFamily="34" charset="0"/>
      <p:regular r:id="rId38"/>
      <p:bold r:id="rId39"/>
      <p:italic r:id="rId40"/>
      <p:boldItalic r:id="rId41"/>
    </p:embeddedFont>
    <p:embeddedFont>
      <p:font typeface="Dancing Script" panose="020B0604020202020204" charset="0"/>
      <p:regular r:id="rId42"/>
      <p:bold r:id="rId43"/>
    </p:embeddedFont>
    <p:embeddedFont>
      <p:font typeface="Merriweather" panose="020B0604020202020204" charset="0"/>
      <p:regular r:id="rId44"/>
      <p:bold r:id="rId45"/>
      <p:italic r:id="rId46"/>
      <p:boldItalic r:id="rId47"/>
    </p:embeddedFont>
    <p:embeddedFont>
      <p:font typeface="Permanent Marker" panose="020B0604020202020204" charset="0"/>
      <p:regular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880">
          <p15:clr>
            <a:srgbClr val="9AA0A6"/>
          </p15:clr>
        </p15:guide>
        <p15:guide id="2" orient="horz" pos="162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9" roundtripDataSignature="AMtx7mhTYluyjgEmHE6GryYOOAwc3Ai4U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2" d="100"/>
          <a:sy n="132" d="100"/>
        </p:scale>
        <p:origin x="936" y="126"/>
      </p:cViewPr>
      <p:guideLst>
        <p:guide pos="2880"/>
        <p:guide orient="horz" pos="16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4.fntdata"/><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customschemas.google.com/relationships/presentationmetadata" Target="meta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kins, Elizabeth" userId="cba64f67-ad5e-40b9-8423-94e726abfc09" providerId="ADAL" clId="{CCA8CE9A-B64D-4F54-A815-4FD6B513B487}"/>
    <pc:docChg chg="custSel modSld">
      <pc:chgData name="Adkins, Elizabeth" userId="cba64f67-ad5e-40b9-8423-94e726abfc09" providerId="ADAL" clId="{CCA8CE9A-B64D-4F54-A815-4FD6B513B487}" dt="2021-02-17T14:49:36.304" v="0" actId="21"/>
      <pc:docMkLst>
        <pc:docMk/>
      </pc:docMkLst>
      <pc:sldChg chg="delSp">
        <pc:chgData name="Adkins, Elizabeth" userId="cba64f67-ad5e-40b9-8423-94e726abfc09" providerId="ADAL" clId="{CCA8CE9A-B64D-4F54-A815-4FD6B513B487}" dt="2021-02-17T14:49:36.304" v="0" actId="21"/>
        <pc:sldMkLst>
          <pc:docMk/>
          <pc:sldMk cId="0" sldId="290"/>
        </pc:sldMkLst>
        <pc:picChg chg="del">
          <ac:chgData name="Adkins, Elizabeth" userId="cba64f67-ad5e-40b9-8423-94e726abfc09" providerId="ADAL" clId="{CCA8CE9A-B64D-4F54-A815-4FD6B513B487}" dt="2021-02-17T14:49:36.304" v="0" actId="21"/>
          <ac:picMkLst>
            <pc:docMk/>
            <pc:sldMk cId="0" sldId="290"/>
            <ac:picMk id="305"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83"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Born 1890 - last POTUS born in 19th century (western frontier to space age)</a:t>
            </a:r>
            <a:endParaRPr/>
          </a:p>
          <a:p>
            <a:pPr marL="457200" lvl="0" indent="-317500" algn="l" rtl="0">
              <a:lnSpc>
                <a:spcPct val="100000"/>
              </a:lnSpc>
              <a:spcBef>
                <a:spcPts val="0"/>
              </a:spcBef>
              <a:spcAft>
                <a:spcPts val="0"/>
              </a:spcAft>
              <a:buSzPts val="1400"/>
              <a:buChar char="●"/>
            </a:pPr>
            <a:r>
              <a:rPr lang="az"/>
              <a:t>Raised in Abilene, Kansas</a:t>
            </a:r>
            <a:endParaRPr/>
          </a:p>
          <a:p>
            <a:pPr marL="457200" lvl="0" indent="-317500" algn="l" rtl="0">
              <a:lnSpc>
                <a:spcPct val="100000"/>
              </a:lnSpc>
              <a:spcBef>
                <a:spcPts val="0"/>
              </a:spcBef>
              <a:spcAft>
                <a:spcPts val="0"/>
              </a:spcAft>
              <a:buSzPts val="1400"/>
              <a:buChar char="●"/>
            </a:pPr>
            <a:r>
              <a:rPr lang="az"/>
              <a:t>34th POTUS -- 1953 - 1961</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9ed2d8000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 name="Google Shape;60;g9ed2d80002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Located in Abilene Kansas -- center of Kansas --</a:t>
            </a:r>
            <a:endParaRPr/>
          </a:p>
          <a:p>
            <a:pPr marL="457200" lvl="0" indent="-317500" algn="l" rtl="0">
              <a:lnSpc>
                <a:spcPct val="100000"/>
              </a:lnSpc>
              <a:spcBef>
                <a:spcPts val="0"/>
              </a:spcBef>
              <a:spcAft>
                <a:spcPts val="0"/>
              </a:spcAft>
              <a:buSzPts val="1400"/>
              <a:buChar char="●"/>
            </a:pPr>
            <a:r>
              <a:rPr lang="az"/>
              <a:t> rural location, town of less than 7K</a:t>
            </a:r>
            <a:endParaRPr/>
          </a:p>
          <a:p>
            <a:pPr marL="457200" lvl="0" indent="-317500" algn="l" rtl="0">
              <a:lnSpc>
                <a:spcPct val="100000"/>
              </a:lnSpc>
              <a:spcBef>
                <a:spcPts val="0"/>
              </a:spcBef>
              <a:spcAft>
                <a:spcPts val="0"/>
              </a:spcAft>
              <a:buSzPts val="1400"/>
              <a:buChar char="●"/>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aaefda3bb1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gaaefda3bb1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22 acres campus with 5 buildings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a674e91618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ga674e91618_0_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Visitor Center</a:t>
            </a:r>
            <a:endParaRPr/>
          </a:p>
          <a:p>
            <a:pPr marL="457200" lvl="0" indent="-317500" algn="l" rtl="0">
              <a:lnSpc>
                <a:spcPct val="100000"/>
              </a:lnSpc>
              <a:spcBef>
                <a:spcPts val="0"/>
              </a:spcBef>
              <a:spcAft>
                <a:spcPts val="0"/>
              </a:spcAft>
              <a:buSzPts val="1400"/>
              <a:buChar char="●"/>
            </a:pPr>
            <a:r>
              <a:rPr lang="az"/>
              <a:t>Starting and ending point for our guests</a:t>
            </a:r>
            <a:endParaRPr/>
          </a:p>
          <a:p>
            <a:pPr marL="457200" lvl="0" indent="-317500" algn="l" rtl="0">
              <a:lnSpc>
                <a:spcPct val="100000"/>
              </a:lnSpc>
              <a:spcBef>
                <a:spcPts val="0"/>
              </a:spcBef>
              <a:spcAft>
                <a:spcPts val="0"/>
              </a:spcAft>
              <a:buSzPts val="1400"/>
              <a:buChar char="●"/>
            </a:pPr>
            <a:r>
              <a:rPr lang="az"/>
              <a:t>buy tickets and plan their tours</a:t>
            </a:r>
            <a:endParaRPr/>
          </a:p>
          <a:p>
            <a:pPr marL="457200" lvl="0" indent="-317500" algn="l" rtl="0">
              <a:lnSpc>
                <a:spcPct val="100000"/>
              </a:lnSpc>
              <a:spcBef>
                <a:spcPts val="0"/>
              </a:spcBef>
              <a:spcAft>
                <a:spcPts val="0"/>
              </a:spcAft>
              <a:buSzPts val="1400"/>
              <a:buChar char="●"/>
            </a:pPr>
            <a:r>
              <a:rPr lang="az"/>
              <a:t>souvenir shopping</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a674e9161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 name="Google Shape;82;ga674e9161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az"/>
              <a:t>Boyhood Home</a:t>
            </a:r>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we are the only NARA presidential library that owns/operates home</a:t>
            </a:r>
            <a:endParaRPr/>
          </a:p>
          <a:p>
            <a:pPr marL="0" lvl="0" indent="0" algn="l" rtl="0">
              <a:lnSpc>
                <a:spcPct val="100000"/>
              </a:lnSpc>
              <a:spcBef>
                <a:spcPts val="0"/>
              </a:spcBef>
              <a:spcAft>
                <a:spcPts val="0"/>
              </a:spcAft>
              <a:buSzPts val="1400"/>
              <a:buNone/>
            </a:pPr>
            <a:r>
              <a:rPr lang="az"/>
              <a:t>2.25 acres - vegetable plot</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a674e91618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ga674e91618_0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Back parlor - family gathering area</a:t>
            </a:r>
            <a:endParaRPr/>
          </a:p>
          <a:p>
            <a:pPr marL="457200" lvl="0" indent="-317500" algn="l" rtl="0">
              <a:lnSpc>
                <a:spcPct val="100000"/>
              </a:lnSpc>
              <a:spcBef>
                <a:spcPts val="0"/>
              </a:spcBef>
              <a:spcAft>
                <a:spcPts val="0"/>
              </a:spcAft>
              <a:buSzPts val="1400"/>
              <a:buChar char="●"/>
            </a:pPr>
            <a:r>
              <a:rPr lang="az"/>
              <a:t>piano</a:t>
            </a:r>
            <a:endParaRPr/>
          </a:p>
          <a:p>
            <a:pPr marL="457200" lvl="0" indent="-317500" algn="l" rtl="0">
              <a:lnSpc>
                <a:spcPct val="100000"/>
              </a:lnSpc>
              <a:spcBef>
                <a:spcPts val="0"/>
              </a:spcBef>
              <a:spcAft>
                <a:spcPts val="0"/>
              </a:spcAft>
              <a:buSzPts val="1400"/>
              <a:buChar char="●"/>
            </a:pPr>
            <a:r>
              <a:rPr lang="az"/>
              <a:t>coverlet loomed by great grandfather Jacob -- over 130 years old</a:t>
            </a:r>
            <a:endParaRPr/>
          </a:p>
          <a:p>
            <a:pPr marL="457200" lvl="0" indent="-317500" algn="l" rtl="0">
              <a:lnSpc>
                <a:spcPct val="100000"/>
              </a:lnSpc>
              <a:spcBef>
                <a:spcPts val="0"/>
              </a:spcBef>
              <a:spcAft>
                <a:spcPts val="0"/>
              </a:spcAft>
              <a:buSzPts val="1400"/>
              <a:buChar char="●"/>
            </a:pPr>
            <a:r>
              <a:rPr lang="az"/>
              <a:t>Crazy quilt -- Ida’s handiwork</a:t>
            </a:r>
            <a:endParaRPr/>
          </a:p>
          <a:p>
            <a:pPr marL="457200" lvl="0" indent="-317500" algn="l" rtl="0">
              <a:lnSpc>
                <a:spcPct val="100000"/>
              </a:lnSpc>
              <a:spcBef>
                <a:spcPts val="0"/>
              </a:spcBef>
              <a:spcAft>
                <a:spcPts val="0"/>
              </a:spcAft>
              <a:buSzPts val="1400"/>
              <a:buChar char="●"/>
            </a:pPr>
            <a:r>
              <a:rPr lang="az"/>
              <a:t>1939 Spartan short wave radio -- Ida could listen to her son during the war!</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9ed2d80002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 name="Google Shape;96;g9ed2d80002_0_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0" algn="l" rtl="0">
              <a:lnSpc>
                <a:spcPct val="100000"/>
              </a:lnSpc>
              <a:spcBef>
                <a:spcPts val="0"/>
              </a:spcBef>
              <a:spcAft>
                <a:spcPts val="0"/>
              </a:spcAft>
              <a:buSzPts val="1400"/>
              <a:buNone/>
            </a:pPr>
            <a:r>
              <a:rPr lang="az"/>
              <a:t>Library</a:t>
            </a:r>
            <a:endParaRPr/>
          </a:p>
          <a:p>
            <a:pPr marL="457200" lvl="0" indent="-317500" algn="l" rtl="0">
              <a:lnSpc>
                <a:spcPct val="100000"/>
              </a:lnSpc>
              <a:spcBef>
                <a:spcPts val="0"/>
              </a:spcBef>
              <a:spcAft>
                <a:spcPts val="0"/>
              </a:spcAft>
              <a:buSzPts val="1400"/>
              <a:buChar char="●"/>
            </a:pPr>
            <a:r>
              <a:rPr lang="az"/>
              <a:t>research room</a:t>
            </a:r>
            <a:endParaRPr/>
          </a:p>
          <a:p>
            <a:pPr marL="457200" lvl="0" indent="-317500" algn="l" rtl="0">
              <a:lnSpc>
                <a:spcPct val="100000"/>
              </a:lnSpc>
              <a:spcBef>
                <a:spcPts val="0"/>
              </a:spcBef>
              <a:spcAft>
                <a:spcPts val="0"/>
              </a:spcAft>
              <a:buSzPts val="1400"/>
              <a:buChar char="●"/>
            </a:pPr>
            <a:r>
              <a:rPr lang="az"/>
              <a:t>stacks</a:t>
            </a:r>
            <a:endParaRPr/>
          </a:p>
          <a:p>
            <a:pPr marL="457200" lvl="0" indent="-317500" algn="l" rtl="0">
              <a:lnSpc>
                <a:spcPct val="100000"/>
              </a:lnSpc>
              <a:spcBef>
                <a:spcPts val="0"/>
              </a:spcBef>
              <a:spcAft>
                <a:spcPts val="0"/>
              </a:spcAft>
              <a:buSzPts val="1400"/>
              <a:buChar char="●"/>
            </a:pPr>
            <a:r>
              <a:rPr lang="az"/>
              <a:t>offices</a:t>
            </a:r>
            <a:endParaRPr/>
          </a:p>
          <a:p>
            <a:pPr marL="457200" lvl="0" indent="-317500" algn="l" rtl="0">
              <a:lnSpc>
                <a:spcPct val="100000"/>
              </a:lnSpc>
              <a:spcBef>
                <a:spcPts val="0"/>
              </a:spcBef>
              <a:spcAft>
                <a:spcPts val="0"/>
              </a:spcAft>
              <a:buSzPts val="1400"/>
              <a:buChar char="●"/>
            </a:pPr>
            <a:r>
              <a:rPr lang="az"/>
              <a:t>gallery space</a:t>
            </a:r>
            <a:endParaRPr/>
          </a:p>
          <a:p>
            <a:pPr marL="457200" lvl="0" indent="-317500" algn="l" rtl="0">
              <a:lnSpc>
                <a:spcPct val="100000"/>
              </a:lnSpc>
              <a:spcBef>
                <a:spcPts val="0"/>
              </a:spcBef>
              <a:spcAft>
                <a:spcPts val="0"/>
              </a:spcAft>
              <a:buSzPts val="1400"/>
              <a:buChar char="●"/>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a674e91618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 name="Google Shape;103;ga674e91618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az"/>
              <a:t>Research room photo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53dee3a844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 name="Google Shape;110;g53dee3a844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az">
                <a:highlight>
                  <a:srgbClr val="FFFF00"/>
                </a:highlight>
              </a:rPr>
              <a:t>in case of failure message image</a:t>
            </a:r>
            <a:endParaRPr>
              <a:highlight>
                <a:srgbClr val="FFFF00"/>
              </a:highlight>
            </a:endParaRPr>
          </a:p>
          <a:p>
            <a:pPr marL="0" lvl="0" indent="0" algn="l" rtl="0">
              <a:lnSpc>
                <a:spcPct val="100000"/>
              </a:lnSpc>
              <a:spcBef>
                <a:spcPts val="0"/>
              </a:spcBef>
              <a:spcAft>
                <a:spcPts val="0"/>
              </a:spcAft>
              <a:buSzPts val="1400"/>
              <a:buNone/>
            </a:pPr>
            <a:r>
              <a:rPr lang="az"/>
              <a:t>***Fave document in the holdings***</a:t>
            </a:r>
            <a:endParaRPr/>
          </a:p>
          <a:p>
            <a:pPr marL="0" lvl="0" indent="0" algn="l" rtl="0">
              <a:lnSpc>
                <a:spcPct val="100000"/>
              </a:lnSpc>
              <a:spcBef>
                <a:spcPts val="0"/>
              </a:spcBef>
              <a:spcAft>
                <a:spcPts val="0"/>
              </a:spcAft>
              <a:buSzPts val="1400"/>
              <a:buNone/>
            </a:pPr>
            <a:endParaRPr>
              <a:highlight>
                <a:srgbClr val="FFFF00"/>
              </a:highlight>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a674e91618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ga674e91618_0_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Place of Meditation</a:t>
            </a:r>
            <a:endParaRPr/>
          </a:p>
          <a:p>
            <a:pPr marL="457200" lvl="0" indent="-317500" algn="l" rtl="0">
              <a:lnSpc>
                <a:spcPct val="100000"/>
              </a:lnSpc>
              <a:spcBef>
                <a:spcPts val="0"/>
              </a:spcBef>
              <a:spcAft>
                <a:spcPts val="0"/>
              </a:spcAft>
              <a:buSzPts val="1400"/>
              <a:buChar char="●"/>
            </a:pPr>
            <a:r>
              <a:rPr lang="az"/>
              <a:t>Designed by Eisenhower</a:t>
            </a:r>
            <a:endParaRPr/>
          </a:p>
          <a:p>
            <a:pPr marL="457200" lvl="0" indent="-317500" algn="l" rtl="0">
              <a:lnSpc>
                <a:spcPct val="100000"/>
              </a:lnSpc>
              <a:spcBef>
                <a:spcPts val="0"/>
              </a:spcBef>
              <a:spcAft>
                <a:spcPts val="0"/>
              </a:spcAft>
              <a:buSzPts val="1400"/>
              <a:buChar char="●"/>
            </a:pPr>
            <a:r>
              <a:rPr lang="az"/>
              <a:t>He wanted a place for guests to reflect upon this nation -- especially his fellow WWII veterans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a674e91618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5" name="Google Shape;125;ga674e91618_0_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Interior Place of Meditation</a:t>
            </a:r>
            <a:endParaRPr/>
          </a:p>
          <a:p>
            <a:pPr marL="457200" lvl="0" indent="-317500" algn="l" rtl="0">
              <a:lnSpc>
                <a:spcPct val="100000"/>
              </a:lnSpc>
              <a:spcBef>
                <a:spcPts val="0"/>
              </a:spcBef>
              <a:spcAft>
                <a:spcPts val="0"/>
              </a:spcAft>
              <a:buSzPts val="1400"/>
              <a:buChar char="●"/>
            </a:pPr>
            <a:r>
              <a:rPr lang="az"/>
              <a:t>final resting place of the President, his beloved Mamie, and their first-born son Doud who passed away at the age of 3</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53dee3a844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 name="Google Shape;132;g53dee3a844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az"/>
              <a:t>Museum - just opened all new exhibits in July 2019</a:t>
            </a:r>
            <a:endParaRPr/>
          </a:p>
          <a:p>
            <a:pPr marL="0" lvl="0" indent="0" algn="l" rtl="0">
              <a:lnSpc>
                <a:spcPct val="100000"/>
              </a:lnSpc>
              <a:spcBef>
                <a:spcPts val="0"/>
              </a:spcBef>
              <a:spcAft>
                <a:spcPts val="0"/>
              </a:spcAft>
              <a:buSzPts val="1100"/>
              <a:buNone/>
            </a:pPr>
            <a:r>
              <a:rPr lang="az"/>
              <a:t>Let’s take a look at the new gallery space!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New entry </a:t>
            </a:r>
            <a:endParaRPr/>
          </a:p>
          <a:p>
            <a:pPr marL="457200" lvl="0" indent="-317500" algn="l" rtl="0">
              <a:lnSpc>
                <a:spcPct val="100000"/>
              </a:lnSpc>
              <a:spcBef>
                <a:spcPts val="0"/>
              </a:spcBef>
              <a:spcAft>
                <a:spcPts val="0"/>
              </a:spcAft>
              <a:buSzPts val="1400"/>
              <a:buChar char="●"/>
            </a:pPr>
            <a:r>
              <a:rPr lang="az"/>
              <a:t>desk - repurposed the balister from the lower military gallery -- ADA accessibility (removed the stairs)</a:t>
            </a:r>
            <a:endParaRPr/>
          </a:p>
          <a:p>
            <a:pPr marL="457200" lvl="0" indent="-317500" algn="l" rtl="0">
              <a:lnSpc>
                <a:spcPct val="100000"/>
              </a:lnSpc>
              <a:spcBef>
                <a:spcPts val="0"/>
              </a:spcBef>
              <a:spcAft>
                <a:spcPts val="0"/>
              </a:spcAft>
              <a:buSzPts val="1400"/>
              <a:buChar char="●"/>
            </a:pPr>
            <a:r>
              <a:rPr lang="az"/>
              <a:t>Shaped to highlight the SHAEF patch -- insignia worn by the staff of the Supreme Headquarters under Eisenhower’s command</a:t>
            </a:r>
            <a:endParaRPr/>
          </a:p>
          <a:p>
            <a:pPr marL="457200" lvl="0" indent="-317500" algn="l" rtl="0">
              <a:lnSpc>
                <a:spcPct val="100000"/>
              </a:lnSpc>
              <a:spcBef>
                <a:spcPts val="0"/>
              </a:spcBef>
              <a:spcAft>
                <a:spcPts val="0"/>
              </a:spcAft>
              <a:buSzPts val="1400"/>
              <a:buChar char="●"/>
            </a:pPr>
            <a:r>
              <a:rPr lang="az"/>
              <a:t>Murals are original to the museum - originally installed in 1954</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9ed2d80002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6" name="Google Shape;146;g9ed2d80002_0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Abiliene Gallery</a:t>
            </a:r>
            <a:endParaRPr/>
          </a:p>
          <a:p>
            <a:pPr marL="457200" lvl="0" indent="-317500" algn="l" rtl="0">
              <a:lnSpc>
                <a:spcPct val="100000"/>
              </a:lnSpc>
              <a:spcBef>
                <a:spcPts val="0"/>
              </a:spcBef>
              <a:spcAft>
                <a:spcPts val="0"/>
              </a:spcAft>
              <a:buSzPts val="1400"/>
              <a:buChar char="●"/>
            </a:pPr>
            <a:r>
              <a:rPr lang="az"/>
              <a:t>Dining table - use placements to intro the family</a:t>
            </a:r>
            <a:endParaRPr/>
          </a:p>
          <a:p>
            <a:pPr marL="457200" lvl="0" indent="-317500" algn="l" rtl="0">
              <a:lnSpc>
                <a:spcPct val="100000"/>
              </a:lnSpc>
              <a:spcBef>
                <a:spcPts val="0"/>
              </a:spcBef>
              <a:spcAft>
                <a:spcPts val="0"/>
              </a:spcAft>
              <a:buSzPts val="1400"/>
              <a:buChar char="●"/>
            </a:pPr>
            <a:r>
              <a:rPr lang="az"/>
              <a:t>Ike is on the far left in the famly photo</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a674e91618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ga674e91618_0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Favorite photo: Ike and his friends camping along the Smoky Hill River just south of town</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9ed2d80002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g9ed2d80002_0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Leave Abilene and go to his West Point years. </a:t>
            </a:r>
            <a:endParaRPr/>
          </a:p>
          <a:p>
            <a:pPr marL="457200" lvl="0" indent="-317500" algn="l" rtl="0">
              <a:lnSpc>
                <a:spcPct val="100000"/>
              </a:lnSpc>
              <a:spcBef>
                <a:spcPts val="0"/>
              </a:spcBef>
              <a:spcAft>
                <a:spcPts val="0"/>
              </a:spcAft>
              <a:buSzPts val="1400"/>
              <a:buChar char="●"/>
            </a:pPr>
            <a:r>
              <a:rPr lang="az"/>
              <a:t>Gallery spotlight: football - after he injured his knee he was a cheerleader and football coach. Even after he went to his first duty station he continued coaching football</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9ed2d80002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g9ed2d80002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First duty station at Ft Sam Houston he met Mamie….”Beginning a Partnership”</a:t>
            </a:r>
            <a:endParaRPr/>
          </a:p>
          <a:p>
            <a:pPr marL="457200" lvl="0" indent="-317500" algn="l" rtl="0">
              <a:lnSpc>
                <a:spcPct val="100000"/>
              </a:lnSpc>
              <a:spcBef>
                <a:spcPts val="0"/>
              </a:spcBef>
              <a:spcAft>
                <a:spcPts val="0"/>
              </a:spcAft>
              <a:buSzPts val="1400"/>
              <a:buChar char="●"/>
            </a:pPr>
            <a:r>
              <a:rPr lang="az"/>
              <a:t>Design feature -- military posts / color scheme, etc</a:t>
            </a:r>
            <a:endParaRPr/>
          </a:p>
          <a:p>
            <a:pPr marL="457200" lvl="0" indent="-317500" algn="l" rtl="0">
              <a:lnSpc>
                <a:spcPct val="100000"/>
              </a:lnSpc>
              <a:spcBef>
                <a:spcPts val="0"/>
              </a:spcBef>
              <a:spcAft>
                <a:spcPts val="0"/>
              </a:spcAft>
              <a:buSzPts val="1400"/>
              <a:buChar char="●"/>
            </a:pPr>
            <a:r>
              <a:rPr lang="az"/>
              <a:t>Artifact spotlight: next slide - wedding cake</a:t>
            </a:r>
            <a:endParaRPr/>
          </a:p>
          <a:p>
            <a:pPr marL="457200" lvl="0" indent="0" algn="l" rtl="0">
              <a:lnSpc>
                <a:spcPct val="100000"/>
              </a:lnSpc>
              <a:spcBef>
                <a:spcPts val="0"/>
              </a:spcBef>
              <a:spcAft>
                <a:spcPts val="0"/>
              </a:spcAft>
              <a:buSzPts val="1400"/>
              <a:buNone/>
            </a:pPr>
            <a:endParaRPr>
              <a:highlight>
                <a:srgbClr val="FFFF00"/>
              </a:highlight>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a674e9161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ga674e91618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Ike and Mamie were married on July 1, 1916.</a:t>
            </a:r>
            <a:endParaRPr/>
          </a:p>
          <a:p>
            <a:pPr marL="457200" lvl="0" indent="-317500" algn="l" rtl="0">
              <a:lnSpc>
                <a:spcPct val="100000"/>
              </a:lnSpc>
              <a:spcBef>
                <a:spcPts val="0"/>
              </a:spcBef>
              <a:spcAft>
                <a:spcPts val="0"/>
              </a:spcAft>
              <a:buSzPts val="1400"/>
              <a:buChar char="●"/>
            </a:pPr>
            <a:r>
              <a:rPr lang="az"/>
              <a:t>Cake is 104 years old!</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a674e91618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ga674e91618_0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“World War II: A Global Conflict” -- </a:t>
            </a:r>
            <a:endParaRPr/>
          </a:p>
          <a:p>
            <a:pPr marL="457200" lvl="0" indent="-317500" algn="l" rtl="0">
              <a:lnSpc>
                <a:spcPct val="100000"/>
              </a:lnSpc>
              <a:spcBef>
                <a:spcPts val="0"/>
              </a:spcBef>
              <a:spcAft>
                <a:spcPts val="0"/>
              </a:spcAft>
              <a:buSzPts val="1400"/>
              <a:buChar char="●"/>
            </a:pPr>
            <a:r>
              <a:rPr lang="az"/>
              <a:t>using feedback from educators and tour groups, we knew a struggle point for many of us is the understanding that World War II was just that -- a WORLD war -- global conflict. Every nation was involved at some level, in some capacity.</a:t>
            </a:r>
            <a:endParaRPr/>
          </a:p>
          <a:p>
            <a:pPr marL="457200" lvl="0" indent="-317500" algn="l" rtl="0">
              <a:lnSpc>
                <a:spcPct val="100000"/>
              </a:lnSpc>
              <a:spcBef>
                <a:spcPts val="0"/>
              </a:spcBef>
              <a:spcAft>
                <a:spcPts val="0"/>
              </a:spcAft>
              <a:buSzPts val="1400"/>
              <a:buChar char="●"/>
            </a:pPr>
            <a:r>
              <a:rPr lang="az"/>
              <a:t>This really made us aware of the design need to include maps to reach our visual learners.</a:t>
            </a:r>
            <a:endParaRPr/>
          </a:p>
          <a:p>
            <a:pPr marL="457200" lvl="0" indent="-317500" algn="l" rtl="0">
              <a:lnSpc>
                <a:spcPct val="100000"/>
              </a:lnSpc>
              <a:spcBef>
                <a:spcPts val="0"/>
              </a:spcBef>
              <a:spcAft>
                <a:spcPts val="0"/>
              </a:spcAft>
              <a:buSzPts val="1400"/>
              <a:buChar char="●"/>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9ed2d80002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g9ed2d80002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The video is projected down to this table</a:t>
            </a:r>
            <a:endParaRPr/>
          </a:p>
          <a:p>
            <a:pPr marL="457200" lvl="0" indent="-317500" algn="l" rtl="0">
              <a:lnSpc>
                <a:spcPct val="100000"/>
              </a:lnSpc>
              <a:spcBef>
                <a:spcPts val="0"/>
              </a:spcBef>
              <a:spcAft>
                <a:spcPts val="0"/>
              </a:spcAft>
              <a:buSzPts val="1400"/>
              <a:buChar char="●"/>
            </a:pPr>
            <a:r>
              <a:rPr lang="az"/>
              <a:t>global war and entire timeline of war</a:t>
            </a:r>
            <a:endParaRPr/>
          </a:p>
          <a:p>
            <a:pPr marL="457200" lvl="0" indent="-317500" algn="l" rtl="0">
              <a:lnSpc>
                <a:spcPct val="100000"/>
              </a:lnSpc>
              <a:spcBef>
                <a:spcPts val="0"/>
              </a:spcBef>
              <a:spcAft>
                <a:spcPts val="0"/>
              </a:spcAft>
              <a:buSzPts val="1400"/>
              <a:buChar char="●"/>
            </a:pPr>
            <a:r>
              <a:rPr lang="az"/>
              <a:t>moving images visual and auditory learners</a:t>
            </a:r>
            <a:endParaRPr/>
          </a:p>
          <a:p>
            <a:pPr marL="457200" lvl="0" indent="-317500" algn="l" rtl="0">
              <a:lnSpc>
                <a:spcPct val="100000"/>
              </a:lnSpc>
              <a:spcBef>
                <a:spcPts val="0"/>
              </a:spcBef>
              <a:spcAft>
                <a:spcPts val="0"/>
              </a:spcAft>
              <a:buSzPts val="1400"/>
              <a:buChar char="●"/>
            </a:pPr>
            <a:r>
              <a:rPr lang="az"/>
              <a:t>Date clock at the bottom to show where we are in time</a:t>
            </a:r>
            <a:endParaRPr/>
          </a:p>
          <a:p>
            <a:pPr marL="457200" lvl="0" indent="-317500" algn="l" rtl="0">
              <a:lnSpc>
                <a:spcPct val="100000"/>
              </a:lnSpc>
              <a:spcBef>
                <a:spcPts val="0"/>
              </a:spcBef>
              <a:spcAft>
                <a:spcPts val="0"/>
              </a:spcAft>
              <a:buSzPts val="1400"/>
              <a:buChar char="●"/>
            </a:pPr>
            <a:r>
              <a:rPr lang="az"/>
              <a:t>Throughout the video, countries change colors showing the movement of the axis and allies </a:t>
            </a:r>
            <a:endParaRPr/>
          </a:p>
          <a:p>
            <a:pPr marL="457200" lvl="0" indent="-317500" algn="l" rtl="0">
              <a:lnSpc>
                <a:spcPct val="100000"/>
              </a:lnSpc>
              <a:spcBef>
                <a:spcPts val="0"/>
              </a:spcBef>
              <a:spcAft>
                <a:spcPts val="0"/>
              </a:spcAft>
              <a:buSzPts val="1400"/>
              <a:buChar char="●"/>
            </a:pPr>
            <a:r>
              <a:rPr lang="az"/>
              <a:t>invasion of manchuria through the atomic bombs in Japan and the final surrender</a:t>
            </a:r>
            <a:endParaRPr/>
          </a:p>
          <a:p>
            <a:pPr marL="457200" lvl="0" indent="-317500" algn="l" rtl="0">
              <a:lnSpc>
                <a:spcPct val="100000"/>
              </a:lnSpc>
              <a:spcBef>
                <a:spcPts val="0"/>
              </a:spcBef>
              <a:spcAft>
                <a:spcPts val="0"/>
              </a:spcAft>
              <a:buSzPts val="1400"/>
              <a:buChar char="●"/>
            </a:pPr>
            <a:r>
              <a:rPr lang="az"/>
              <a:t>throughout chornology videos and news reels  play depicting the war progression</a:t>
            </a:r>
            <a:endParaRPr/>
          </a:p>
          <a:p>
            <a:pPr marL="457200" lvl="0" indent="-317500" algn="l" rtl="0">
              <a:lnSpc>
                <a:spcPct val="100000"/>
              </a:lnSpc>
              <a:spcBef>
                <a:spcPts val="0"/>
              </a:spcBef>
              <a:spcAft>
                <a:spcPts val="0"/>
              </a:spcAft>
              <a:buSzPts val="1400"/>
              <a:buChar char="●"/>
            </a:pPr>
            <a:r>
              <a:rPr lang="az"/>
              <a:t>liberate paris - battles in the pacific - dropping the atomic bomb</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9ed2d80002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 name="Google Shape;195;g9ed2d80002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D-Day planning table</a:t>
            </a:r>
            <a:endParaRPr/>
          </a:p>
          <a:p>
            <a:pPr marL="457200" lvl="0" indent="-317500" algn="l" rtl="0">
              <a:lnSpc>
                <a:spcPct val="100000"/>
              </a:lnSpc>
              <a:spcBef>
                <a:spcPts val="0"/>
              </a:spcBef>
              <a:spcAft>
                <a:spcPts val="0"/>
              </a:spcAft>
              <a:buSzPts val="1400"/>
              <a:buChar char="●"/>
            </a:pPr>
            <a:r>
              <a:rPr lang="az"/>
              <a:t>Southwick House - table was found at the British Dental Association </a:t>
            </a:r>
            <a:endParaRPr/>
          </a:p>
          <a:p>
            <a:pPr marL="457200" lvl="0" indent="-317500" algn="l" rtl="0">
              <a:lnSpc>
                <a:spcPct val="100000"/>
              </a:lnSpc>
              <a:spcBef>
                <a:spcPts val="0"/>
              </a:spcBef>
              <a:spcAft>
                <a:spcPts val="0"/>
              </a:spcAft>
              <a:buSzPts val="1400"/>
              <a:buChar char="●"/>
            </a:pPr>
            <a:r>
              <a:rPr lang="az"/>
              <a:t>Rockefeller bought it for Ike….shipped to the White House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9ed2d80002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g9ed2d80002_0_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D-Day film -- archival footage digitized for future projects!</a:t>
            </a:r>
            <a:endParaRPr/>
          </a:p>
          <a:p>
            <a:pPr marL="457200" lvl="0" indent="-317500" algn="l" rtl="0">
              <a:lnSpc>
                <a:spcPct val="100000"/>
              </a:lnSpc>
              <a:spcBef>
                <a:spcPts val="0"/>
              </a:spcBef>
              <a:spcAft>
                <a:spcPts val="0"/>
              </a:spcAft>
              <a:buSzPts val="1400"/>
              <a:buChar char="●"/>
            </a:pPr>
            <a:r>
              <a:rPr lang="az"/>
              <a:t>Highlights mulberry harbor model that was used for Churchill.</a:t>
            </a:r>
            <a:endParaRPr/>
          </a:p>
          <a:p>
            <a:pPr marL="457200" lvl="0" indent="-317500" algn="l" rtl="0">
              <a:lnSpc>
                <a:spcPct val="100000"/>
              </a:lnSpc>
              <a:spcBef>
                <a:spcPts val="0"/>
              </a:spcBef>
              <a:spcAft>
                <a:spcPts val="0"/>
              </a:spcAft>
              <a:buSzPts val="1400"/>
              <a:buChar char="●"/>
            </a:pPr>
            <a:r>
              <a:rPr lang="az"/>
              <a:t>Dramatic lighting -- when film begins playing the lights for the model go dim….when the film discusses the building of the mulberries the lights come up briefly to show off the model</a:t>
            </a:r>
            <a:endParaRPr/>
          </a:p>
          <a:p>
            <a:pPr marL="457200" lvl="0" indent="-317500" algn="l" rtl="0">
              <a:lnSpc>
                <a:spcPct val="100000"/>
              </a:lnSpc>
              <a:spcBef>
                <a:spcPts val="0"/>
              </a:spcBef>
              <a:spcAft>
                <a:spcPts val="0"/>
              </a:spcAft>
              <a:buSzPts val="1400"/>
              <a:buChar char="●"/>
            </a:pPr>
            <a:r>
              <a:rPr lang="az"/>
              <a:t>Sustaining forward momentum beyond normandy invasion</a:t>
            </a:r>
            <a:endParaRPr/>
          </a:p>
          <a:p>
            <a:pPr marL="457200" lvl="0" indent="0" algn="l" rtl="0">
              <a:lnSpc>
                <a:spcPct val="100000"/>
              </a:lnSpc>
              <a:spcBef>
                <a:spcPts val="0"/>
              </a:spcBef>
              <a:spcAft>
                <a:spcPts val="0"/>
              </a:spcAft>
              <a:buSzPts val="14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9ed2d80002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 name="Google Shape;209;g9ed2d80002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Before leaving the military career, we are left with the quote depicted in photos</a:t>
            </a:r>
            <a:endParaRPr/>
          </a:p>
          <a:p>
            <a:pPr marL="457200" lvl="0" indent="-317500" algn="l" rtl="0">
              <a:lnSpc>
                <a:spcPct val="100000"/>
              </a:lnSpc>
              <a:spcBef>
                <a:spcPts val="0"/>
              </a:spcBef>
              <a:spcAft>
                <a:spcPts val="0"/>
              </a:spcAft>
              <a:buSzPts val="1400"/>
              <a:buChar char="●"/>
            </a:pPr>
            <a:r>
              <a:rPr lang="az"/>
              <a:t>Transition to the light years of his presidency we start with the campaign period</a:t>
            </a:r>
            <a:endParaRPr/>
          </a:p>
          <a:p>
            <a:pPr marL="457200" lvl="0" indent="-317500" algn="l" rtl="0">
              <a:lnSpc>
                <a:spcPct val="100000"/>
              </a:lnSpc>
              <a:spcBef>
                <a:spcPts val="0"/>
              </a:spcBef>
              <a:spcAft>
                <a:spcPts val="0"/>
              </a:spcAft>
              <a:buSzPts val="1400"/>
              <a:buChar char="●"/>
            </a:pPr>
            <a:r>
              <a:rPr lang="az"/>
              <a:t>His presidency was a platform for world peace</a:t>
            </a:r>
            <a:endParaRPr/>
          </a:p>
          <a:p>
            <a:pPr marL="457200" lvl="0" indent="-317500" algn="l" rtl="0">
              <a:lnSpc>
                <a:spcPct val="100000"/>
              </a:lnSpc>
              <a:spcBef>
                <a:spcPts val="0"/>
              </a:spcBef>
              <a:spcAft>
                <a:spcPts val="0"/>
              </a:spcAft>
              <a:buSzPts val="1400"/>
              <a:buChar char="●"/>
            </a:pPr>
            <a:r>
              <a:rPr lang="az"/>
              <a:t>Talk about use of quotes for script development</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9ed2d80002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 name="Google Shape;216;g9ed2d80002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az"/>
              <a:t>MAMIE!!!</a:t>
            </a:r>
            <a:endParaRPr/>
          </a:p>
          <a:p>
            <a:pPr marL="0" lvl="0" indent="0" algn="l" rtl="0">
              <a:lnSpc>
                <a:spcPct val="100000"/>
              </a:lnSpc>
              <a:spcBef>
                <a:spcPts val="0"/>
              </a:spcBef>
              <a:spcAft>
                <a:spcPts val="0"/>
              </a:spcAft>
              <a:buSzPts val="1100"/>
              <a:buNone/>
            </a:pPr>
            <a:r>
              <a:rPr lang="az"/>
              <a:t>“The Mamie Look” and “Mamie’s Outlook”</a:t>
            </a:r>
            <a:endParaRPr/>
          </a:p>
          <a:p>
            <a:pPr marL="457200" lvl="0" indent="-317500" algn="l" rtl="0">
              <a:lnSpc>
                <a:spcPct val="100000"/>
              </a:lnSpc>
              <a:spcBef>
                <a:spcPts val="0"/>
              </a:spcBef>
              <a:spcAft>
                <a:spcPts val="0"/>
              </a:spcAft>
              <a:buSzPts val="1400"/>
              <a:buChar char="●"/>
            </a:pPr>
            <a:r>
              <a:rPr lang="az"/>
              <a:t>Mamie was very traditional yet very progessive</a:t>
            </a:r>
            <a:endParaRPr/>
          </a:p>
          <a:p>
            <a:pPr marL="457200" lvl="0" indent="-317500" algn="l" rtl="0">
              <a:lnSpc>
                <a:spcPct val="100000"/>
              </a:lnSpc>
              <a:spcBef>
                <a:spcPts val="0"/>
              </a:spcBef>
              <a:spcAft>
                <a:spcPts val="0"/>
              </a:spcAft>
              <a:buSzPts val="1400"/>
              <a:buChar char="●"/>
            </a:pPr>
            <a:r>
              <a:rPr lang="az"/>
              <a:t>Mamie supported equality -- she loved people!</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9ed2d80002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g9ed2d80002_0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Start of Presidential area: WAGING PEACE</a:t>
            </a:r>
            <a:endParaRPr/>
          </a:p>
          <a:p>
            <a:pPr marL="457200" lvl="0" indent="-317500" algn="l" rtl="0">
              <a:lnSpc>
                <a:spcPct val="100000"/>
              </a:lnSpc>
              <a:spcBef>
                <a:spcPts val="0"/>
              </a:spcBef>
              <a:spcAft>
                <a:spcPts val="0"/>
              </a:spcAft>
              <a:buSzPts val="1400"/>
              <a:buChar char="●"/>
            </a:pPr>
            <a:r>
              <a:rPr lang="az"/>
              <a:t>color change….lighter/brighter area</a:t>
            </a:r>
            <a:endParaRPr/>
          </a:p>
          <a:p>
            <a:pPr marL="457200" lvl="0" indent="-317500" algn="l" rtl="0">
              <a:lnSpc>
                <a:spcPct val="100000"/>
              </a:lnSpc>
              <a:spcBef>
                <a:spcPts val="0"/>
              </a:spcBef>
              <a:spcAft>
                <a:spcPts val="0"/>
              </a:spcAft>
              <a:buSzPts val="1400"/>
              <a:buChar char="●"/>
            </a:pPr>
            <a:r>
              <a:rPr lang="az"/>
              <a:t>begin with more topical layout rather than chronology</a:t>
            </a:r>
            <a:endParaRPr/>
          </a:p>
          <a:p>
            <a:pPr marL="457200" lvl="0" indent="-317500" algn="l" rtl="0">
              <a:lnSpc>
                <a:spcPct val="100000"/>
              </a:lnSpc>
              <a:spcBef>
                <a:spcPts val="0"/>
              </a:spcBef>
              <a:spcAft>
                <a:spcPts val="0"/>
              </a:spcAft>
              <a:buSzPts val="1400"/>
              <a:buChar char="●"/>
            </a:pPr>
            <a:r>
              <a:rPr lang="az"/>
              <a:t>small theater -- 3 of Ike’s speeches focusing on global peace</a:t>
            </a:r>
            <a:endParaRPr/>
          </a:p>
          <a:p>
            <a:pPr marL="457200" lvl="0" indent="-317500" algn="l" rtl="0">
              <a:lnSpc>
                <a:spcPct val="100000"/>
              </a:lnSpc>
              <a:spcBef>
                <a:spcPts val="0"/>
              </a:spcBef>
              <a:spcAft>
                <a:spcPts val="0"/>
              </a:spcAft>
              <a:buSzPts val="1400"/>
              <a:buChar char="●"/>
            </a:pPr>
            <a:r>
              <a:rPr lang="az">
                <a:solidFill>
                  <a:schemeClr val="dk1"/>
                </a:solidFill>
              </a:rPr>
              <a:t>begin with focus on international and foreign policy</a:t>
            </a:r>
            <a:endParaRPr>
              <a:solidFill>
                <a:schemeClr val="dk1"/>
              </a:solidFill>
            </a:endParaRPr>
          </a:p>
          <a:p>
            <a:pPr marL="457200" lvl="0" indent="0" algn="l" rtl="0">
              <a:lnSpc>
                <a:spcPct val="100000"/>
              </a:lnSpc>
              <a:spcBef>
                <a:spcPts val="0"/>
              </a:spcBef>
              <a:spcAft>
                <a:spcPts val="0"/>
              </a:spcAft>
              <a:buSzPts val="14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a674e91618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ga674e91618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Clr>
                <a:schemeClr val="dk1"/>
              </a:buClr>
              <a:buSzPts val="1400"/>
              <a:buChar char="●"/>
            </a:pPr>
            <a:r>
              <a:rPr lang="az">
                <a:solidFill>
                  <a:schemeClr val="dk1"/>
                </a:solidFill>
              </a:rPr>
              <a:t>key topics: communist expansion / atomic energy / cold war / space race</a:t>
            </a:r>
            <a:endParaRPr>
              <a:solidFill>
                <a:schemeClr val="dk1"/>
              </a:solidFill>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shows USA / USSR -- Sputnik looming</a:t>
            </a:r>
            <a:endParaRPr>
              <a:solidFill>
                <a:schemeClr val="dk1"/>
              </a:solidFill>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Ike focused on keeping the cold war cold</a:t>
            </a:r>
            <a:endParaRPr>
              <a:solidFill>
                <a:schemeClr val="dk1"/>
              </a:solidFill>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Used maps to create the visual -- included location of Abilene</a:t>
            </a:r>
            <a:endParaRPr>
              <a:solidFill>
                <a:schemeClr val="dk1"/>
              </a:solidFill>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Sattelites orbiting the earth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a674e9161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7" name="Google Shape;237;ga674e91618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Clr>
                <a:schemeClr val="dk1"/>
              </a:buClr>
              <a:buSzPts val="1400"/>
              <a:buChar char="●"/>
            </a:pPr>
            <a:r>
              <a:rPr lang="az">
                <a:solidFill>
                  <a:schemeClr val="dk1"/>
                </a:solidFill>
              </a:rPr>
              <a:t>Enter the PROMOTING PROSPERITY GALLERY</a:t>
            </a:r>
            <a:endParaRPr>
              <a:solidFill>
                <a:schemeClr val="dk1"/>
              </a:solidFill>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moving into domestic policies</a:t>
            </a:r>
            <a:endParaRPr>
              <a:solidFill>
                <a:schemeClr val="dk1"/>
              </a:solidFill>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interstate highway -- more cars, suburbs, education, job growth</a:t>
            </a:r>
            <a:endParaRPr>
              <a:solidFill>
                <a:schemeClr val="dk1"/>
              </a:solidFill>
            </a:endParaRPr>
          </a:p>
          <a:p>
            <a:pPr marL="457200" lvl="0" indent="-317500" algn="l" rtl="0">
              <a:lnSpc>
                <a:spcPct val="100000"/>
              </a:lnSpc>
              <a:spcBef>
                <a:spcPts val="0"/>
              </a:spcBef>
              <a:spcAft>
                <a:spcPts val="0"/>
              </a:spcAft>
              <a:buClr>
                <a:schemeClr val="dk1"/>
              </a:buClr>
              <a:buSzPts val="1400"/>
              <a:buChar char="●"/>
            </a:pPr>
            <a:r>
              <a:rPr lang="az">
                <a:solidFill>
                  <a:schemeClr val="dk1"/>
                </a:solidFill>
              </a:rPr>
              <a:t>Full view toward the final farewell</a:t>
            </a:r>
            <a:endParaRPr>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9ed2d80002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4" name="Google Shape;244;g9ed2d80002_0_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At the end of the PROMOTING PROSPERITY GALLERY looking back </a:t>
            </a:r>
            <a:endParaRPr/>
          </a:p>
          <a:p>
            <a:pPr marL="457200" lvl="0" indent="-317500" algn="l" rtl="0">
              <a:lnSpc>
                <a:spcPct val="100000"/>
              </a:lnSpc>
              <a:spcBef>
                <a:spcPts val="0"/>
              </a:spcBef>
              <a:spcAft>
                <a:spcPts val="0"/>
              </a:spcAft>
              <a:buSzPts val="1400"/>
              <a:buChar char="●"/>
            </a:pPr>
            <a:r>
              <a:rPr lang="az"/>
              <a:t>Ike fishing with grandson David (Camp David)</a:t>
            </a:r>
            <a:endParaRPr/>
          </a:p>
          <a:p>
            <a:pPr marL="457200" lvl="0" indent="-317500" algn="l" rtl="0">
              <a:lnSpc>
                <a:spcPct val="100000"/>
              </a:lnSpc>
              <a:spcBef>
                <a:spcPts val="0"/>
              </a:spcBef>
              <a:spcAft>
                <a:spcPts val="0"/>
              </a:spcAft>
              <a:buSzPts val="1400"/>
              <a:buChar char="●"/>
            </a:pPr>
            <a:r>
              <a:rPr lang="az"/>
              <a:t>Throughout the exhibit we used Ike and Mamie’s own words. We pulled from speeches, letters, and interview and have relevant quotes guiding the script.</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9ed2d80002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g9ed2d80002_0_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THE HEART OF AMERICA gallery</a:t>
            </a:r>
            <a:endParaRPr/>
          </a:p>
          <a:p>
            <a:pPr marL="457200" lvl="0" indent="-317500" algn="l" rtl="0">
              <a:lnSpc>
                <a:spcPct val="100000"/>
              </a:lnSpc>
              <a:spcBef>
                <a:spcPts val="0"/>
              </a:spcBef>
              <a:spcAft>
                <a:spcPts val="0"/>
              </a:spcAft>
              <a:buSzPts val="1400"/>
              <a:buChar char="●"/>
            </a:pPr>
            <a:r>
              <a:rPr lang="az"/>
              <a:t>Created this portrait using his words from his Farewell Address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53dee3a844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g53dee3a844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az"/>
              <a:t>Military Industrial Complex</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9ed2d80002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5" name="Google Shape;265;g9ed2d80002_0_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az"/>
              <a:t>Final quote taken from his final essay for Reader’s Digest for the youth of america.</a:t>
            </a:r>
            <a:endParaRPr/>
          </a:p>
          <a:p>
            <a:pPr marL="457200" lvl="0" indent="-317500" algn="l" rtl="0">
              <a:lnSpc>
                <a:spcPct val="100000"/>
              </a:lnSpc>
              <a:spcBef>
                <a:spcPts val="0"/>
              </a:spcBef>
              <a:spcAft>
                <a:spcPts val="0"/>
              </a:spcAft>
              <a:buSzPts val="1400"/>
              <a:buChar char="●"/>
            </a:pPr>
            <a:r>
              <a:rPr lang="az"/>
              <a:t>Grandaughter - future/forward quote </a:t>
            </a:r>
            <a:endParaRPr/>
          </a:p>
          <a:p>
            <a:pPr marL="457200" lvl="0" indent="-317500" algn="l" rtl="0">
              <a:lnSpc>
                <a:spcPct val="100000"/>
              </a:lnSpc>
              <a:spcBef>
                <a:spcPts val="0"/>
              </a:spcBef>
              <a:spcAft>
                <a:spcPts val="0"/>
              </a:spcAft>
              <a:buSzPts val="1400"/>
              <a:buChar char="●"/>
            </a:pPr>
            <a:r>
              <a:rPr lang="az"/>
              <a:t>This wall was the original exterior wall</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a674e91618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ga674e91618_0_1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az"/>
              <a:t>bird’s eye view of statue</a:t>
            </a:r>
            <a:endParaRPr/>
          </a:p>
          <a:p>
            <a:pPr marL="0" lvl="0" indent="0" algn="l" rtl="0">
              <a:lnSpc>
                <a:spcPct val="100000"/>
              </a:lnSpc>
              <a:spcBef>
                <a:spcPts val="0"/>
              </a:spcBef>
              <a:spcAft>
                <a:spcPts val="0"/>
              </a:spcAft>
              <a:buSzPts val="1400"/>
              <a:buNone/>
            </a:pPr>
            <a:r>
              <a:rPr lang="az"/>
              <a:t>Champion of Peace</a:t>
            </a:r>
            <a:endParaRPr/>
          </a:p>
          <a:p>
            <a:pPr marL="0" lvl="0" indent="0" algn="l" rtl="0">
              <a:lnSpc>
                <a:spcPct val="100000"/>
              </a:lnSpc>
              <a:spcBef>
                <a:spcPts val="0"/>
              </a:spcBef>
              <a:spcAft>
                <a:spcPts val="0"/>
              </a:spcAft>
              <a:buSzPts val="1400"/>
              <a:buNone/>
            </a:pPr>
            <a:r>
              <a:rPr lang="az"/>
              <a:t>Thank you for joining me on our virtual tour!</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b2e4b7ea0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gb2e4b7ea0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b2e4b7ea02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0" name="Google Shape;290;gb2e4b7ea02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az" sz="1350">
                <a:solidFill>
                  <a:srgbClr val="333333"/>
                </a:solidFill>
                <a:highlight>
                  <a:srgbClr val="FFFFFF"/>
                </a:highlight>
              </a:rPr>
              <a:t>President Eisenhower’s efforts to create a more peaceful world through diplomatic and personal relationships is the focal point of this presentation. Throughout his two-term administration, Eisenhower worked tirelessly to keep America safe and because of this became known as the Champion of Peace.</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a674e91618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ga674e91618_0_1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az"/>
              <a:t>Play audio (4 second clip)</a:t>
            </a:r>
            <a:endParaRPr/>
          </a:p>
          <a:p>
            <a:pPr marL="0" lvl="0" indent="0" algn="l" rtl="0">
              <a:lnSpc>
                <a:spcPct val="100000"/>
              </a:lnSpc>
              <a:spcBef>
                <a:spcPts val="0"/>
              </a:spcBef>
              <a:spcAft>
                <a:spcPts val="0"/>
              </a:spcAft>
              <a:buSzPts val="1400"/>
              <a:buNone/>
            </a:pPr>
            <a:r>
              <a:rPr lang="az"/>
              <a:t>END OF FORMAL PRESENTATION </a:t>
            </a:r>
            <a:endParaRPr/>
          </a:p>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1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15"/>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
        <p:cNvGrpSpPr/>
        <p:nvPr/>
      </p:nvGrpSpPr>
      <p:grpSpPr>
        <a:xfrm>
          <a:off x="0" y="0"/>
          <a:ext cx="0" cy="0"/>
          <a:chOff x="0" y="0"/>
          <a:chExt cx="0" cy="0"/>
        </a:xfrm>
      </p:grpSpPr>
      <p:sp>
        <p:nvSpPr>
          <p:cNvPr id="17" name="Google Shape;1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 name="Google Shape;20;p1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21" name="Google Shape;21;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19"/>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5" name="Google Shape;25;p19"/>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6" name="Google Shape;2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2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21"/>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21"/>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3" name="Google Shape;3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22"/>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23"/>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23"/>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23"/>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23"/>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2" name="Google Shape;4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24"/>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25"/>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25"/>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9" name="Google Shape;49;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az"/>
              <a:t>‹#›</a:t>
            </a:fld>
            <a:endParaRPr/>
          </a:p>
        </p:txBody>
      </p:sp>
      <p:sp>
        <p:nvSpPr>
          <p:cNvPr id="2" name="MSIPCMContentMarking" descr="{&quot;HashCode&quot;:-1459211506,&quot;Placement&quot;:&quot;Footer&quot;}">
            <a:extLst>
              <a:ext uri="{FF2B5EF4-FFF2-40B4-BE49-F238E27FC236}">
                <a16:creationId xmlns:a16="http://schemas.microsoft.com/office/drawing/2014/main" id="{9F88E6FF-4A26-4E52-92EC-82D03E681231}"/>
              </a:ext>
            </a:extLst>
          </p:cNvPr>
          <p:cNvSpPr txBox="1"/>
          <p:nvPr userDrawn="1"/>
        </p:nvSpPr>
        <p:spPr>
          <a:xfrm>
            <a:off x="0" y="4881156"/>
            <a:ext cx="2828616" cy="262344"/>
          </a:xfrm>
          <a:prstGeom prst="rect">
            <a:avLst/>
          </a:prstGeom>
          <a:noFill/>
        </p:spPr>
        <p:txBody>
          <a:bodyPr vert="horz" wrap="square" lIns="0" tIns="0" rIns="0" bIns="0" rtlCol="0" anchor="ctr" anchorCtr="1">
            <a:noAutofit/>
          </a:bodyPr>
          <a:lstStyle/>
          <a:p>
            <a:pPr algn="l">
              <a:spcBef>
                <a:spcPts val="0"/>
              </a:spcBef>
              <a:spcAft>
                <a:spcPts val="0"/>
              </a:spcAft>
            </a:pPr>
            <a:r>
              <a:rPr lang="en-US" sz="1000">
                <a:solidFill>
                  <a:srgbClr val="000000"/>
                </a:solidFill>
                <a:latin typeface="Calibri" panose="020F0502020204030204" pitchFamily="34" charset="0"/>
              </a:rPr>
              <a:t>Classified as Confidential – For Internal Use Only</a:t>
            </a: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jp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7.jp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9.jp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1.jp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1.jp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2.jp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33.jp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6.jp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7.jp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8.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2"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55" name="Google Shape;55;p2"/>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56" name="Google Shape;56;p2"/>
          <p:cNvPicPr preferRelativeResize="0"/>
          <p:nvPr/>
        </p:nvPicPr>
        <p:blipFill rotWithShape="1">
          <a:blip r:embed="rId5">
            <a:alphaModFix/>
          </a:blip>
          <a:srcRect/>
          <a:stretch/>
        </p:blipFill>
        <p:spPr>
          <a:xfrm>
            <a:off x="2253375" y="0"/>
            <a:ext cx="6890627" cy="5347465"/>
          </a:xfrm>
          <a:prstGeom prst="rect">
            <a:avLst/>
          </a:prstGeom>
          <a:noFill/>
          <a:ln>
            <a:noFill/>
          </a:ln>
        </p:spPr>
      </p:pic>
      <p:sp>
        <p:nvSpPr>
          <p:cNvPr id="57" name="Google Shape;57;p2"/>
          <p:cNvSpPr txBox="1"/>
          <p:nvPr/>
        </p:nvSpPr>
        <p:spPr>
          <a:xfrm>
            <a:off x="4572000" y="4622025"/>
            <a:ext cx="4388400" cy="536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700"/>
              <a:buFont typeface="Arial"/>
              <a:buNone/>
            </a:pPr>
            <a:endParaRPr sz="1700" b="0" i="0" u="none" strike="noStrike" cap="none">
              <a:solidFill>
                <a:srgbClr val="F3F3F3"/>
              </a:solidFill>
              <a:latin typeface="Merriweather"/>
              <a:ea typeface="Merriweather"/>
              <a:cs typeface="Merriweather"/>
              <a:sym typeface="Merriweather"/>
            </a:endParaRPr>
          </a:p>
          <a:p>
            <a:pPr marL="0" marR="0" lvl="0" indent="0" algn="l" rtl="0">
              <a:lnSpc>
                <a:spcPct val="100000"/>
              </a:lnSpc>
              <a:spcBef>
                <a:spcPts val="0"/>
              </a:spcBef>
              <a:spcAft>
                <a:spcPts val="0"/>
              </a:spcAft>
              <a:buClr>
                <a:srgbClr val="000000"/>
              </a:buClr>
              <a:buSzPts val="1700"/>
              <a:buFont typeface="Arial"/>
              <a:buNone/>
            </a:pPr>
            <a:endParaRPr sz="1700" b="0" i="0" u="none" strike="noStrike" cap="none">
              <a:solidFill>
                <a:srgbClr val="F3F3F3"/>
              </a:solidFill>
              <a:latin typeface="Merriweather"/>
              <a:ea typeface="Merriweather"/>
              <a:cs typeface="Merriweather"/>
              <a:sym typeface="Merriweathe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pic>
        <p:nvPicPr>
          <p:cNvPr id="62" name="Google Shape;62;g9ed2d80002_0_5"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63" name="Google Shape;63;g9ed2d80002_0_5"/>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64" name="Google Shape;64;g9ed2d80002_0_5"/>
          <p:cNvPicPr preferRelativeResize="0"/>
          <p:nvPr/>
        </p:nvPicPr>
        <p:blipFill rotWithShape="1">
          <a:blip r:embed="rId5">
            <a:alphaModFix/>
          </a:blip>
          <a:srcRect/>
          <a:stretch/>
        </p:blipFill>
        <p:spPr>
          <a:xfrm>
            <a:off x="2229175" y="-39850"/>
            <a:ext cx="6914826" cy="5182751"/>
          </a:xfrm>
          <a:prstGeom prst="rect">
            <a:avLst/>
          </a:prstGeom>
          <a:noFill/>
          <a:ln>
            <a:noFill/>
          </a:ln>
        </p:spPr>
      </p:pic>
      <p:sp>
        <p:nvSpPr>
          <p:cNvPr id="65" name="Google Shape;65;g9ed2d80002_0_5"/>
          <p:cNvSpPr txBox="1"/>
          <p:nvPr/>
        </p:nvSpPr>
        <p:spPr>
          <a:xfrm>
            <a:off x="2548750" y="4249500"/>
            <a:ext cx="6520500" cy="8652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az" sz="2400" b="0" i="0" u="none" strike="noStrike" cap="none">
                <a:solidFill>
                  <a:srgbClr val="5B0F00"/>
                </a:solidFill>
                <a:latin typeface="Permanent Marker"/>
                <a:ea typeface="Permanent Marker"/>
                <a:cs typeface="Permanent Marker"/>
                <a:sym typeface="Permanent Marker"/>
              </a:rPr>
              <a:t>Welcome to the Eisenhower Presidential Library and Museum in Abilene, Kansas!</a:t>
            </a:r>
            <a:endParaRPr sz="2400" b="0" i="0" u="none" strike="noStrike" cap="none">
              <a:solidFill>
                <a:srgbClr val="5B0F00"/>
              </a:solidFill>
              <a:latin typeface="Permanent Marker"/>
              <a:ea typeface="Permanent Marker"/>
              <a:cs typeface="Permanent Marker"/>
              <a:sym typeface="Permanent Marke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pic>
        <p:nvPicPr>
          <p:cNvPr id="70" name="Google Shape;70;gaaefda3bb1_0_18"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71" name="Google Shape;71;gaaefda3bb1_0_18"/>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72" name="Google Shape;72;gaaefda3bb1_0_18"/>
          <p:cNvPicPr preferRelativeResize="0"/>
          <p:nvPr/>
        </p:nvPicPr>
        <p:blipFill rotWithShape="1">
          <a:blip r:embed="rId5">
            <a:alphaModFix/>
          </a:blip>
          <a:srcRect/>
          <a:stretch/>
        </p:blipFill>
        <p:spPr>
          <a:xfrm>
            <a:off x="2360800" y="82125"/>
            <a:ext cx="6645125" cy="4979226"/>
          </a:xfrm>
          <a:prstGeom prst="rect">
            <a:avLst/>
          </a:prstGeom>
          <a:noFill/>
          <a:ln w="19050" cap="flat" cmpd="sng">
            <a:solidFill>
              <a:srgbClr val="F3F3F3"/>
            </a:solidFill>
            <a:prstDash val="solid"/>
            <a:round/>
            <a:headEnd type="none" w="sm" len="sm"/>
            <a:tailEnd type="none" w="sm" len="sm"/>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pic>
        <p:nvPicPr>
          <p:cNvPr id="77" name="Google Shape;77;ga674e91618_0_95"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78" name="Google Shape;78;ga674e91618_0_95"/>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79" name="Google Shape;79;ga674e91618_0_95"/>
          <p:cNvPicPr preferRelativeResize="0"/>
          <p:nvPr/>
        </p:nvPicPr>
        <p:blipFill rotWithShape="1">
          <a:blip r:embed="rId5">
            <a:alphaModFix/>
          </a:blip>
          <a:srcRect r="5623" b="7714"/>
          <a:stretch/>
        </p:blipFill>
        <p:spPr>
          <a:xfrm>
            <a:off x="2499725" y="198650"/>
            <a:ext cx="6475500" cy="4746200"/>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ga674e91618_0_52"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85" name="Google Shape;85;ga674e91618_0_52"/>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86" name="Google Shape;86;ga674e91618_0_52"/>
          <p:cNvPicPr preferRelativeResize="0"/>
          <p:nvPr/>
        </p:nvPicPr>
        <p:blipFill rotWithShape="1">
          <a:blip r:embed="rId5">
            <a:alphaModFix/>
          </a:blip>
          <a:srcRect l="11804" t="16777" r="13138" b="14517"/>
          <a:stretch/>
        </p:blipFill>
        <p:spPr>
          <a:xfrm>
            <a:off x="2374950" y="336425"/>
            <a:ext cx="6674126" cy="4578375"/>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91" name="Google Shape;91;ga674e91618_0_75"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92" name="Google Shape;92;ga674e91618_0_75"/>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93" name="Google Shape;93;ga674e91618_0_75"/>
          <p:cNvPicPr preferRelativeResize="0"/>
          <p:nvPr/>
        </p:nvPicPr>
        <p:blipFill rotWithShape="1">
          <a:blip r:embed="rId5">
            <a:alphaModFix/>
          </a:blip>
          <a:srcRect l="14015" t="10225"/>
          <a:stretch/>
        </p:blipFill>
        <p:spPr>
          <a:xfrm>
            <a:off x="2479800" y="332200"/>
            <a:ext cx="6460575" cy="4479099"/>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g9ed2d80002_0_9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99" name="Google Shape;99;g9ed2d80002_0_9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00" name="Google Shape;100;g9ed2d80002_0_93"/>
          <p:cNvPicPr preferRelativeResize="0"/>
          <p:nvPr/>
        </p:nvPicPr>
        <p:blipFill rotWithShape="1">
          <a:blip r:embed="rId5">
            <a:alphaModFix/>
          </a:blip>
          <a:srcRect l="7068" t="22257" r="6306"/>
          <a:stretch/>
        </p:blipFill>
        <p:spPr>
          <a:xfrm>
            <a:off x="2322175" y="415575"/>
            <a:ext cx="6694851" cy="3998200"/>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pic>
        <p:nvPicPr>
          <p:cNvPr id="105" name="Google Shape;105;ga674e91618_0_6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06" name="Google Shape;106;ga674e91618_0_6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07" name="Google Shape;107;ga674e91618_0_63"/>
          <p:cNvPicPr preferRelativeResize="0"/>
          <p:nvPr/>
        </p:nvPicPr>
        <p:blipFill rotWithShape="1">
          <a:blip r:embed="rId5">
            <a:alphaModFix/>
          </a:blip>
          <a:srcRect r="29223" b="38627"/>
          <a:stretch/>
        </p:blipFill>
        <p:spPr>
          <a:xfrm>
            <a:off x="2442350" y="591013"/>
            <a:ext cx="6483574" cy="4027826"/>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g53dee3a844_0_19"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13" name="Google Shape;113;g53dee3a844_0_19"/>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14" name="Google Shape;114;g53dee3a844_0_19"/>
          <p:cNvPicPr preferRelativeResize="0"/>
          <p:nvPr/>
        </p:nvPicPr>
        <p:blipFill rotWithShape="1">
          <a:blip r:embed="rId5">
            <a:alphaModFix/>
          </a:blip>
          <a:srcRect/>
          <a:stretch/>
        </p:blipFill>
        <p:spPr>
          <a:xfrm>
            <a:off x="3048000" y="133350"/>
            <a:ext cx="3048000" cy="4876800"/>
          </a:xfrm>
          <a:prstGeom prst="rect">
            <a:avLst/>
          </a:prstGeom>
          <a:noFill/>
          <a:ln>
            <a:noFill/>
          </a:ln>
        </p:spPr>
      </p:pic>
      <p:sp>
        <p:nvSpPr>
          <p:cNvPr id="115" name="Google Shape;115;g53dee3a844_0_19"/>
          <p:cNvSpPr txBox="1"/>
          <p:nvPr/>
        </p:nvSpPr>
        <p:spPr>
          <a:xfrm>
            <a:off x="6445275" y="667950"/>
            <a:ext cx="2372700" cy="35589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200"/>
              </a:spcBef>
              <a:spcAft>
                <a:spcPts val="0"/>
              </a:spcAft>
              <a:buClr>
                <a:schemeClr val="dk1"/>
              </a:buClr>
              <a:buSzPts val="1100"/>
              <a:buFont typeface="Arial"/>
              <a:buNone/>
            </a:pPr>
            <a:r>
              <a:rPr lang="az" sz="1200" b="0" i="0" u="none" strike="noStrike" cap="none">
                <a:solidFill>
                  <a:schemeClr val="lt2"/>
                </a:solidFill>
                <a:latin typeface="Merriweather"/>
                <a:ea typeface="Merriweather"/>
                <a:cs typeface="Merriweather"/>
                <a:sym typeface="Merriweather"/>
              </a:rPr>
              <a:t>Our landings in the Cherbourg-Havre area have failed to gain a satisfactory foothold and I have withdrawn the troops. My decision to attack at this time and place was based upon the best information available. The troops, the air, and the Navy did all that bravery and devotion to duty could do. If any blame or fault attaches to the attempt, it is mine alone.</a:t>
            </a:r>
            <a:endParaRPr sz="1200" b="0" i="0" u="none" strike="noStrike" cap="none">
              <a:solidFill>
                <a:schemeClr val="lt2"/>
              </a:solidFill>
              <a:latin typeface="Merriweather"/>
              <a:ea typeface="Merriweather"/>
              <a:cs typeface="Merriweather"/>
              <a:sym typeface="Merriweather"/>
            </a:endParaRPr>
          </a:p>
          <a:p>
            <a:pPr marL="0" marR="0" lvl="0" indent="0" algn="l" rtl="0">
              <a:lnSpc>
                <a:spcPct val="100000"/>
              </a:lnSpc>
              <a:spcBef>
                <a:spcPts val="1200"/>
              </a:spcBef>
              <a:spcAft>
                <a:spcPts val="0"/>
              </a:spcAft>
              <a:buClr>
                <a:srgbClr val="000000"/>
              </a:buClr>
              <a:buSzPts val="1400"/>
              <a:buFont typeface="Arial"/>
              <a:buNone/>
            </a:pPr>
            <a:endParaRPr sz="1400" b="0" i="0" u="none" strike="noStrike" cap="none">
              <a:solidFill>
                <a:schemeClr val="lt2"/>
              </a:solidFill>
              <a:latin typeface="Merriweather"/>
              <a:ea typeface="Merriweather"/>
              <a:cs typeface="Merriweather"/>
              <a:sym typeface="Merriweathe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ga674e91618_0_80"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21" name="Google Shape;121;ga674e91618_0_80"/>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22" name="Google Shape;122;ga674e91618_0_80"/>
          <p:cNvPicPr preferRelativeResize="0"/>
          <p:nvPr/>
        </p:nvPicPr>
        <p:blipFill rotWithShape="1">
          <a:blip r:embed="rId5">
            <a:alphaModFix/>
          </a:blip>
          <a:srcRect l="6495" r="1876"/>
          <a:stretch/>
        </p:blipFill>
        <p:spPr>
          <a:xfrm>
            <a:off x="2347050" y="140275"/>
            <a:ext cx="6694851" cy="4862925"/>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127" name="Google Shape;127;ga674e91618_0_90"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28" name="Google Shape;128;ga674e91618_0_90"/>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29" name="Google Shape;129;ga674e91618_0_90"/>
          <p:cNvPicPr preferRelativeResize="0"/>
          <p:nvPr/>
        </p:nvPicPr>
        <p:blipFill rotWithShape="1">
          <a:blip r:embed="rId5">
            <a:alphaModFix/>
          </a:blip>
          <a:srcRect l="8104"/>
          <a:stretch/>
        </p:blipFill>
        <p:spPr>
          <a:xfrm>
            <a:off x="2355350" y="162063"/>
            <a:ext cx="6668902" cy="4819374"/>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g53dee3a844_0_5"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35" name="Google Shape;135;g53dee3a844_0_5"/>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36" name="Google Shape;136;g53dee3a844_0_5"/>
          <p:cNvPicPr preferRelativeResize="0"/>
          <p:nvPr/>
        </p:nvPicPr>
        <p:blipFill rotWithShape="1">
          <a:blip r:embed="rId5">
            <a:alphaModFix/>
          </a:blip>
          <a:srcRect/>
          <a:stretch/>
        </p:blipFill>
        <p:spPr>
          <a:xfrm>
            <a:off x="2364375" y="78738"/>
            <a:ext cx="6648023" cy="4986025"/>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141" name="Google Shape;141;p11"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42" name="Google Shape;142;p11"/>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43" name="Google Shape;143;p11"/>
          <p:cNvPicPr preferRelativeResize="0"/>
          <p:nvPr/>
        </p:nvPicPr>
        <p:blipFill rotWithShape="1">
          <a:blip r:embed="rId5">
            <a:alphaModFix/>
          </a:blip>
          <a:srcRect/>
          <a:stretch/>
        </p:blipFill>
        <p:spPr>
          <a:xfrm>
            <a:off x="2344825" y="321388"/>
            <a:ext cx="6728652" cy="4500724"/>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g9ed2d80002_0_21"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49" name="Google Shape;149;g9ed2d80002_0_21"/>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50" name="Google Shape;150;g9ed2d80002_0_21"/>
          <p:cNvPicPr preferRelativeResize="0"/>
          <p:nvPr/>
        </p:nvPicPr>
        <p:blipFill rotWithShape="1">
          <a:blip r:embed="rId5">
            <a:alphaModFix/>
          </a:blip>
          <a:srcRect/>
          <a:stretch/>
        </p:blipFill>
        <p:spPr>
          <a:xfrm>
            <a:off x="2334600" y="329500"/>
            <a:ext cx="6753126" cy="4484501"/>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ga674e91618_0_16"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56" name="Google Shape;156;ga674e91618_0_16"/>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57" name="Google Shape;157;ga674e91618_0_16"/>
          <p:cNvPicPr preferRelativeResize="0"/>
          <p:nvPr/>
        </p:nvPicPr>
        <p:blipFill rotWithShape="1">
          <a:blip r:embed="rId5">
            <a:alphaModFix/>
          </a:blip>
          <a:srcRect l="5727" t="20541" r="5727" b="45459"/>
          <a:stretch/>
        </p:blipFill>
        <p:spPr>
          <a:xfrm>
            <a:off x="2380550" y="901350"/>
            <a:ext cx="6671900" cy="3415624"/>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g9ed2d80002_0_16"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63" name="Google Shape;163;g9ed2d80002_0_16"/>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64" name="Google Shape;164;g9ed2d80002_0_16"/>
          <p:cNvPicPr preferRelativeResize="0"/>
          <p:nvPr/>
        </p:nvPicPr>
        <p:blipFill rotWithShape="1">
          <a:blip r:embed="rId5">
            <a:alphaModFix/>
          </a:blip>
          <a:srcRect/>
          <a:stretch/>
        </p:blipFill>
        <p:spPr>
          <a:xfrm>
            <a:off x="2402200" y="324325"/>
            <a:ext cx="6621548" cy="4397125"/>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g9ed2d80002_0_11"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70" name="Google Shape;170;g9ed2d80002_0_11"/>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71" name="Google Shape;171;g9ed2d80002_0_11"/>
          <p:cNvPicPr preferRelativeResize="0"/>
          <p:nvPr/>
        </p:nvPicPr>
        <p:blipFill rotWithShape="1">
          <a:blip r:embed="rId5">
            <a:alphaModFix/>
          </a:blip>
          <a:srcRect l="5944" t="13049" r="13063" b="9461"/>
          <a:stretch/>
        </p:blipFill>
        <p:spPr>
          <a:xfrm>
            <a:off x="2593000" y="578625"/>
            <a:ext cx="6278748" cy="3986249"/>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ga674e91618_0_45"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77" name="Google Shape;177;ga674e91618_0_45"/>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78" name="Google Shape;178;ga674e91618_0_45"/>
          <p:cNvPicPr preferRelativeResize="0"/>
          <p:nvPr/>
        </p:nvPicPr>
        <p:blipFill rotWithShape="1">
          <a:blip r:embed="rId5">
            <a:alphaModFix/>
          </a:blip>
          <a:srcRect l="23336"/>
          <a:stretch/>
        </p:blipFill>
        <p:spPr>
          <a:xfrm>
            <a:off x="2671500" y="176200"/>
            <a:ext cx="6134024" cy="4791075"/>
          </a:xfrm>
          <a:prstGeom prst="rect">
            <a:avLst/>
          </a:prstGeom>
          <a:noFill/>
          <a:ln w="19050" cap="flat" cmpd="sng">
            <a:solidFill>
              <a:srgbClr val="F3F3F3"/>
            </a:solidFill>
            <a:prstDash val="solid"/>
            <a:round/>
            <a:headEnd type="none" w="sm" len="sm"/>
            <a:tailEnd type="none" w="sm" len="sm"/>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83" name="Google Shape;183;ga674e91618_0_2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84" name="Google Shape;184;ga674e91618_0_2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85" name="Google Shape;185;ga674e91618_0_23"/>
          <p:cNvPicPr preferRelativeResize="0"/>
          <p:nvPr/>
        </p:nvPicPr>
        <p:blipFill rotWithShape="1">
          <a:blip r:embed="rId5">
            <a:alphaModFix/>
          </a:blip>
          <a:srcRect l="3454" t="6176" r="10390" b="7564"/>
          <a:stretch/>
        </p:blipFill>
        <p:spPr>
          <a:xfrm>
            <a:off x="2366175" y="353613"/>
            <a:ext cx="6662451" cy="4436276"/>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g9ed2d80002_0_29"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91" name="Google Shape;191;g9ed2d80002_0_29"/>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92" name="Google Shape;192;g9ed2d80002_0_29"/>
          <p:cNvPicPr preferRelativeResize="0"/>
          <p:nvPr/>
        </p:nvPicPr>
        <p:blipFill rotWithShape="1">
          <a:blip r:embed="rId5">
            <a:alphaModFix/>
          </a:blip>
          <a:srcRect l="3053"/>
          <a:stretch/>
        </p:blipFill>
        <p:spPr>
          <a:xfrm>
            <a:off x="2410225" y="293525"/>
            <a:ext cx="6637450" cy="4556451"/>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g9ed2d80002_0_34"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198" name="Google Shape;198;g9ed2d80002_0_34"/>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199" name="Google Shape;199;g9ed2d80002_0_34"/>
          <p:cNvPicPr preferRelativeResize="0"/>
          <p:nvPr/>
        </p:nvPicPr>
        <p:blipFill rotWithShape="1">
          <a:blip r:embed="rId5">
            <a:alphaModFix/>
          </a:blip>
          <a:srcRect l="2827" t="6707"/>
          <a:stretch/>
        </p:blipFill>
        <p:spPr>
          <a:xfrm>
            <a:off x="2339950" y="423688"/>
            <a:ext cx="6743650" cy="4296126"/>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g9ed2d80002_0_39"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05" name="Google Shape;205;g9ed2d80002_0_39"/>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06" name="Google Shape;206;g9ed2d80002_0_39"/>
          <p:cNvPicPr preferRelativeResize="0"/>
          <p:nvPr/>
        </p:nvPicPr>
        <p:blipFill rotWithShape="1">
          <a:blip r:embed="rId5">
            <a:alphaModFix/>
          </a:blip>
          <a:srcRect r="17362" b="5828"/>
          <a:stretch/>
        </p:blipFill>
        <p:spPr>
          <a:xfrm>
            <a:off x="2538550" y="150638"/>
            <a:ext cx="6389448" cy="4842227"/>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pic>
        <p:nvPicPr>
          <p:cNvPr id="211" name="Google Shape;211;g9ed2d80002_0_48"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12" name="Google Shape;212;g9ed2d80002_0_48"/>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13" name="Google Shape;213;g9ed2d80002_0_48"/>
          <p:cNvPicPr preferRelativeResize="0"/>
          <p:nvPr/>
        </p:nvPicPr>
        <p:blipFill rotWithShape="1">
          <a:blip r:embed="rId5">
            <a:alphaModFix/>
          </a:blip>
          <a:srcRect l="11012" t="15566" r="11593" b="2152"/>
          <a:stretch/>
        </p:blipFill>
        <p:spPr>
          <a:xfrm>
            <a:off x="2355400" y="211550"/>
            <a:ext cx="6691825" cy="4720402"/>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8" name="Google Shape;218;g9ed2d80002_0_5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19" name="Google Shape;219;g9ed2d80002_0_5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20" name="Google Shape;220;g9ed2d80002_0_53"/>
          <p:cNvPicPr preferRelativeResize="0"/>
          <p:nvPr/>
        </p:nvPicPr>
        <p:blipFill rotWithShape="1">
          <a:blip r:embed="rId5">
            <a:alphaModFix/>
          </a:blip>
          <a:srcRect l="748" t="4429" r="-748" b="8710"/>
          <a:stretch/>
        </p:blipFill>
        <p:spPr>
          <a:xfrm>
            <a:off x="2385250" y="676225"/>
            <a:ext cx="6673900" cy="3849351"/>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pic>
        <p:nvPicPr>
          <p:cNvPr id="225" name="Google Shape;225;g9ed2d80002_0_58"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26" name="Google Shape;226;g9ed2d80002_0_58"/>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27" name="Google Shape;227;g9ed2d80002_0_58"/>
          <p:cNvPicPr preferRelativeResize="0"/>
          <p:nvPr/>
        </p:nvPicPr>
        <p:blipFill rotWithShape="1">
          <a:blip r:embed="rId5">
            <a:alphaModFix/>
          </a:blip>
          <a:srcRect l="9843" t="2344" b="13322"/>
          <a:stretch/>
        </p:blipFill>
        <p:spPr>
          <a:xfrm>
            <a:off x="2349400" y="493663"/>
            <a:ext cx="6676100" cy="4156174"/>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232" name="Google Shape;232;ga674e91618_0_38"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33" name="Google Shape;233;ga674e91618_0_38"/>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34" name="Google Shape;234;ga674e91618_0_38"/>
          <p:cNvPicPr preferRelativeResize="0"/>
          <p:nvPr/>
        </p:nvPicPr>
        <p:blipFill rotWithShape="1">
          <a:blip r:embed="rId5">
            <a:alphaModFix/>
          </a:blip>
          <a:srcRect b="2723"/>
          <a:stretch/>
        </p:blipFill>
        <p:spPr>
          <a:xfrm>
            <a:off x="3690675" y="69475"/>
            <a:ext cx="3857626" cy="5003628"/>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ga674e91618_0_9"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40" name="Google Shape;240;ga674e91618_0_9"/>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41" name="Google Shape;241;ga674e91618_0_9"/>
          <p:cNvPicPr preferRelativeResize="0"/>
          <p:nvPr/>
        </p:nvPicPr>
        <p:blipFill rotWithShape="1">
          <a:blip r:embed="rId5">
            <a:alphaModFix/>
          </a:blip>
          <a:srcRect l="3814" t="11535" r="6224" b="3758"/>
          <a:stretch/>
        </p:blipFill>
        <p:spPr>
          <a:xfrm>
            <a:off x="2331575" y="468750"/>
            <a:ext cx="6726927" cy="4206024"/>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pic>
        <p:nvPicPr>
          <p:cNvPr id="246" name="Google Shape;246;g9ed2d80002_0_8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47" name="Google Shape;247;g9ed2d80002_0_8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48" name="Google Shape;248;g9ed2d80002_0_83"/>
          <p:cNvPicPr preferRelativeResize="0"/>
          <p:nvPr/>
        </p:nvPicPr>
        <p:blipFill rotWithShape="1">
          <a:blip r:embed="rId5">
            <a:alphaModFix/>
          </a:blip>
          <a:srcRect r="6690" b="9436"/>
          <a:stretch/>
        </p:blipFill>
        <p:spPr>
          <a:xfrm>
            <a:off x="2363650" y="419175"/>
            <a:ext cx="6669972" cy="4305149"/>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pic>
        <p:nvPicPr>
          <p:cNvPr id="253" name="Google Shape;253;g9ed2d80002_0_7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54" name="Google Shape;254;g9ed2d80002_0_7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55" name="Google Shape;255;g9ed2d80002_0_73"/>
          <p:cNvPicPr preferRelativeResize="0"/>
          <p:nvPr/>
        </p:nvPicPr>
        <p:blipFill rotWithShape="1">
          <a:blip r:embed="rId5">
            <a:alphaModFix/>
          </a:blip>
          <a:srcRect l="6103" t="9434" b="7291"/>
          <a:stretch/>
        </p:blipFill>
        <p:spPr>
          <a:xfrm>
            <a:off x="2334250" y="593275"/>
            <a:ext cx="6751549" cy="3982076"/>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pic>
        <p:nvPicPr>
          <p:cNvPr id="260" name="Google Shape;260;g53dee3a844_0_1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61" name="Google Shape;261;g53dee3a844_0_1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62" name="Google Shape;262;g53dee3a844_0_13"/>
          <p:cNvPicPr preferRelativeResize="0"/>
          <p:nvPr/>
        </p:nvPicPr>
        <p:blipFill rotWithShape="1">
          <a:blip r:embed="rId5">
            <a:alphaModFix/>
          </a:blip>
          <a:srcRect l="49698" t="32404" r="24339" b="28401"/>
          <a:stretch/>
        </p:blipFill>
        <p:spPr>
          <a:xfrm>
            <a:off x="3160075" y="131150"/>
            <a:ext cx="4861450" cy="4881224"/>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67" name="Google Shape;267;g9ed2d80002_0_88"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68" name="Google Shape;268;g9ed2d80002_0_88"/>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69" name="Google Shape;269;g9ed2d80002_0_88"/>
          <p:cNvPicPr preferRelativeResize="0"/>
          <p:nvPr/>
        </p:nvPicPr>
        <p:blipFill rotWithShape="1">
          <a:blip r:embed="rId5">
            <a:alphaModFix/>
          </a:blip>
          <a:srcRect l="13070" t="4443" r="2168" b="6334"/>
          <a:stretch/>
        </p:blipFill>
        <p:spPr>
          <a:xfrm>
            <a:off x="2405150" y="277913"/>
            <a:ext cx="6553825" cy="4587676"/>
          </a:xfrm>
          <a:prstGeom prst="rect">
            <a:avLst/>
          </a:prstGeom>
          <a:noFill/>
          <a:ln w="19050" cap="flat" cmpd="sng">
            <a:solidFill>
              <a:schemeClr val="lt2"/>
            </a:solidFill>
            <a:prstDash val="solid"/>
            <a:round/>
            <a:headEnd type="none" w="sm" len="sm"/>
            <a:tailEnd type="none" w="sm" len="sm"/>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274" name="Google Shape;274;ga674e91618_0_100"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75" name="Google Shape;275;ga674e91618_0_100"/>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76" name="Google Shape;276;ga674e91618_0_100"/>
          <p:cNvPicPr preferRelativeResize="0"/>
          <p:nvPr/>
        </p:nvPicPr>
        <p:blipFill>
          <a:blip r:embed="rId5">
            <a:alphaModFix/>
          </a:blip>
          <a:stretch>
            <a:fillRect/>
          </a:stretch>
        </p:blipFill>
        <p:spPr>
          <a:xfrm>
            <a:off x="2234000" y="0"/>
            <a:ext cx="6967476" cy="521977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pic>
        <p:nvPicPr>
          <p:cNvPr id="281" name="Google Shape;281;gb2e4b7ea02_0_0"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82" name="Google Shape;282;gb2e4b7ea02_0_0"/>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283" name="Google Shape;283;gb2e4b7ea02_0_0"/>
          <p:cNvPicPr preferRelativeResize="0"/>
          <p:nvPr/>
        </p:nvPicPr>
        <p:blipFill rotWithShape="1">
          <a:blip r:embed="rId5">
            <a:alphaModFix/>
          </a:blip>
          <a:srcRect/>
          <a:stretch/>
        </p:blipFill>
        <p:spPr>
          <a:xfrm>
            <a:off x="2540222" y="144962"/>
            <a:ext cx="2671325" cy="1502626"/>
          </a:xfrm>
          <a:prstGeom prst="rect">
            <a:avLst/>
          </a:prstGeom>
          <a:noFill/>
          <a:ln w="19050" cap="flat" cmpd="sng">
            <a:solidFill>
              <a:srgbClr val="EFEFEF"/>
            </a:solidFill>
            <a:prstDash val="solid"/>
            <a:round/>
            <a:headEnd type="none" w="sm" len="sm"/>
            <a:tailEnd type="none" w="sm" len="sm"/>
          </a:ln>
        </p:spPr>
      </p:pic>
      <p:pic>
        <p:nvPicPr>
          <p:cNvPr id="284" name="Google Shape;284;gb2e4b7ea02_0_0"/>
          <p:cNvPicPr preferRelativeResize="0"/>
          <p:nvPr/>
        </p:nvPicPr>
        <p:blipFill rotWithShape="1">
          <a:blip r:embed="rId6">
            <a:alphaModFix/>
          </a:blip>
          <a:srcRect/>
          <a:stretch/>
        </p:blipFill>
        <p:spPr>
          <a:xfrm>
            <a:off x="2540225" y="3464626"/>
            <a:ext cx="2671310" cy="1502626"/>
          </a:xfrm>
          <a:prstGeom prst="rect">
            <a:avLst/>
          </a:prstGeom>
          <a:noFill/>
          <a:ln w="19050" cap="flat" cmpd="sng">
            <a:solidFill>
              <a:srgbClr val="EFEFEF"/>
            </a:solidFill>
            <a:prstDash val="solid"/>
            <a:round/>
            <a:headEnd type="none" w="sm" len="sm"/>
            <a:tailEnd type="none" w="sm" len="sm"/>
          </a:ln>
        </p:spPr>
      </p:pic>
      <p:pic>
        <p:nvPicPr>
          <p:cNvPr id="285" name="Google Shape;285;gb2e4b7ea02_0_0"/>
          <p:cNvPicPr preferRelativeResize="0"/>
          <p:nvPr/>
        </p:nvPicPr>
        <p:blipFill rotWithShape="1">
          <a:blip r:embed="rId7">
            <a:alphaModFix/>
          </a:blip>
          <a:srcRect/>
          <a:stretch/>
        </p:blipFill>
        <p:spPr>
          <a:xfrm>
            <a:off x="2540225" y="1804800"/>
            <a:ext cx="2671325" cy="1502612"/>
          </a:xfrm>
          <a:prstGeom prst="rect">
            <a:avLst/>
          </a:prstGeom>
          <a:noFill/>
          <a:ln w="19050" cap="flat" cmpd="sng">
            <a:solidFill>
              <a:srgbClr val="EFEFEF"/>
            </a:solidFill>
            <a:prstDash val="solid"/>
            <a:round/>
            <a:headEnd type="none" w="sm" len="sm"/>
            <a:tailEnd type="none" w="sm" len="sm"/>
          </a:ln>
        </p:spPr>
      </p:pic>
      <p:sp>
        <p:nvSpPr>
          <p:cNvPr id="286" name="Google Shape;286;gb2e4b7ea02_0_0"/>
          <p:cNvSpPr txBox="1"/>
          <p:nvPr/>
        </p:nvSpPr>
        <p:spPr>
          <a:xfrm>
            <a:off x="5562900" y="745350"/>
            <a:ext cx="3225000" cy="36528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300"/>
              <a:buFont typeface="Arial"/>
              <a:buNone/>
            </a:pPr>
            <a:r>
              <a:rPr lang="az" sz="1300" b="0" i="0" u="none" strike="noStrike" cap="none">
                <a:solidFill>
                  <a:srgbClr val="EFEFEF"/>
                </a:solidFill>
                <a:latin typeface="Merriweather"/>
                <a:ea typeface="Merriweather"/>
                <a:cs typeface="Merriweather"/>
                <a:sym typeface="Merriweather"/>
              </a:rPr>
              <a:t>The Eisenhower Presidential Library offers a variety of public programs throughout the year. From our monthly </a:t>
            </a:r>
            <a:r>
              <a:rPr lang="az" sz="1300" b="0" i="1" u="none" strike="noStrike" cap="none">
                <a:solidFill>
                  <a:srgbClr val="EFEFEF"/>
                </a:solidFill>
                <a:latin typeface="Merriweather"/>
                <a:ea typeface="Merriweather"/>
                <a:cs typeface="Merriweather"/>
                <a:sym typeface="Merriweather"/>
              </a:rPr>
              <a:t>Lunch &amp; Learns</a:t>
            </a:r>
            <a:r>
              <a:rPr lang="az" sz="1300" b="0" i="0" u="none" strike="noStrike" cap="none">
                <a:solidFill>
                  <a:srgbClr val="EFEFEF"/>
                </a:solidFill>
                <a:latin typeface="Merriweather"/>
                <a:ea typeface="Merriweather"/>
                <a:cs typeface="Merriweather"/>
                <a:sym typeface="Merriweather"/>
              </a:rPr>
              <a:t> and evening programs to special activities, there is something for everyone. </a:t>
            </a:r>
            <a:endParaRPr sz="1300" b="0" i="0" u="none" strike="noStrike" cap="none">
              <a:solidFill>
                <a:srgbClr val="EFEFEF"/>
              </a:solidFill>
              <a:latin typeface="Merriweather"/>
              <a:ea typeface="Merriweather"/>
              <a:cs typeface="Merriweather"/>
              <a:sym typeface="Merriweather"/>
            </a:endParaRPr>
          </a:p>
          <a:p>
            <a:pPr marL="0" marR="0" lvl="0" indent="0" algn="l" rtl="0">
              <a:lnSpc>
                <a:spcPct val="115000"/>
              </a:lnSpc>
              <a:spcBef>
                <a:spcPts val="0"/>
              </a:spcBef>
              <a:spcAft>
                <a:spcPts val="0"/>
              </a:spcAft>
              <a:buClr>
                <a:srgbClr val="000000"/>
              </a:buClr>
              <a:buSzPts val="1300"/>
              <a:buFont typeface="Arial"/>
              <a:buNone/>
            </a:pPr>
            <a:endParaRPr sz="1300" b="0" i="0" u="none" strike="noStrike" cap="none">
              <a:solidFill>
                <a:srgbClr val="EFEFEF"/>
              </a:solidFill>
              <a:latin typeface="Merriweather"/>
              <a:ea typeface="Merriweather"/>
              <a:cs typeface="Merriweather"/>
              <a:sym typeface="Merriweather"/>
            </a:endParaRPr>
          </a:p>
          <a:p>
            <a:pPr marL="0" marR="0" lvl="0" indent="0" algn="l" rtl="0">
              <a:lnSpc>
                <a:spcPct val="115000"/>
              </a:lnSpc>
              <a:spcBef>
                <a:spcPts val="0"/>
              </a:spcBef>
              <a:spcAft>
                <a:spcPts val="0"/>
              </a:spcAft>
              <a:buClr>
                <a:srgbClr val="000000"/>
              </a:buClr>
              <a:buSzPts val="1300"/>
              <a:buFont typeface="Arial"/>
              <a:buNone/>
            </a:pPr>
            <a:r>
              <a:rPr lang="az" sz="1300" b="0" i="0" u="none" strike="noStrike" cap="none">
                <a:solidFill>
                  <a:srgbClr val="EFEFEF"/>
                </a:solidFill>
                <a:latin typeface="Merriweather"/>
                <a:ea typeface="Merriweather"/>
                <a:cs typeface="Merriweather"/>
                <a:sym typeface="Merriweather"/>
              </a:rPr>
              <a:t>The 2021 program series is made possible courtesy of the Eisenhower Foundation and the Jeffcoat Foundation.</a:t>
            </a:r>
            <a:endParaRPr sz="1300" b="0" i="0" u="none" strike="noStrike" cap="none">
              <a:solidFill>
                <a:srgbClr val="EFEFEF"/>
              </a:solidFill>
              <a:latin typeface="Merriweather"/>
              <a:ea typeface="Merriweather"/>
              <a:cs typeface="Merriweather"/>
              <a:sym typeface="Merriweather"/>
            </a:endParaRPr>
          </a:p>
          <a:p>
            <a:pPr marL="0" marR="0" lvl="0" indent="0" algn="ctr" rtl="0">
              <a:lnSpc>
                <a:spcPct val="115000"/>
              </a:lnSpc>
              <a:spcBef>
                <a:spcPts val="0"/>
              </a:spcBef>
              <a:spcAft>
                <a:spcPts val="0"/>
              </a:spcAft>
              <a:buClr>
                <a:srgbClr val="000000"/>
              </a:buClr>
              <a:buSzPts val="1300"/>
              <a:buFont typeface="Arial"/>
              <a:buNone/>
            </a:pPr>
            <a:endParaRPr sz="1300" b="0" i="0" u="none" strike="noStrike" cap="none">
              <a:solidFill>
                <a:srgbClr val="EFEFEF"/>
              </a:solidFill>
              <a:latin typeface="Merriweather"/>
              <a:ea typeface="Merriweather"/>
              <a:cs typeface="Merriweather"/>
              <a:sym typeface="Merriweather"/>
            </a:endParaRPr>
          </a:p>
          <a:p>
            <a:pPr marL="0" marR="0" lvl="0" indent="0" algn="ctr" rtl="0">
              <a:lnSpc>
                <a:spcPct val="115000"/>
              </a:lnSpc>
              <a:spcBef>
                <a:spcPts val="0"/>
              </a:spcBef>
              <a:spcAft>
                <a:spcPts val="0"/>
              </a:spcAft>
              <a:buClr>
                <a:srgbClr val="000000"/>
              </a:buClr>
              <a:buSzPts val="1300"/>
              <a:buFont typeface="Arial"/>
              <a:buNone/>
            </a:pPr>
            <a:endParaRPr sz="1300" b="0" i="0" u="none" strike="noStrike" cap="none">
              <a:solidFill>
                <a:srgbClr val="EFEFEF"/>
              </a:solidFill>
              <a:latin typeface="Merriweather"/>
              <a:ea typeface="Merriweather"/>
              <a:cs typeface="Merriweather"/>
              <a:sym typeface="Merriweather"/>
            </a:endParaRPr>
          </a:p>
          <a:p>
            <a:pPr marL="0" marR="0" lvl="0" indent="0" algn="ctr" rtl="0">
              <a:lnSpc>
                <a:spcPct val="115000"/>
              </a:lnSpc>
              <a:spcBef>
                <a:spcPts val="0"/>
              </a:spcBef>
              <a:spcAft>
                <a:spcPts val="0"/>
              </a:spcAft>
              <a:buClr>
                <a:srgbClr val="000000"/>
              </a:buClr>
              <a:buSzPts val="1300"/>
              <a:buFont typeface="Arial"/>
              <a:buNone/>
            </a:pPr>
            <a:r>
              <a:rPr lang="az" sz="1300" b="0" i="0" u="none" strike="noStrike" cap="none">
                <a:solidFill>
                  <a:srgbClr val="EFEFEF"/>
                </a:solidFill>
                <a:latin typeface="Merriweather"/>
                <a:ea typeface="Merriweather"/>
                <a:cs typeface="Merriweather"/>
                <a:sym typeface="Merriweather"/>
              </a:rPr>
              <a:t>www.eisenhowerlibrary.gov</a:t>
            </a:r>
            <a:br>
              <a:rPr lang="az" sz="1300" b="0" i="0" u="none" strike="noStrike" cap="none">
                <a:solidFill>
                  <a:srgbClr val="EFEFEF"/>
                </a:solidFill>
                <a:latin typeface="Merriweather"/>
                <a:ea typeface="Merriweather"/>
                <a:cs typeface="Merriweather"/>
                <a:sym typeface="Merriweather"/>
              </a:rPr>
            </a:br>
            <a:r>
              <a:rPr lang="az" sz="1300" b="0" i="0" u="none" strike="noStrike" cap="none">
                <a:solidFill>
                  <a:srgbClr val="EFEFEF"/>
                </a:solidFill>
                <a:latin typeface="Merriweather"/>
                <a:ea typeface="Merriweather"/>
                <a:cs typeface="Merriweather"/>
                <a:sym typeface="Merriweather"/>
              </a:rPr>
              <a:t>200 SE 4th Street • Abilene, Kansas</a:t>
            </a:r>
            <a:endParaRPr sz="1300" b="0" i="0" u="none" strike="noStrike" cap="none">
              <a:solidFill>
                <a:srgbClr val="EFEFEF"/>
              </a:solidFill>
              <a:latin typeface="Merriweather"/>
              <a:ea typeface="Merriweather"/>
              <a:cs typeface="Merriweather"/>
              <a:sym typeface="Merriweather"/>
            </a:endParaRPr>
          </a:p>
          <a:p>
            <a:pPr marL="0" marR="0" lvl="0" indent="0" algn="ctr" rtl="0">
              <a:lnSpc>
                <a:spcPct val="100000"/>
              </a:lnSpc>
              <a:spcBef>
                <a:spcPts val="0"/>
              </a:spcBef>
              <a:spcAft>
                <a:spcPts val="0"/>
              </a:spcAft>
              <a:buClr>
                <a:srgbClr val="000000"/>
              </a:buClr>
              <a:buSzPts val="1300"/>
              <a:buFont typeface="Arial"/>
              <a:buNone/>
            </a:pPr>
            <a:endParaRPr sz="1300" b="0" i="0" u="none" strike="noStrike" cap="none">
              <a:solidFill>
                <a:srgbClr val="000000"/>
              </a:solidFill>
              <a:latin typeface="Merriweather"/>
              <a:ea typeface="Merriweather"/>
              <a:cs typeface="Merriweather"/>
              <a:sym typeface="Merriweather"/>
            </a:endParaRPr>
          </a:p>
        </p:txBody>
      </p:sp>
      <p:cxnSp>
        <p:nvCxnSpPr>
          <p:cNvPr id="287" name="Google Shape;287;gb2e4b7ea02_0_0"/>
          <p:cNvCxnSpPr/>
          <p:nvPr/>
        </p:nvCxnSpPr>
        <p:spPr>
          <a:xfrm>
            <a:off x="5643950" y="3612150"/>
            <a:ext cx="2945700" cy="0"/>
          </a:xfrm>
          <a:prstGeom prst="straightConnector1">
            <a:avLst/>
          </a:prstGeom>
          <a:noFill/>
          <a:ln w="28575" cap="flat" cmpd="sng">
            <a:solidFill>
              <a:srgbClr val="B7B7B7"/>
            </a:solidFill>
            <a:prstDash val="solid"/>
            <a:round/>
            <a:headEnd type="none" w="sm" len="sm"/>
            <a:tailEnd type="none" w="sm" len="sm"/>
          </a:ln>
        </p:spPr>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gb2e4b7ea02_0_1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293" name="Google Shape;293;gb2e4b7ea02_0_13"/>
          <p:cNvPicPr preferRelativeResize="0"/>
          <p:nvPr/>
        </p:nvPicPr>
        <p:blipFill rotWithShape="1">
          <a:blip r:embed="rId4">
            <a:alphaModFix/>
          </a:blip>
          <a:srcRect/>
          <a:stretch/>
        </p:blipFill>
        <p:spPr>
          <a:xfrm>
            <a:off x="469443" y="4413772"/>
            <a:ext cx="1319886" cy="536646"/>
          </a:xfrm>
          <a:prstGeom prst="rect">
            <a:avLst/>
          </a:prstGeom>
          <a:noFill/>
          <a:ln>
            <a:noFill/>
          </a:ln>
        </p:spPr>
      </p:pic>
      <p:sp>
        <p:nvSpPr>
          <p:cNvPr id="294" name="Google Shape;294;gb2e4b7ea02_0_13"/>
          <p:cNvSpPr txBox="1"/>
          <p:nvPr/>
        </p:nvSpPr>
        <p:spPr>
          <a:xfrm>
            <a:off x="3458650" y="3783625"/>
            <a:ext cx="4842000" cy="10773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900"/>
              </a:spcBef>
              <a:spcAft>
                <a:spcPts val="0"/>
              </a:spcAft>
              <a:buClr>
                <a:schemeClr val="dk1"/>
              </a:buClr>
              <a:buSzPts val="1100"/>
              <a:buFont typeface="Arial"/>
              <a:buNone/>
            </a:pPr>
            <a:r>
              <a:rPr lang="az" sz="2400" b="1" i="1">
                <a:solidFill>
                  <a:srgbClr val="EFEFEF"/>
                </a:solidFill>
                <a:latin typeface="Merriweather"/>
                <a:ea typeface="Merriweather"/>
                <a:cs typeface="Merriweather"/>
                <a:sym typeface="Merriweather"/>
              </a:rPr>
              <a:t>Champion of Peace</a:t>
            </a:r>
            <a:endParaRPr sz="1450">
              <a:solidFill>
                <a:srgbClr val="EFEFEF"/>
              </a:solidFill>
              <a:latin typeface="Merriweather"/>
              <a:ea typeface="Merriweather"/>
              <a:cs typeface="Merriweather"/>
              <a:sym typeface="Merriweather"/>
            </a:endParaRPr>
          </a:p>
          <a:p>
            <a:pPr marL="0" marR="0" lvl="0" indent="0" algn="l" rtl="0">
              <a:lnSpc>
                <a:spcPct val="100000"/>
              </a:lnSpc>
              <a:spcBef>
                <a:spcPts val="900"/>
              </a:spcBef>
              <a:spcAft>
                <a:spcPts val="0"/>
              </a:spcAft>
              <a:buClr>
                <a:schemeClr val="dk1"/>
              </a:buClr>
              <a:buSzPts val="1100"/>
              <a:buFont typeface="Arial"/>
              <a:buNone/>
            </a:pPr>
            <a:r>
              <a:rPr lang="az" sz="1450">
                <a:solidFill>
                  <a:srgbClr val="EFEFEF"/>
                </a:solidFill>
                <a:latin typeface="Merriweather"/>
                <a:ea typeface="Merriweather"/>
                <a:cs typeface="Merriweather"/>
                <a:sym typeface="Merriweather"/>
              </a:rPr>
              <a:t>Troy Elkins and Jeff Nelson</a:t>
            </a:r>
            <a:br>
              <a:rPr lang="az" sz="1450">
                <a:solidFill>
                  <a:srgbClr val="EFEFEF"/>
                </a:solidFill>
                <a:latin typeface="Merriweather"/>
                <a:ea typeface="Merriweather"/>
                <a:cs typeface="Merriweather"/>
                <a:sym typeface="Merriweather"/>
              </a:rPr>
            </a:br>
            <a:r>
              <a:rPr lang="az" sz="1450">
                <a:solidFill>
                  <a:srgbClr val="EFEFEF"/>
                </a:solidFill>
                <a:latin typeface="Merriweather"/>
                <a:ea typeface="Merriweather"/>
                <a:cs typeface="Merriweather"/>
                <a:sym typeface="Merriweather"/>
              </a:rPr>
              <a:t>Eisenhower Presidential Library curatorial team</a:t>
            </a:r>
            <a:endParaRPr sz="1450">
              <a:solidFill>
                <a:srgbClr val="EFEFEF"/>
              </a:solidFill>
              <a:latin typeface="Merriweather"/>
              <a:ea typeface="Merriweather"/>
              <a:cs typeface="Merriweather"/>
              <a:sym typeface="Merriweather"/>
            </a:endParaRPr>
          </a:p>
          <a:p>
            <a:pPr marL="0" marR="0" lvl="0" indent="0" algn="l" rtl="0">
              <a:lnSpc>
                <a:spcPct val="100000"/>
              </a:lnSpc>
              <a:spcBef>
                <a:spcPts val="900"/>
              </a:spcBef>
              <a:spcAft>
                <a:spcPts val="0"/>
              </a:spcAft>
              <a:buClr>
                <a:srgbClr val="000000"/>
              </a:buClr>
              <a:buSzPts val="1450"/>
              <a:buFont typeface="Arial"/>
              <a:buNone/>
            </a:pPr>
            <a:endParaRPr sz="1450" b="0" i="0" u="none" strike="noStrike" cap="none">
              <a:solidFill>
                <a:srgbClr val="EFEFEF"/>
              </a:solidFill>
              <a:latin typeface="Merriweather"/>
              <a:ea typeface="Merriweather"/>
              <a:cs typeface="Merriweather"/>
              <a:sym typeface="Merriweather"/>
            </a:endParaRPr>
          </a:p>
          <a:p>
            <a:pPr marL="0" marR="0" lvl="0" indent="0" algn="l" rtl="0">
              <a:lnSpc>
                <a:spcPct val="110000"/>
              </a:lnSpc>
              <a:spcBef>
                <a:spcPts val="900"/>
              </a:spcBef>
              <a:spcAft>
                <a:spcPts val="0"/>
              </a:spcAft>
              <a:buClr>
                <a:schemeClr val="dk1"/>
              </a:buClr>
              <a:buSzPts val="1100"/>
              <a:buFont typeface="Arial"/>
              <a:buNone/>
            </a:pPr>
            <a:endParaRPr sz="1450" b="0" i="0" u="none" strike="noStrike" cap="none">
              <a:solidFill>
                <a:srgbClr val="EFEFEF"/>
              </a:solidFill>
              <a:latin typeface="Merriweather"/>
              <a:ea typeface="Merriweather"/>
              <a:cs typeface="Merriweather"/>
              <a:sym typeface="Merriweather"/>
            </a:endParaRPr>
          </a:p>
          <a:p>
            <a:pPr marL="0" marR="0" lvl="0" indent="0" algn="l" rtl="0">
              <a:lnSpc>
                <a:spcPct val="100000"/>
              </a:lnSpc>
              <a:spcBef>
                <a:spcPts val="900"/>
              </a:spcBef>
              <a:spcAft>
                <a:spcPts val="0"/>
              </a:spcAft>
              <a:buClr>
                <a:srgbClr val="000000"/>
              </a:buClr>
              <a:buSzPts val="1100"/>
              <a:buFont typeface="Arial"/>
              <a:buNone/>
            </a:pPr>
            <a:endParaRPr sz="1100" b="0" i="0" u="none" strike="noStrike" cap="none">
              <a:solidFill>
                <a:srgbClr val="000000"/>
              </a:solidFill>
              <a:latin typeface="Merriweather"/>
              <a:ea typeface="Merriweather"/>
              <a:cs typeface="Merriweather"/>
              <a:sym typeface="Merriweather"/>
            </a:endParaRPr>
          </a:p>
        </p:txBody>
      </p:sp>
      <p:sp>
        <p:nvSpPr>
          <p:cNvPr id="295" name="Google Shape;295;gb2e4b7ea02_0_13"/>
          <p:cNvSpPr txBox="1"/>
          <p:nvPr/>
        </p:nvSpPr>
        <p:spPr>
          <a:xfrm>
            <a:off x="3493175" y="225200"/>
            <a:ext cx="4326300" cy="585600"/>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3000"/>
              <a:buFont typeface="Arial"/>
              <a:buNone/>
            </a:pPr>
            <a:r>
              <a:rPr lang="az" sz="2400">
                <a:solidFill>
                  <a:srgbClr val="EFEFEF"/>
                </a:solidFill>
                <a:latin typeface="Merriweather"/>
                <a:ea typeface="Merriweather"/>
                <a:cs typeface="Merriweather"/>
                <a:sym typeface="Merriweather"/>
              </a:rPr>
              <a:t>February </a:t>
            </a:r>
            <a:r>
              <a:rPr lang="az" sz="2400" b="0" i="0" u="none" strike="noStrike" cap="none">
                <a:solidFill>
                  <a:srgbClr val="EFEFEF"/>
                </a:solidFill>
                <a:latin typeface="Merriweather"/>
                <a:ea typeface="Merriweather"/>
                <a:cs typeface="Merriweather"/>
                <a:sym typeface="Merriweather"/>
              </a:rPr>
              <a:t>25 - 12 p.m.</a:t>
            </a:r>
            <a:br>
              <a:rPr lang="az" sz="2400">
                <a:solidFill>
                  <a:srgbClr val="EFEFEF"/>
                </a:solidFill>
                <a:latin typeface="Merriweather"/>
                <a:ea typeface="Merriweather"/>
                <a:cs typeface="Merriweather"/>
                <a:sym typeface="Merriweather"/>
              </a:rPr>
            </a:br>
            <a:r>
              <a:rPr lang="az" sz="1500" b="0" i="0" u="none" strike="noStrike" cap="none">
                <a:solidFill>
                  <a:srgbClr val="EFEFEF"/>
                </a:solidFill>
                <a:latin typeface="Merriweather"/>
                <a:ea typeface="Merriweather"/>
                <a:cs typeface="Merriweather"/>
                <a:sym typeface="Merriweather"/>
              </a:rPr>
              <a:t>(central time)</a:t>
            </a:r>
            <a:endParaRPr sz="1500" b="0" i="0" u="none" strike="noStrike" cap="none">
              <a:solidFill>
                <a:srgbClr val="EFEFEF"/>
              </a:solidFill>
              <a:latin typeface="Merriweather"/>
              <a:ea typeface="Merriweather"/>
              <a:cs typeface="Merriweather"/>
              <a:sym typeface="Merriweather"/>
            </a:endParaRPr>
          </a:p>
        </p:txBody>
      </p:sp>
      <p:pic>
        <p:nvPicPr>
          <p:cNvPr id="296" name="Google Shape;296;gb2e4b7ea02_0_13"/>
          <p:cNvPicPr preferRelativeResize="0"/>
          <p:nvPr/>
        </p:nvPicPr>
        <p:blipFill>
          <a:blip r:embed="rId5">
            <a:alphaModFix/>
          </a:blip>
          <a:stretch>
            <a:fillRect/>
          </a:stretch>
        </p:blipFill>
        <p:spPr>
          <a:xfrm>
            <a:off x="3493200" y="1237175"/>
            <a:ext cx="4326226" cy="2433491"/>
          </a:xfrm>
          <a:prstGeom prst="rect">
            <a:avLst/>
          </a:prstGeom>
          <a:noFill/>
          <a:ln w="38100" cap="flat" cmpd="sng">
            <a:solidFill>
              <a:srgbClr val="F3F3F3"/>
            </a:solidFill>
            <a:prstDash val="solid"/>
            <a:round/>
            <a:headEnd type="none" w="sm" len="sm"/>
            <a:tailEnd type="none" w="sm" len="sm"/>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ga674e91618_0_113" descr="IKE digital sign option 2" title="IKE digital sign option 2"/>
          <p:cNvPicPr preferRelativeResize="0"/>
          <p:nvPr/>
        </p:nvPicPr>
        <p:blipFill rotWithShape="1">
          <a:blip r:embed="rId3">
            <a:alphaModFix/>
          </a:blip>
          <a:srcRect/>
          <a:stretch/>
        </p:blipFill>
        <p:spPr>
          <a:xfrm>
            <a:off x="0" y="0"/>
            <a:ext cx="9144000" cy="5143507"/>
          </a:xfrm>
          <a:prstGeom prst="rect">
            <a:avLst/>
          </a:prstGeom>
          <a:noFill/>
          <a:ln>
            <a:noFill/>
          </a:ln>
        </p:spPr>
      </p:pic>
      <p:pic>
        <p:nvPicPr>
          <p:cNvPr id="302" name="Google Shape;302;ga674e91618_0_113"/>
          <p:cNvPicPr preferRelativeResize="0"/>
          <p:nvPr/>
        </p:nvPicPr>
        <p:blipFill rotWithShape="1">
          <a:blip r:embed="rId4">
            <a:alphaModFix/>
          </a:blip>
          <a:srcRect/>
          <a:stretch/>
        </p:blipFill>
        <p:spPr>
          <a:xfrm>
            <a:off x="469443" y="4413772"/>
            <a:ext cx="1319886" cy="536646"/>
          </a:xfrm>
          <a:prstGeom prst="rect">
            <a:avLst/>
          </a:prstGeom>
          <a:noFill/>
          <a:ln>
            <a:noFill/>
          </a:ln>
        </p:spPr>
      </p:pic>
      <p:pic>
        <p:nvPicPr>
          <p:cNvPr id="303" name="Google Shape;303;ga674e91618_0_113"/>
          <p:cNvPicPr preferRelativeResize="0"/>
          <p:nvPr/>
        </p:nvPicPr>
        <p:blipFill rotWithShape="1">
          <a:blip r:embed="rId5">
            <a:alphaModFix/>
          </a:blip>
          <a:srcRect l="8240" t="7740" r="7053"/>
          <a:stretch/>
        </p:blipFill>
        <p:spPr>
          <a:xfrm>
            <a:off x="2463225" y="221500"/>
            <a:ext cx="6545526" cy="4744876"/>
          </a:xfrm>
          <a:prstGeom prst="rect">
            <a:avLst/>
          </a:prstGeom>
          <a:noFill/>
          <a:ln w="19050" cap="flat" cmpd="sng">
            <a:solidFill>
              <a:schemeClr val="lt2"/>
            </a:solidFill>
            <a:prstDash val="solid"/>
            <a:round/>
            <a:headEnd type="none" w="sm" len="sm"/>
            <a:tailEnd type="none" w="sm" len="sm"/>
          </a:ln>
        </p:spPr>
      </p:pic>
      <p:sp>
        <p:nvSpPr>
          <p:cNvPr id="304" name="Google Shape;304;ga674e91618_0_113"/>
          <p:cNvSpPr txBox="1"/>
          <p:nvPr/>
        </p:nvSpPr>
        <p:spPr>
          <a:xfrm>
            <a:off x="2521275" y="236550"/>
            <a:ext cx="5948100" cy="871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3000"/>
              <a:buFont typeface="Arial"/>
              <a:buNone/>
            </a:pPr>
            <a:r>
              <a:rPr lang="az" sz="3000" b="1" i="0" u="none" strike="noStrike" cap="none">
                <a:solidFill>
                  <a:schemeClr val="accent3"/>
                </a:solidFill>
                <a:latin typeface="Dancing Script"/>
                <a:ea typeface="Dancing Script"/>
                <a:cs typeface="Dancing Script"/>
                <a:sym typeface="Dancing Script"/>
              </a:rPr>
              <a:t>“The proudest thing I can claim is that I am from Abilene.”</a:t>
            </a:r>
            <a:endParaRPr sz="3000" b="1" i="0" u="none" strike="noStrike" cap="none">
              <a:solidFill>
                <a:schemeClr val="accent3"/>
              </a:solidFill>
              <a:latin typeface="Dancing Script"/>
              <a:ea typeface="Dancing Script"/>
              <a:cs typeface="Dancing Script"/>
              <a:sym typeface="Dancing Script"/>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1166</Words>
  <Application>Microsoft Office PowerPoint</Application>
  <PresentationFormat>On-screen Show (16:9)</PresentationFormat>
  <Paragraphs>117</Paragraphs>
  <Slides>35</Slides>
  <Notes>35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Permanent Marker</vt:lpstr>
      <vt:lpstr>Dancing Script</vt:lpstr>
      <vt:lpstr>Merriweather</vt:lpstr>
      <vt:lpstr>Calibri</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Kenner</dc:creator>
  <cp:lastModifiedBy>Adkins, Elizabeth</cp:lastModifiedBy>
  <cp:revision>1</cp:revision>
  <dcterms:modified xsi:type="dcterms:W3CDTF">2021-02-17T14:49:41Z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1aa150-fb92-4929-bd5d-e15a1f6e305f_Enabled">
    <vt:lpwstr>True</vt:lpwstr>
  </property>
  <property fmtid="{D5CDD505-2E9C-101B-9397-08002B2CF9AE}" pid="3" name="MSIP_Label_ea1aa150-fb92-4929-bd5d-e15a1f6e305f_SiteId">
    <vt:lpwstr>7d76d45a-a201-4a68-bf3a-597f0a5fa533</vt:lpwstr>
  </property>
  <property fmtid="{D5CDD505-2E9C-101B-9397-08002B2CF9AE}" pid="4" name="MSIP_Label_ea1aa150-fb92-4929-bd5d-e15a1f6e305f_Owner">
    <vt:lpwstr>Elizabeth.Adkins@us.gt.com</vt:lpwstr>
  </property>
  <property fmtid="{D5CDD505-2E9C-101B-9397-08002B2CF9AE}" pid="5" name="MSIP_Label_ea1aa150-fb92-4929-bd5d-e15a1f6e305f_SetDate">
    <vt:lpwstr>2021-02-16T19:39:01.7937227Z</vt:lpwstr>
  </property>
  <property fmtid="{D5CDD505-2E9C-101B-9397-08002B2CF9AE}" pid="6" name="MSIP_Label_ea1aa150-fb92-4929-bd5d-e15a1f6e305f_Name">
    <vt:lpwstr>Confidential – For Internal Use Only</vt:lpwstr>
  </property>
  <property fmtid="{D5CDD505-2E9C-101B-9397-08002B2CF9AE}" pid="7" name="MSIP_Label_ea1aa150-fb92-4929-bd5d-e15a1f6e305f_Application">
    <vt:lpwstr>Microsoft Azure Information Protection</vt:lpwstr>
  </property>
  <property fmtid="{D5CDD505-2E9C-101B-9397-08002B2CF9AE}" pid="8" name="MSIP_Label_ea1aa150-fb92-4929-bd5d-e15a1f6e305f_ActionId">
    <vt:lpwstr>d78c162c-5c8b-4ebf-a92b-b731545e27e4</vt:lpwstr>
  </property>
  <property fmtid="{D5CDD505-2E9C-101B-9397-08002B2CF9AE}" pid="9" name="MSIP_Label_ea1aa150-fb92-4929-bd5d-e15a1f6e305f_Extended_MSFT_Method">
    <vt:lpwstr>Automatic</vt:lpwstr>
  </property>
  <property fmtid="{D5CDD505-2E9C-101B-9397-08002B2CF9AE}" pid="10" name="Sensitivity">
    <vt:lpwstr>Confidential – For Internal Use Only</vt:lpwstr>
  </property>
</Properties>
</file>