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xml" ContentType="application/vnd.openxmlformats-officedocument.presentationml.tags+xml"/>
  <Override PartName="/ppt/notesSlides/notesSlide14.xml" ContentType="application/vnd.openxmlformats-officedocument.presentationml.notesSlide+xml"/>
  <Override PartName="/ppt/media/image49.jpg" ContentType="image/jpeg"/>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1"/>
  </p:notesMasterIdLst>
  <p:sldIdLst>
    <p:sldId id="256" r:id="rId5"/>
    <p:sldId id="282" r:id="rId6"/>
    <p:sldId id="323" r:id="rId7"/>
    <p:sldId id="288" r:id="rId8"/>
    <p:sldId id="327" r:id="rId9"/>
    <p:sldId id="329" r:id="rId10"/>
    <p:sldId id="306" r:id="rId11"/>
    <p:sldId id="326" r:id="rId12"/>
    <p:sldId id="311" r:id="rId13"/>
    <p:sldId id="325" r:id="rId14"/>
    <p:sldId id="330" r:id="rId15"/>
    <p:sldId id="333" r:id="rId16"/>
    <p:sldId id="332" r:id="rId17"/>
    <p:sldId id="331" r:id="rId18"/>
    <p:sldId id="293" r:id="rId19"/>
    <p:sldId id="276" r:id="rId20"/>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8C4B9"/>
    <a:srgbClr val="67A1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DB7657-7885-4C64-A776-DE1F2C435471}" v="18" dt="2023-02-15T00:42:32.04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570" autoAdjust="0"/>
  </p:normalViewPr>
  <p:slideViewPr>
    <p:cSldViewPr snapToGrid="0">
      <p:cViewPr varScale="1">
        <p:scale>
          <a:sx n="75" d="100"/>
          <a:sy n="75" d="100"/>
        </p:scale>
        <p:origin x="1914" y="54"/>
      </p:cViewPr>
      <p:guideLst>
        <p:guide orient="horz" pos="2880"/>
        <p:guide pos="2160"/>
      </p:guideLst>
    </p:cSldViewPr>
  </p:slideViewPr>
  <p:notesTextViewPr>
    <p:cViewPr>
      <p:scale>
        <a:sx n="3" d="2"/>
        <a:sy n="3" d="2"/>
      </p:scale>
      <p:origin x="0" y="-588"/>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e Gift" userId="49942c91-d4ae-4146-ba61-1c4247921aba" providerId="ADAL" clId="{6B9732F3-804E-4506-80D8-CD83E4B2F030}"/>
    <pc:docChg chg="modSld">
      <pc:chgData name="Jennie Gift" userId="49942c91-d4ae-4146-ba61-1c4247921aba" providerId="ADAL" clId="{6B9732F3-804E-4506-80D8-CD83E4B2F030}" dt="2023-02-15T16:24:41.522" v="49" actId="6549"/>
      <pc:docMkLst>
        <pc:docMk/>
      </pc:docMkLst>
      <pc:sldChg chg="modSp mod">
        <pc:chgData name="Jennie Gift" userId="49942c91-d4ae-4146-ba61-1c4247921aba" providerId="ADAL" clId="{6B9732F3-804E-4506-80D8-CD83E4B2F030}" dt="2023-02-15T16:23:20.402" v="1" actId="113"/>
        <pc:sldMkLst>
          <pc:docMk/>
          <pc:sldMk cId="2843019881" sldId="330"/>
        </pc:sldMkLst>
        <pc:spChg chg="mod">
          <ac:chgData name="Jennie Gift" userId="49942c91-d4ae-4146-ba61-1c4247921aba" providerId="ADAL" clId="{6B9732F3-804E-4506-80D8-CD83E4B2F030}" dt="2023-02-15T16:23:20.402" v="1" actId="113"/>
          <ac:spMkLst>
            <pc:docMk/>
            <pc:sldMk cId="2843019881" sldId="330"/>
            <ac:spMk id="5" creationId="{DC448413-B679-D1F7-5C84-B7500BEB5805}"/>
          </ac:spMkLst>
        </pc:spChg>
      </pc:sldChg>
      <pc:sldChg chg="modNotesTx">
        <pc:chgData name="Jennie Gift" userId="49942c91-d4ae-4146-ba61-1c4247921aba" providerId="ADAL" clId="{6B9732F3-804E-4506-80D8-CD83E4B2F030}" dt="2023-02-15T16:24:41.522" v="49" actId="6549"/>
        <pc:sldMkLst>
          <pc:docMk/>
          <pc:sldMk cId="590371929" sldId="33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2143"/>
          </a:xfrm>
          <a:prstGeom prst="rect">
            <a:avLst/>
          </a:prstGeom>
        </p:spPr>
        <p:txBody>
          <a:bodyPr vert="horz" lIns="92620" tIns="46310" rIns="92620" bIns="46310" rtlCol="0"/>
          <a:lstStyle>
            <a:lvl1pPr algn="l">
              <a:defRPr sz="1200"/>
            </a:lvl1pPr>
          </a:lstStyle>
          <a:p>
            <a:endParaRPr lang="en-US"/>
          </a:p>
        </p:txBody>
      </p:sp>
      <p:sp>
        <p:nvSpPr>
          <p:cNvPr id="3" name="Date Placeholder 2"/>
          <p:cNvSpPr>
            <a:spLocks noGrp="1"/>
          </p:cNvSpPr>
          <p:nvPr>
            <p:ph type="dt" idx="1"/>
          </p:nvPr>
        </p:nvSpPr>
        <p:spPr>
          <a:xfrm>
            <a:off x="5265539" y="0"/>
            <a:ext cx="4028440" cy="352143"/>
          </a:xfrm>
          <a:prstGeom prst="rect">
            <a:avLst/>
          </a:prstGeom>
        </p:spPr>
        <p:txBody>
          <a:bodyPr vert="horz" lIns="92620" tIns="46310" rIns="92620" bIns="46310" rtlCol="0"/>
          <a:lstStyle>
            <a:lvl1pPr algn="r">
              <a:defRPr sz="1200"/>
            </a:lvl1pPr>
          </a:lstStyle>
          <a:p>
            <a:fld id="{47E081FC-EEFE-415B-9199-861C6BE48A81}" type="datetimeFigureOut">
              <a:rPr lang="en-US" smtClean="0"/>
              <a:t>2/15/2023</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2620" tIns="46310" rIns="92620" bIns="46310" rtlCol="0" anchor="ctr"/>
          <a:lstStyle/>
          <a:p>
            <a:endParaRPr lang="en-US"/>
          </a:p>
        </p:txBody>
      </p:sp>
      <p:sp>
        <p:nvSpPr>
          <p:cNvPr id="5" name="Notes Placeholder 4"/>
          <p:cNvSpPr>
            <a:spLocks noGrp="1"/>
          </p:cNvSpPr>
          <p:nvPr>
            <p:ph type="body" sz="quarter" idx="3"/>
          </p:nvPr>
        </p:nvSpPr>
        <p:spPr>
          <a:xfrm>
            <a:off x="929640" y="3373757"/>
            <a:ext cx="7437120" cy="2760344"/>
          </a:xfrm>
          <a:prstGeom prst="rect">
            <a:avLst/>
          </a:prstGeom>
        </p:spPr>
        <p:txBody>
          <a:bodyPr vert="horz" lIns="92620" tIns="46310" rIns="92620" bIns="4631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259"/>
            <a:ext cx="4028440" cy="352142"/>
          </a:xfrm>
          <a:prstGeom prst="rect">
            <a:avLst/>
          </a:prstGeom>
        </p:spPr>
        <p:txBody>
          <a:bodyPr vert="horz" lIns="92620" tIns="46310" rIns="92620" bIns="46310" rtlCol="0" anchor="b"/>
          <a:lstStyle>
            <a:lvl1pPr algn="l">
              <a:defRPr sz="1200"/>
            </a:lvl1pPr>
          </a:lstStyle>
          <a:p>
            <a:endParaRPr lang="en-US"/>
          </a:p>
        </p:txBody>
      </p:sp>
      <p:sp>
        <p:nvSpPr>
          <p:cNvPr id="7" name="Slide Number Placeholder 6"/>
          <p:cNvSpPr>
            <a:spLocks noGrp="1"/>
          </p:cNvSpPr>
          <p:nvPr>
            <p:ph type="sldNum" sz="quarter" idx="5"/>
          </p:nvPr>
        </p:nvSpPr>
        <p:spPr>
          <a:xfrm>
            <a:off x="5265539" y="6658259"/>
            <a:ext cx="4028440" cy="352142"/>
          </a:xfrm>
          <a:prstGeom prst="rect">
            <a:avLst/>
          </a:prstGeom>
        </p:spPr>
        <p:txBody>
          <a:bodyPr vert="horz" lIns="92620" tIns="46310" rIns="92620" bIns="46310" rtlCol="0" anchor="b"/>
          <a:lstStyle>
            <a:lvl1pPr algn="r">
              <a:defRPr sz="1200"/>
            </a:lvl1pPr>
          </a:lstStyle>
          <a:p>
            <a:fld id="{8A670D46-AE02-44B4-A04D-72BC9224C99F}" type="slidenum">
              <a:rPr lang="en-US" smtClean="0"/>
              <a:t>‹#›</a:t>
            </a:fld>
            <a:endParaRPr lang="en-US"/>
          </a:p>
        </p:txBody>
      </p:sp>
    </p:spTree>
    <p:extLst>
      <p:ext uri="{BB962C8B-B14F-4D97-AF65-F5344CB8AC3E}">
        <p14:creationId xmlns:p14="http://schemas.microsoft.com/office/powerpoint/2010/main" val="2678719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ookiebot.com/en/cookie-notice/?gclid=EAIaIQobChMIisSz7bqJ8AIViK6GCh1i1Qb9EAAYASAAEgLipvD_Bw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orbes.com/advisor/credit-cards/best-credit-card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thyca.com/worldwide-privacy-law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196">
              <a:defRPr/>
            </a:pPr>
            <a:r>
              <a:rPr lang="en-US" dirty="0"/>
              <a:t>Thank you joining me today.  This presentation will cover the alphabet soup of the ever changing regulations</a:t>
            </a:r>
          </a:p>
          <a:p>
            <a:pPr defTabSz="926196">
              <a:defRPr/>
            </a:pPr>
            <a:endParaRPr lang="en-US" dirty="0"/>
          </a:p>
          <a:p>
            <a:endParaRPr lang="en-US" dirty="0"/>
          </a:p>
        </p:txBody>
      </p:sp>
      <p:sp>
        <p:nvSpPr>
          <p:cNvPr id="4" name="Slide Number Placeholder 3"/>
          <p:cNvSpPr>
            <a:spLocks noGrp="1"/>
          </p:cNvSpPr>
          <p:nvPr>
            <p:ph type="sldNum" sz="quarter" idx="5"/>
          </p:nvPr>
        </p:nvSpPr>
        <p:spPr/>
        <p:txBody>
          <a:bodyPr/>
          <a:lstStyle/>
          <a:p>
            <a:fld id="{8A670D46-AE02-44B4-A04D-72BC9224C99F}" type="slidenum">
              <a:rPr lang="en-US" smtClean="0"/>
              <a:t>1</a:t>
            </a:fld>
            <a:endParaRPr lang="en-US"/>
          </a:p>
        </p:txBody>
      </p:sp>
    </p:spTree>
    <p:extLst>
      <p:ext uri="{BB962C8B-B14F-4D97-AF65-F5344CB8AC3E}">
        <p14:creationId xmlns:p14="http://schemas.microsoft.com/office/powerpoint/2010/main" val="184151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Merriweather" panose="00000500000000000000" pitchFamily="2" charset="0"/>
              </a:rPr>
              <a:t>The New Cookie Monster</a:t>
            </a:r>
          </a:p>
          <a:p>
            <a:pPr algn="l"/>
            <a:endParaRPr lang="en-US" b="1" i="0" dirty="0">
              <a:solidFill>
                <a:srgbClr val="333333"/>
              </a:solidFill>
              <a:effectLst/>
              <a:latin typeface="Merriweather" panose="00000500000000000000" pitchFamily="2" charset="0"/>
            </a:endParaRPr>
          </a:p>
          <a:p>
            <a:pPr algn="l"/>
            <a:r>
              <a:rPr lang="en-US" b="0" i="0" dirty="0">
                <a:solidFill>
                  <a:srgbClr val="333333"/>
                </a:solidFill>
                <a:effectLst/>
                <a:latin typeface="Georgia" panose="02040502050405020303" pitchFamily="18" charset="0"/>
              </a:rPr>
              <a:t>Cookie pop-ups are perhaps the most noticeable  impact duet to the European Union’s General Data Protection Regulation (GDPR). Since the Internet has no physical borders, companies and website operators around the world had to take note of GDPR’s cookie requirements. After GDPR went into effect, you have likely noticed that every site you visit asked for your consent to </a:t>
            </a:r>
            <a:r>
              <a:rPr lang="en-US" b="0" i="0" u="none" strike="noStrike" dirty="0">
                <a:solidFill>
                  <a:srgbClr val="003891"/>
                </a:solidFill>
                <a:effectLst/>
                <a:latin typeface="Georgia" panose="02040502050405020303" pitchFamily="18" charset="0"/>
                <a:hlinkClick r:id="rId3" tooltip="https://www.cookiebot.com/en/cookie-notice/?gclid=EAIaIQobChMIisSz7bqJ8AIViK6GCh1i1Qb9EAAYASAAEgLipvD_BwE"/>
              </a:rPr>
              <a:t>enable all cookies</a:t>
            </a:r>
            <a:r>
              <a:rPr lang="en-US" b="0" i="0" dirty="0">
                <a:solidFill>
                  <a:srgbClr val="333333"/>
                </a:solidFill>
                <a:effectLst/>
                <a:latin typeface="Georgia" panose="02040502050405020303" pitchFamily="18" charset="0"/>
              </a:rPr>
              <a:t> or select just the ones to which you consent.</a:t>
            </a:r>
          </a:p>
          <a:p>
            <a:pPr algn="l"/>
            <a:endParaRPr lang="en-US" b="0" i="0" dirty="0">
              <a:solidFill>
                <a:srgbClr val="333333"/>
              </a:solidFill>
              <a:effectLst/>
              <a:latin typeface="Georgia" panose="02040502050405020303" pitchFamily="18" charset="0"/>
            </a:endParaRPr>
          </a:p>
          <a:p>
            <a:pPr algn="l"/>
            <a:r>
              <a:rPr lang="en-US" b="0" i="0" dirty="0">
                <a:solidFill>
                  <a:srgbClr val="333333"/>
                </a:solidFill>
                <a:effectLst/>
                <a:latin typeface="Georgia" panose="02040502050405020303" pitchFamily="18" charset="0"/>
              </a:rPr>
              <a:t>The intent of GDPR was to regulate personal data processing and give consumers fundamental rights to know how their personal information is processed, including ensuring the consumer is informed of how the websites they visit use their data.</a:t>
            </a:r>
          </a:p>
          <a:p>
            <a:pPr algn="l"/>
            <a:endParaRPr lang="en-US" b="0" i="0" dirty="0">
              <a:solidFill>
                <a:srgbClr val="333333"/>
              </a:solidFill>
              <a:effectLst/>
              <a:latin typeface="Georgia" panose="02040502050405020303" pitchFamily="18" charset="0"/>
            </a:endParaRPr>
          </a:p>
          <a:p>
            <a:pPr algn="l"/>
            <a:r>
              <a:rPr lang="en-US" b="0" i="0" dirty="0">
                <a:solidFill>
                  <a:srgbClr val="333333"/>
                </a:solidFill>
                <a:effectLst/>
                <a:latin typeface="Georgia" panose="02040502050405020303" pitchFamily="18" charset="0"/>
              </a:rPr>
              <a:t>It has also become to the ground work for many state privacy acts and most likely the upcoming Federal law currently in legislation </a:t>
            </a:r>
          </a:p>
          <a:p>
            <a:pPr algn="l"/>
            <a:endParaRPr lang="en-US" b="0" i="0" dirty="0">
              <a:solidFill>
                <a:srgbClr val="333333"/>
              </a:solidFill>
              <a:effectLst/>
              <a:latin typeface="Georgia" panose="02040502050405020303" pitchFamily="18" charset="0"/>
            </a:endParaRPr>
          </a:p>
          <a:p>
            <a:pPr marL="0" marR="0" fontAlgn="base">
              <a:lnSpc>
                <a:spcPts val="1440"/>
              </a:lnSpc>
              <a:spcBef>
                <a:spcPts val="0"/>
              </a:spcBef>
              <a:spcAft>
                <a:spcPts val="0"/>
              </a:spcAft>
            </a:pPr>
            <a:r>
              <a:rPr lang="en-US" sz="1800" b="0" spc="25" dirty="0">
                <a:solidFill>
                  <a:srgbClr val="000000"/>
                </a:solidFill>
                <a:effectLst/>
                <a:latin typeface="inherit"/>
                <a:ea typeface="Times New Roman" panose="02020603050405020304" pitchFamily="18" charset="0"/>
                <a:cs typeface="Segoe UI" panose="020B0502040204020203" pitchFamily="34" charset="0"/>
              </a:rPr>
              <a:t>What will touch on quickly is that VCDPA says about website cookies?</a:t>
            </a:r>
          </a:p>
          <a:p>
            <a:pPr marL="0" marR="0" fontAlgn="base">
              <a:lnSpc>
                <a:spcPts val="1440"/>
              </a:lnSpc>
              <a:spcBef>
                <a:spcPts val="0"/>
              </a:spcBef>
              <a:spcAft>
                <a:spcPts val="0"/>
              </a:spcAft>
            </a:pPr>
            <a:endParaRPr lang="en-US" sz="1800" b="1" dirty="0">
              <a:effectLst/>
              <a:latin typeface="Times New Roman" panose="02020603050405020304" pitchFamily="18" charset="0"/>
              <a:ea typeface="Times New Roman" panose="02020603050405020304" pitchFamily="18" charset="0"/>
            </a:endParaRPr>
          </a:p>
          <a:p>
            <a:r>
              <a:rPr lang="en-US" sz="1800" spc="25" dirty="0">
                <a:solidFill>
                  <a:srgbClr val="000000"/>
                </a:solidFill>
                <a:effectLst/>
                <a:latin typeface="Segoe UI" panose="020B0502040204020203" pitchFamily="34" charset="0"/>
                <a:ea typeface="Calibri" panose="020F0502020204030204" pitchFamily="34" charset="0"/>
              </a:rPr>
              <a:t>The Virginia Consumer Data Protection Act (VCDPA) is clearer than most other data privacy laws when it comes to cookies: if your website uses cookies and trackers to collect and process personal data from individuals inside the state of Virginia, users must have the option to opt out of that personal data being used for so-called targeted advertising.</a:t>
            </a:r>
            <a:endParaRPr lang="en-US" b="0" i="0" dirty="0">
              <a:solidFill>
                <a:srgbClr val="333333"/>
              </a:solidFill>
              <a:effectLst/>
              <a:latin typeface="Georgia" panose="02040502050405020303" pitchFamily="18" charset="0"/>
            </a:endParaRPr>
          </a:p>
          <a:p>
            <a:endParaRPr lang="en-US" dirty="0"/>
          </a:p>
        </p:txBody>
      </p:sp>
      <p:sp>
        <p:nvSpPr>
          <p:cNvPr id="4" name="Slide Number Placeholder 3"/>
          <p:cNvSpPr>
            <a:spLocks noGrp="1"/>
          </p:cNvSpPr>
          <p:nvPr>
            <p:ph type="sldNum" sz="quarter" idx="5"/>
          </p:nvPr>
        </p:nvSpPr>
        <p:spPr/>
        <p:txBody>
          <a:bodyPr/>
          <a:lstStyle/>
          <a:p>
            <a:fld id="{8A670D46-AE02-44B4-A04D-72BC9224C99F}" type="slidenum">
              <a:rPr lang="en-US" smtClean="0"/>
              <a:t>10</a:t>
            </a:fld>
            <a:endParaRPr lang="en-US"/>
          </a:p>
        </p:txBody>
      </p:sp>
    </p:spTree>
    <p:extLst>
      <p:ext uri="{BB962C8B-B14F-4D97-AF65-F5344CB8AC3E}">
        <p14:creationId xmlns:p14="http://schemas.microsoft.com/office/powerpoint/2010/main" val="745953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8A670D46-AE02-44B4-A04D-72BC9224C99F}" type="slidenum">
              <a:rPr lang="en-US" smtClean="0"/>
              <a:t>11</a:t>
            </a:fld>
            <a:endParaRPr lang="en-US"/>
          </a:p>
        </p:txBody>
      </p:sp>
    </p:spTree>
    <p:extLst>
      <p:ext uri="{BB962C8B-B14F-4D97-AF65-F5344CB8AC3E}">
        <p14:creationId xmlns:p14="http://schemas.microsoft.com/office/powerpoint/2010/main" val="1414712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sz="1200" b="1" i="0" dirty="0">
                <a:solidFill>
                  <a:srgbClr val="454545"/>
                </a:solidFill>
                <a:effectLst/>
                <a:latin typeface="brandongrotesque"/>
              </a:rPr>
              <a:t>What does the Virginia Consumer Data Protection Act protect?</a:t>
            </a:r>
          </a:p>
          <a:p>
            <a:pPr algn="l" fontAlgn="base"/>
            <a:r>
              <a:rPr lang="en-US" sz="1200" b="0" i="0" dirty="0">
                <a:solidFill>
                  <a:srgbClr val="454545"/>
                </a:solidFill>
                <a:effectLst/>
                <a:latin typeface="librecaslon"/>
              </a:rPr>
              <a:t>The VCDPA also provides consumers with certain rights related to their personal data. Under the Act, these rights include:</a:t>
            </a:r>
          </a:p>
          <a:p>
            <a:pPr algn="l" fontAlgn="base"/>
            <a:endParaRPr lang="en-US" sz="1200" b="0" i="0" dirty="0">
              <a:solidFill>
                <a:srgbClr val="454545"/>
              </a:solidFill>
              <a:effectLst/>
              <a:latin typeface="librecaslon"/>
            </a:endParaRPr>
          </a:p>
          <a:p>
            <a:pPr algn="l" fontAlgn="base">
              <a:buFont typeface="+mj-lt"/>
              <a:buAutoNum type="arabicPeriod"/>
            </a:pPr>
            <a:r>
              <a:rPr lang="en-US" sz="1200" b="0" i="0" dirty="0">
                <a:solidFill>
                  <a:srgbClr val="454545"/>
                </a:solidFill>
                <a:effectLst/>
                <a:latin typeface="librecaslon"/>
              </a:rPr>
              <a:t>The right to know, access and confirm personal data.</a:t>
            </a:r>
          </a:p>
          <a:p>
            <a:pPr algn="l" fontAlgn="base">
              <a:buFont typeface="+mj-lt"/>
              <a:buAutoNum type="arabicPeriod"/>
            </a:pPr>
            <a:r>
              <a:rPr lang="en-US" sz="1200" b="0" i="0" dirty="0">
                <a:solidFill>
                  <a:srgbClr val="454545"/>
                </a:solidFill>
                <a:effectLst/>
                <a:latin typeface="librecaslon"/>
              </a:rPr>
              <a:t>The right to delete personal data.</a:t>
            </a:r>
          </a:p>
          <a:p>
            <a:pPr algn="l" fontAlgn="base">
              <a:buFont typeface="+mj-lt"/>
              <a:buAutoNum type="arabicPeriod"/>
            </a:pPr>
            <a:r>
              <a:rPr lang="en-US" sz="1200" b="0" i="0" dirty="0">
                <a:solidFill>
                  <a:srgbClr val="454545"/>
                </a:solidFill>
                <a:effectLst/>
                <a:latin typeface="librecaslon"/>
              </a:rPr>
              <a:t>The right to correct inaccuracies in personal data.</a:t>
            </a:r>
          </a:p>
          <a:p>
            <a:pPr algn="l" fontAlgn="base">
              <a:buFont typeface="+mj-lt"/>
              <a:buAutoNum type="arabicPeriod"/>
            </a:pPr>
            <a:r>
              <a:rPr lang="en-US" sz="1200" b="0" i="0" dirty="0">
                <a:solidFill>
                  <a:srgbClr val="454545"/>
                </a:solidFill>
                <a:effectLst/>
                <a:latin typeface="librecaslon"/>
              </a:rPr>
              <a:t>The right to data portability (i.e., easy, portable access to all pieces of personal data held by a company).</a:t>
            </a:r>
          </a:p>
          <a:p>
            <a:pPr algn="l" fontAlgn="base">
              <a:buFont typeface="+mj-lt"/>
              <a:buAutoNum type="arabicPeriod"/>
            </a:pPr>
            <a:r>
              <a:rPr lang="en-US" sz="1200" b="0" i="0" dirty="0">
                <a:solidFill>
                  <a:srgbClr val="454545"/>
                </a:solidFill>
                <a:effectLst/>
                <a:latin typeface="librecaslon"/>
              </a:rPr>
              <a:t>The right to opt out of the processing of personal data for targeted advertising purposes.</a:t>
            </a:r>
          </a:p>
          <a:p>
            <a:pPr algn="l" fontAlgn="base">
              <a:buFont typeface="+mj-lt"/>
              <a:buAutoNum type="arabicPeriod"/>
            </a:pPr>
            <a:r>
              <a:rPr lang="en-US" sz="1200" b="0" i="0" dirty="0">
                <a:solidFill>
                  <a:srgbClr val="454545"/>
                </a:solidFill>
                <a:effectLst/>
                <a:latin typeface="librecaslon"/>
              </a:rPr>
              <a:t>The right to opt out of the sale of personal data.</a:t>
            </a:r>
          </a:p>
          <a:p>
            <a:pPr algn="l" fontAlgn="base">
              <a:buFont typeface="+mj-lt"/>
              <a:buAutoNum type="arabicPeriod"/>
            </a:pPr>
            <a:r>
              <a:rPr lang="en-US" sz="1200" b="0" i="0" dirty="0">
                <a:solidFill>
                  <a:srgbClr val="454545"/>
                </a:solidFill>
                <a:effectLst/>
                <a:latin typeface="librecaslon"/>
              </a:rPr>
              <a:t>The right to opt out of profiling based upon personal data.</a:t>
            </a:r>
          </a:p>
          <a:p>
            <a:pPr algn="l" fontAlgn="base">
              <a:buFont typeface="+mj-lt"/>
              <a:buAutoNum type="arabicPeriod"/>
            </a:pPr>
            <a:r>
              <a:rPr lang="en-US" sz="1200" b="0" i="0" dirty="0">
                <a:solidFill>
                  <a:srgbClr val="454545"/>
                </a:solidFill>
                <a:effectLst/>
                <a:latin typeface="librecaslon"/>
              </a:rPr>
              <a:t>The right to not be discriminated </a:t>
            </a:r>
          </a:p>
          <a:p>
            <a:pPr algn="l" fontAlgn="base">
              <a:buFont typeface="+mj-lt"/>
              <a:buAutoNum type="arabicPeriod"/>
            </a:pPr>
            <a:endParaRPr lang="en-US" dirty="0"/>
          </a:p>
          <a:p>
            <a:r>
              <a:rPr lang="en-US" b="0" i="0" dirty="0">
                <a:solidFill>
                  <a:srgbClr val="454545"/>
                </a:solidFill>
                <a:effectLst/>
                <a:latin typeface="librecaslon"/>
              </a:rPr>
              <a:t>Practically speaking, in order to comply with the VCDPA, companies need to inform consumers of their rights under the Act and create a process through which consumers can exercise those rights. The Act also implements other business obligations with regard to personal data. </a:t>
            </a:r>
          </a:p>
          <a:p>
            <a:endParaRPr lang="en-US" b="0" i="0" dirty="0">
              <a:solidFill>
                <a:srgbClr val="454545"/>
              </a:solidFill>
              <a:effectLst/>
              <a:latin typeface="librecaslon"/>
            </a:endParaRPr>
          </a:p>
          <a:p>
            <a:r>
              <a:rPr lang="en-US" b="0" i="0" dirty="0">
                <a:solidFill>
                  <a:srgbClr val="454545"/>
                </a:solidFill>
                <a:effectLst/>
                <a:latin typeface="librecaslon"/>
              </a:rPr>
              <a:t>VCDPA also requires that when a company uses service providers to process data on the company’s behalf, the company must enter into a special contract with that service provider which implements the requirements of the Act and makes clear the service provider’s responsibilities with respect to the personal data that they process.</a:t>
            </a:r>
          </a:p>
          <a:p>
            <a:endParaRPr lang="en-US" b="0" i="0" dirty="0">
              <a:solidFill>
                <a:srgbClr val="454545"/>
              </a:solidFill>
              <a:effectLst/>
              <a:latin typeface="librecaslon"/>
              <a:cs typeface="Calibri"/>
            </a:endParaRPr>
          </a:p>
          <a:p>
            <a:r>
              <a:rPr lang="en-US" b="0" i="0" dirty="0">
                <a:solidFill>
                  <a:srgbClr val="454545"/>
                </a:solidFill>
                <a:effectLst/>
                <a:latin typeface="librecaslon"/>
                <a:cs typeface="Calibri"/>
              </a:rPr>
              <a:t>As a consumer you have must go to each company website and review and request your information based on that company's process.  There is not standard language on requesting.  The company has 45 days to respond to a consumer's request.  The consumer does not have any rights if the company does not reply.  All they can do is appeal to each company </a:t>
            </a:r>
            <a:r>
              <a:rPr lang="en-US" b="0" i="0" dirty="0" err="1">
                <a:solidFill>
                  <a:srgbClr val="454545"/>
                </a:solidFill>
                <a:effectLst/>
                <a:latin typeface="librecaslon"/>
                <a:cs typeface="Calibri"/>
              </a:rPr>
              <a:t>indepenently</a:t>
            </a:r>
            <a:r>
              <a:rPr lang="en-US" b="0" i="0" dirty="0">
                <a:solidFill>
                  <a:srgbClr val="454545"/>
                </a:solidFill>
                <a:effectLst/>
                <a:latin typeface="librecaslon"/>
                <a:cs typeface="Calibri"/>
              </a:rPr>
              <a:t>.  </a:t>
            </a:r>
            <a:endParaRPr lang="en-US" dirty="0">
              <a:cs typeface="Calibri"/>
            </a:endParaRPr>
          </a:p>
        </p:txBody>
      </p:sp>
      <p:sp>
        <p:nvSpPr>
          <p:cNvPr id="4" name="Slide Number Placeholder 3"/>
          <p:cNvSpPr>
            <a:spLocks noGrp="1"/>
          </p:cNvSpPr>
          <p:nvPr>
            <p:ph type="sldNum" sz="quarter" idx="5"/>
          </p:nvPr>
        </p:nvSpPr>
        <p:spPr/>
        <p:txBody>
          <a:bodyPr/>
          <a:lstStyle/>
          <a:p>
            <a:fld id="{8A670D46-AE02-44B4-A04D-72BC9224C99F}" type="slidenum">
              <a:rPr lang="en-US" smtClean="0"/>
              <a:t>12</a:t>
            </a:fld>
            <a:endParaRPr lang="en-US"/>
          </a:p>
        </p:txBody>
      </p:sp>
    </p:spTree>
    <p:extLst>
      <p:ext uri="{BB962C8B-B14F-4D97-AF65-F5344CB8AC3E}">
        <p14:creationId xmlns:p14="http://schemas.microsoft.com/office/powerpoint/2010/main" val="4176291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sz="2000" b="0" i="0" dirty="0">
                <a:solidFill>
                  <a:srgbClr val="454545"/>
                </a:solidFill>
                <a:effectLst/>
                <a:latin typeface="librecaslon"/>
              </a:rPr>
              <a:t>VCDPA applies to companies that:</a:t>
            </a:r>
          </a:p>
          <a:p>
            <a:pPr algn="l" fontAlgn="base"/>
            <a:endParaRPr lang="en-US" sz="2000" b="0" i="0" dirty="0">
              <a:solidFill>
                <a:srgbClr val="454545"/>
              </a:solidFill>
              <a:effectLst/>
              <a:latin typeface="librecaslon"/>
            </a:endParaRPr>
          </a:p>
          <a:p>
            <a:pPr algn="l" fontAlgn="base">
              <a:buFont typeface="+mj-lt"/>
              <a:buAutoNum type="arabicPeriod"/>
            </a:pPr>
            <a:r>
              <a:rPr lang="en-US" sz="2000" b="0" i="0" dirty="0">
                <a:solidFill>
                  <a:srgbClr val="454545"/>
                </a:solidFill>
                <a:effectLst/>
                <a:latin typeface="librecaslon"/>
              </a:rPr>
              <a:t>Conduct business in Virginia or market their goods and services to Virginia residents; </a:t>
            </a:r>
            <a:r>
              <a:rPr lang="en-US" sz="2000" b="1" i="0" dirty="0">
                <a:solidFill>
                  <a:srgbClr val="454545"/>
                </a:solidFill>
                <a:effectLst/>
                <a:latin typeface="librecaslon"/>
              </a:rPr>
              <a:t>and</a:t>
            </a:r>
          </a:p>
          <a:p>
            <a:pPr algn="l" fontAlgn="base">
              <a:buFont typeface="+mj-lt"/>
              <a:buAutoNum type="arabicPeriod"/>
            </a:pPr>
            <a:endParaRPr lang="en-US" sz="2000" b="1" i="0" dirty="0">
              <a:solidFill>
                <a:srgbClr val="454545"/>
              </a:solidFill>
              <a:effectLst/>
              <a:latin typeface="librecaslon"/>
            </a:endParaRPr>
          </a:p>
          <a:p>
            <a:pPr marL="742950" lvl="1" indent="-285750" algn="l" fontAlgn="base">
              <a:buFont typeface="+mj-lt"/>
              <a:buAutoNum type="arabicPeriod"/>
            </a:pPr>
            <a:r>
              <a:rPr lang="en-US" sz="2000" b="0" i="0" dirty="0">
                <a:solidFill>
                  <a:srgbClr val="454545"/>
                </a:solidFill>
                <a:effectLst/>
                <a:latin typeface="librecaslon"/>
              </a:rPr>
              <a:t>Control or process the personal data of at least 100,000 Virginia residents; </a:t>
            </a:r>
            <a:r>
              <a:rPr lang="en-US" sz="2000" b="1" i="0" dirty="0">
                <a:solidFill>
                  <a:srgbClr val="454545"/>
                </a:solidFill>
                <a:effectLst/>
                <a:latin typeface="librecaslon"/>
              </a:rPr>
              <a:t>or</a:t>
            </a:r>
            <a:endParaRPr lang="en-US" sz="2000" b="0" i="0" dirty="0">
              <a:solidFill>
                <a:srgbClr val="454545"/>
              </a:solidFill>
              <a:effectLst/>
              <a:latin typeface="librecaslon"/>
            </a:endParaRPr>
          </a:p>
          <a:p>
            <a:pPr marL="742950" lvl="1" indent="-285750" algn="l" fontAlgn="base">
              <a:buFont typeface="+mj-lt"/>
              <a:buAutoNum type="arabicPeriod"/>
            </a:pPr>
            <a:r>
              <a:rPr lang="en-US" sz="2000" b="0" i="0" dirty="0">
                <a:solidFill>
                  <a:srgbClr val="454545"/>
                </a:solidFill>
                <a:effectLst/>
                <a:latin typeface="librecaslon"/>
              </a:rPr>
              <a:t>Control or process the personal data of at least 25,000 Virginia residents and derive more than 50% of their gross revenue from the sale of personal data.</a:t>
            </a:r>
          </a:p>
          <a:p>
            <a:pPr marL="742950" lvl="1" indent="-285750" algn="l" fontAlgn="base">
              <a:buFont typeface="+mj-lt"/>
              <a:buAutoNum type="arabicPeriod"/>
            </a:pPr>
            <a:endParaRPr lang="en-US" sz="2000" b="0" i="0" dirty="0">
              <a:solidFill>
                <a:srgbClr val="454545"/>
              </a:solidFill>
              <a:effectLst/>
              <a:latin typeface="librecaslon"/>
            </a:endParaRPr>
          </a:p>
          <a:p>
            <a:r>
              <a:rPr lang="en-US" sz="2000" b="1" spc="25" dirty="0">
                <a:solidFill>
                  <a:srgbClr val="000000"/>
                </a:solidFill>
                <a:effectLst/>
                <a:latin typeface="inherit"/>
                <a:ea typeface="Calibri" panose="020F0502020204030204" pitchFamily="34" charset="0"/>
                <a:cs typeface="Segoe UI" panose="020B0502040204020203" pitchFamily="34" charset="0"/>
              </a:rPr>
              <a:t>Your </a:t>
            </a:r>
            <a:r>
              <a:rPr lang="en-US" sz="2000" b="0" spc="25" dirty="0">
                <a:solidFill>
                  <a:srgbClr val="000000"/>
                </a:solidFill>
                <a:effectLst/>
                <a:latin typeface="inherit"/>
                <a:ea typeface="Calibri" panose="020F0502020204030204" pitchFamily="34" charset="0"/>
                <a:cs typeface="Segoe UI" panose="020B0502040204020203" pitchFamily="34" charset="0"/>
              </a:rPr>
              <a:t>business does not have to be in Virginia to be affected by the VCDPA.</a:t>
            </a:r>
            <a:endParaRPr lang="en-US" sz="2000" b="0" dirty="0">
              <a:solidFill>
                <a:srgbClr val="000000"/>
              </a:solidFill>
              <a:latin typeface="+mj-lt"/>
            </a:endParaRPr>
          </a:p>
          <a:p>
            <a:pPr algn="l">
              <a:buFont typeface="+mj-lt"/>
              <a:buNone/>
            </a:pPr>
            <a:endParaRPr lang="en-US" dirty="0"/>
          </a:p>
          <a:p>
            <a:pPr algn="l">
              <a:buFont typeface="+mj-lt"/>
              <a:buNone/>
            </a:pPr>
            <a:r>
              <a:rPr lang="en-US" dirty="0"/>
              <a:t>I know what you are thinking… My company does not fall with </a:t>
            </a:r>
            <a:r>
              <a:rPr lang="en-US"/>
              <a:t>in the </a:t>
            </a:r>
            <a:r>
              <a:rPr lang="en-US" dirty="0"/>
              <a:t>statues. We don’t collect data on Virginia Residents or process personal data.   Are you a vendor that might work with a company that does met these statues?  The precedent are being opposed on your business because you are a vendor of a company falls under the statues.  That being said I would prepare by making sure you have policies and procedures in place – Contracts – Make sure you have created a data map of your information to understand what data you do have.  </a:t>
            </a:r>
          </a:p>
        </p:txBody>
      </p:sp>
      <p:sp>
        <p:nvSpPr>
          <p:cNvPr id="4" name="Slide Number Placeholder 3"/>
          <p:cNvSpPr>
            <a:spLocks noGrp="1"/>
          </p:cNvSpPr>
          <p:nvPr>
            <p:ph type="sldNum" sz="quarter" idx="5"/>
          </p:nvPr>
        </p:nvSpPr>
        <p:spPr/>
        <p:txBody>
          <a:bodyPr/>
          <a:lstStyle/>
          <a:p>
            <a:fld id="{8A670D46-AE02-44B4-A04D-72BC9224C99F}" type="slidenum">
              <a:rPr lang="en-US" smtClean="0"/>
              <a:t>13</a:t>
            </a:fld>
            <a:endParaRPr lang="en-US"/>
          </a:p>
        </p:txBody>
      </p:sp>
    </p:spTree>
    <p:extLst>
      <p:ext uri="{BB962C8B-B14F-4D97-AF65-F5344CB8AC3E}">
        <p14:creationId xmlns:p14="http://schemas.microsoft.com/office/powerpoint/2010/main" val="3996973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As the emerging data privacy laws continue to bring to the forefront complex and challenging compliance requirements.    Organizations should enhance privacy governance activities by implementing reasonable and appropriate processes and activities that support accountability, authority, risk Management and assurance. </a:t>
            </a:r>
          </a:p>
          <a:p>
            <a:endParaRPr lang="en-US"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AutoNum type="arabicPeriod"/>
            </a:pPr>
            <a:r>
              <a:rPr lang="en-US" sz="3200" dirty="0">
                <a:solidFill>
                  <a:schemeClr val="tx2"/>
                </a:solidFill>
                <a:latin typeface="Calibri" panose="020F0502020204030204" pitchFamily="34" charset="0"/>
                <a:cs typeface="Times New Roman" panose="02020603050405020304" pitchFamily="18" charset="0"/>
              </a:rPr>
              <a:t>Establish Privacy Governance</a:t>
            </a:r>
          </a:p>
          <a:p>
            <a:pPr marL="457200" indent="-457200">
              <a:buAutoNum type="arabicPeriod"/>
            </a:pPr>
            <a:r>
              <a:rPr lang="en-US" sz="3200" dirty="0">
                <a:solidFill>
                  <a:schemeClr val="tx2"/>
                </a:solidFill>
              </a:rPr>
              <a:t>Establish and Maintain A Data Inventory</a:t>
            </a:r>
          </a:p>
          <a:p>
            <a:pPr marL="457200" indent="-457200">
              <a:buAutoNum type="arabicPeriod"/>
            </a:pPr>
            <a:r>
              <a:rPr lang="en-US" sz="3200" dirty="0">
                <a:solidFill>
                  <a:schemeClr val="tx2"/>
                </a:solidFill>
              </a:rPr>
              <a:t>Identify and manage sensitive personal data and/or special categories of personal data (“Sensitive Personal Data”)</a:t>
            </a:r>
            <a:endParaRPr lang="en-US" sz="3200" dirty="0">
              <a:solidFill>
                <a:schemeClr val="tx2"/>
              </a:solidFill>
              <a:latin typeface="Calibri" panose="020F0502020204030204" pitchFamily="34" charset="0"/>
              <a:cs typeface="Times New Roman" panose="02020603050405020304" pitchFamily="18" charset="0"/>
            </a:endParaRPr>
          </a:p>
          <a:p>
            <a:pPr marL="457200" indent="-457200">
              <a:buAutoNum type="arabicPeriod"/>
            </a:pPr>
            <a:r>
              <a:rPr lang="en-US" sz="3200" dirty="0">
                <a:solidFill>
                  <a:schemeClr val="tx2"/>
                </a:solidFill>
              </a:rPr>
              <a:t>Conduct Privacy Impact Assessments (“PIA”) or Data Protection Impact Assessments (“DPIA”)</a:t>
            </a:r>
          </a:p>
          <a:p>
            <a:pPr marL="457200" indent="-457200">
              <a:buAutoNum type="arabicPeriod"/>
            </a:pPr>
            <a:r>
              <a:rPr lang="en-US" sz="3200" dirty="0">
                <a:solidFill>
                  <a:schemeClr val="tx2"/>
                </a:solidFill>
              </a:rPr>
              <a:t>Obtain consent for the sale, sharing or processing of personal data of minors</a:t>
            </a:r>
          </a:p>
          <a:p>
            <a:pPr marL="457200" indent="-457200">
              <a:buAutoNum type="arabicPeriod"/>
            </a:pPr>
            <a:r>
              <a:rPr lang="en-US" sz="3200" dirty="0">
                <a:solidFill>
                  <a:schemeClr val="tx2"/>
                </a:solidFill>
              </a:rPr>
              <a:t>Disclose if personal data is sold to or shared with third parties for targeted advertising </a:t>
            </a:r>
          </a:p>
          <a:p>
            <a:pPr marL="457200" indent="-457200">
              <a:buAutoNum type="arabicPeriod"/>
            </a:pPr>
            <a:r>
              <a:rPr lang="en-US" sz="3200" dirty="0">
                <a:solidFill>
                  <a:schemeClr val="tx2"/>
                </a:solidFill>
              </a:rPr>
              <a:t>Update and Revise Privacy Notices</a:t>
            </a:r>
          </a:p>
          <a:p>
            <a:pPr marL="457200" indent="-457200">
              <a:buAutoNum type="arabicPeriod"/>
            </a:pPr>
            <a:r>
              <a:rPr lang="en-US" sz="3200" dirty="0">
                <a:solidFill>
                  <a:schemeClr val="tx2"/>
                </a:solidFill>
              </a:rPr>
              <a:t>Create or revise data minimization / retention policy</a:t>
            </a:r>
          </a:p>
          <a:p>
            <a:pPr marL="457200" indent="-457200">
              <a:buAutoNum type="arabicPeriod"/>
            </a:pPr>
            <a:r>
              <a:rPr lang="en-US" sz="3200" dirty="0">
                <a:solidFill>
                  <a:schemeClr val="tx2"/>
                </a:solidFill>
              </a:rPr>
              <a:t>Review and amend contracts with third parties/ vendors/service providers/processors </a:t>
            </a:r>
          </a:p>
          <a:p>
            <a:pPr marL="457200" indent="-457200">
              <a:buAutoNum type="arabicPeriod"/>
            </a:pPr>
            <a:r>
              <a:rPr lang="en-US" sz="3200" dirty="0">
                <a:solidFill>
                  <a:schemeClr val="tx2"/>
                </a:solidFill>
              </a:rPr>
              <a:t>Manage Individual Rights Requests (“DSARs”)</a:t>
            </a:r>
          </a:p>
          <a:p>
            <a:pPr marL="457200" indent="-457200">
              <a:buAutoNum type="arabicPeriod"/>
            </a:pPr>
            <a:r>
              <a:rPr lang="en-US" sz="3200" dirty="0">
                <a:solidFill>
                  <a:schemeClr val="tx2"/>
                </a:solidFill>
              </a:rPr>
              <a:t>Privacy Training and Awareness</a:t>
            </a:r>
          </a:p>
          <a:p>
            <a:pPr marL="457200" indent="-457200">
              <a:buAutoNum type="arabicPeriod"/>
            </a:pPr>
            <a:r>
              <a:rPr lang="en-US" sz="3200" dirty="0">
                <a:solidFill>
                  <a:schemeClr val="tx2"/>
                </a:solidFill>
              </a:rPr>
              <a:t>Validate data security practices and procedures are implemented and maintained.</a:t>
            </a:r>
          </a:p>
          <a:p>
            <a:pPr marL="457200" indent="-457200">
              <a:buAutoNum type="arabicPeriod"/>
            </a:pPr>
            <a:r>
              <a:rPr lang="en-US" sz="3200" dirty="0">
                <a:solidFill>
                  <a:schemeClr val="tx2"/>
                </a:solidFill>
                <a:latin typeface="Calibri" panose="020F0502020204030204" pitchFamily="34" charset="0"/>
                <a:cs typeface="Times New Roman" panose="02020603050405020304" pitchFamily="18" charset="0"/>
              </a:rPr>
              <a:t>Sustainable Compliance</a:t>
            </a:r>
          </a:p>
          <a:p>
            <a:endParaRPr lang="en-US" sz="3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A670D46-AE02-44B4-A04D-72BC9224C99F}" type="slidenum">
              <a:rPr lang="en-US" smtClean="0"/>
              <a:t>14</a:t>
            </a:fld>
            <a:endParaRPr lang="en-US"/>
          </a:p>
        </p:txBody>
      </p:sp>
    </p:spTree>
    <p:extLst>
      <p:ext uri="{BB962C8B-B14F-4D97-AF65-F5344CB8AC3E}">
        <p14:creationId xmlns:p14="http://schemas.microsoft.com/office/powerpoint/2010/main" val="3710181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670D46-AE02-44B4-A04D-72BC9224C99F}" type="slidenum">
              <a:rPr lang="en-US" smtClean="0"/>
              <a:t>15</a:t>
            </a:fld>
            <a:endParaRPr lang="en-US"/>
          </a:p>
        </p:txBody>
      </p:sp>
    </p:spTree>
    <p:extLst>
      <p:ext uri="{BB962C8B-B14F-4D97-AF65-F5344CB8AC3E}">
        <p14:creationId xmlns:p14="http://schemas.microsoft.com/office/powerpoint/2010/main" val="3612661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670D46-AE02-44B4-A04D-72BC9224C99F}" type="slidenum">
              <a:rPr lang="en-US" smtClean="0"/>
              <a:t>16</a:t>
            </a:fld>
            <a:endParaRPr lang="en-US"/>
          </a:p>
        </p:txBody>
      </p:sp>
    </p:spTree>
    <p:extLst>
      <p:ext uri="{BB962C8B-B14F-4D97-AF65-F5344CB8AC3E}">
        <p14:creationId xmlns:p14="http://schemas.microsoft.com/office/powerpoint/2010/main" val="2503419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My name is Jennie Gift. I am the VP of Sales for CSR Privacy Solutions.  We are offer </a:t>
            </a:r>
            <a:r>
              <a:rPr lang="en-US"/>
              <a:t>a SASS </a:t>
            </a:r>
            <a:r>
              <a:rPr lang="en-US" dirty="0"/>
              <a:t>service that provides a privacy and cyber security platform for small to medium sized business to help navigate the ever changing regulations and the current privacy environment. </a:t>
            </a:r>
          </a:p>
          <a:p>
            <a:endParaRPr lang="en-US" dirty="0"/>
          </a:p>
          <a:p>
            <a:r>
              <a:rPr lang="en-US" dirty="0"/>
              <a:t>I currently serve on the </a:t>
            </a:r>
            <a:r>
              <a:rPr lang="en-US" dirty="0" err="1"/>
              <a:t>iSIGMA</a:t>
            </a:r>
            <a:r>
              <a:rPr lang="en-US" dirty="0"/>
              <a:t> board of Directors.  The Association for the Information Governance Service providers.  I am the current past present of the Denver ARMA chapter and former director of the Greater Washington DC chapter. </a:t>
            </a:r>
          </a:p>
          <a:p>
            <a:endParaRPr lang="en-US" dirty="0"/>
          </a:p>
          <a:p>
            <a:endParaRPr lang="en-US" dirty="0"/>
          </a:p>
        </p:txBody>
      </p:sp>
      <p:sp>
        <p:nvSpPr>
          <p:cNvPr id="4" name="Slide Number Placeholder 3"/>
          <p:cNvSpPr>
            <a:spLocks noGrp="1"/>
          </p:cNvSpPr>
          <p:nvPr>
            <p:ph type="sldNum" sz="quarter" idx="5"/>
          </p:nvPr>
        </p:nvSpPr>
        <p:spPr/>
        <p:txBody>
          <a:bodyPr/>
          <a:lstStyle/>
          <a:p>
            <a:fld id="{8A670D46-AE02-44B4-A04D-72BC9224C99F}" type="slidenum">
              <a:rPr lang="en-US" smtClean="0"/>
              <a:t>2</a:t>
            </a:fld>
            <a:endParaRPr lang="en-US"/>
          </a:p>
        </p:txBody>
      </p:sp>
    </p:spTree>
    <p:extLst>
      <p:ext uri="{BB962C8B-B14F-4D97-AF65-F5344CB8AC3E}">
        <p14:creationId xmlns:p14="http://schemas.microsoft.com/office/powerpoint/2010/main" val="3807738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Merriweather" panose="00000500000000000000" pitchFamily="2" charset="0"/>
              </a:rPr>
              <a:t>Hodgepodge of Acronyms</a:t>
            </a:r>
          </a:p>
          <a:p>
            <a:pPr algn="l"/>
            <a:r>
              <a:rPr lang="en-US" b="0" i="0" dirty="0">
                <a:solidFill>
                  <a:srgbClr val="333333"/>
                </a:solidFill>
                <a:effectLst/>
                <a:latin typeface="Georgia" panose="02040502050405020303" pitchFamily="18" charset="0"/>
              </a:rPr>
              <a:t>Perhaps more challenging than keeping track of the latest laws and regulations is knowing what the hodgepodge of acronyms actually mean. There is the FCRA, GLBA, GDPR, FDIC, HIPAA and PCI compliance </a:t>
            </a:r>
          </a:p>
          <a:p>
            <a:pPr algn="l"/>
            <a:endParaRPr lang="en-US" b="0" i="0" dirty="0">
              <a:solidFill>
                <a:srgbClr val="333333"/>
              </a:solidFill>
              <a:effectLst/>
              <a:latin typeface="Georgia" panose="02040502050405020303" pitchFamily="18" charset="0"/>
            </a:endParaRPr>
          </a:p>
          <a:p>
            <a:pPr algn="l"/>
            <a:r>
              <a:rPr lang="en-US" b="0" i="0" dirty="0">
                <a:solidFill>
                  <a:srgbClr val="333333"/>
                </a:solidFill>
                <a:effectLst/>
                <a:latin typeface="Georgia" panose="02040502050405020303" pitchFamily="18" charset="0"/>
              </a:rPr>
              <a:t>CCPA (now the CPRA), which is perhaps the most famous in the U.S.  State Law-</a:t>
            </a:r>
            <a:r>
              <a:rPr lang="en-US" b="0" i="0" dirty="0" err="1">
                <a:solidFill>
                  <a:srgbClr val="333333"/>
                </a:solidFill>
                <a:effectLst/>
                <a:latin typeface="Georgia" panose="02040502050405020303" pitchFamily="18" charset="0"/>
              </a:rPr>
              <a:t>Calfornia’s</a:t>
            </a:r>
            <a:r>
              <a:rPr lang="en-US" b="0" i="0" dirty="0">
                <a:solidFill>
                  <a:srgbClr val="333333"/>
                </a:solidFill>
                <a:effectLst/>
                <a:latin typeface="Georgia" panose="02040502050405020303" pitchFamily="18" charset="0"/>
              </a:rPr>
              <a:t> Privacy law</a:t>
            </a:r>
          </a:p>
          <a:p>
            <a:pPr algn="l"/>
            <a:endParaRPr lang="en-US" dirty="0"/>
          </a:p>
        </p:txBody>
      </p:sp>
      <p:sp>
        <p:nvSpPr>
          <p:cNvPr id="4" name="Slide Number Placeholder 3"/>
          <p:cNvSpPr>
            <a:spLocks noGrp="1"/>
          </p:cNvSpPr>
          <p:nvPr>
            <p:ph type="sldNum" sz="quarter" idx="5"/>
          </p:nvPr>
        </p:nvSpPr>
        <p:spPr/>
        <p:txBody>
          <a:bodyPr/>
          <a:lstStyle/>
          <a:p>
            <a:fld id="{8A670D46-AE02-44B4-A04D-72BC9224C99F}" type="slidenum">
              <a:rPr lang="en-US" smtClean="0"/>
              <a:t>3</a:t>
            </a:fld>
            <a:endParaRPr lang="en-US"/>
          </a:p>
        </p:txBody>
      </p:sp>
    </p:spTree>
    <p:extLst>
      <p:ext uri="{BB962C8B-B14F-4D97-AF65-F5344CB8AC3E}">
        <p14:creationId xmlns:p14="http://schemas.microsoft.com/office/powerpoint/2010/main" val="3547261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Before we take our first bite  Lets discuss what information should be protected.</a:t>
            </a:r>
          </a:p>
          <a:p>
            <a:endParaRPr lang="en-US" b="1" dirty="0"/>
          </a:p>
          <a:p>
            <a:r>
              <a:rPr lang="en-US" dirty="0"/>
              <a:t>PII – Personally Identifiable Information</a:t>
            </a:r>
          </a:p>
          <a:p>
            <a:endParaRPr lang="en-US" dirty="0"/>
          </a:p>
          <a:p>
            <a:r>
              <a:rPr lang="en-US" dirty="0"/>
              <a:t>In the past we have heard a lot about PCI and HIPAA and the important of data protection.  Privacy regulations take the same concept and apply it to a broader category of data.</a:t>
            </a:r>
          </a:p>
          <a:p>
            <a:endParaRPr lang="en-US" dirty="0"/>
          </a:p>
          <a:p>
            <a:r>
              <a:rPr lang="en-US" dirty="0"/>
              <a:t>Although there are regulated categories of data, personal information can be expanded to any information that can identify a sole person through one or multiple pieces of data.</a:t>
            </a:r>
          </a:p>
          <a:p>
            <a:endParaRPr lang="en-US" dirty="0"/>
          </a:p>
          <a:p>
            <a:pPr algn="l"/>
            <a:r>
              <a:rPr lang="en-US" b="0" i="1" dirty="0">
                <a:solidFill>
                  <a:srgbClr val="333333"/>
                </a:solidFill>
                <a:effectLst/>
                <a:latin typeface="Georgia" panose="02040502050405020303" pitchFamily="18" charset="0"/>
              </a:rPr>
              <a:t>Identity protection</a:t>
            </a:r>
            <a:r>
              <a:rPr lang="en-US" b="0" i="0" dirty="0">
                <a:solidFill>
                  <a:srgbClr val="333333"/>
                </a:solidFill>
                <a:effectLst/>
                <a:latin typeface="Georgia" panose="02040502050405020303" pitchFamily="18" charset="0"/>
              </a:rPr>
              <a:t> is about protecting your data as an element of who you are, such as your </a:t>
            </a:r>
            <a:r>
              <a:rPr lang="en-US" b="0" i="0" u="none" strike="noStrike" dirty="0">
                <a:solidFill>
                  <a:srgbClr val="003891"/>
                </a:solidFill>
                <a:effectLst/>
                <a:latin typeface="Georgia" panose="02040502050405020303" pitchFamily="18" charset="0"/>
                <a:hlinkClick r:id="rId3"/>
              </a:rPr>
              <a:t>credit card</a:t>
            </a:r>
            <a:r>
              <a:rPr lang="en-US" b="0" i="0" dirty="0">
                <a:solidFill>
                  <a:srgbClr val="333333"/>
                </a:solidFill>
                <a:effectLst/>
                <a:latin typeface="Georgia" panose="02040502050405020303" pitchFamily="18" charset="0"/>
              </a:rPr>
              <a:t> number, social security number, or other personally identifiable information (PII). PII is data that can be used to distinguish or trace an individual’s identity.</a:t>
            </a:r>
          </a:p>
          <a:p>
            <a:pPr algn="l"/>
            <a:endParaRPr lang="en-US" b="0" i="0" dirty="0">
              <a:solidFill>
                <a:srgbClr val="333333"/>
              </a:solidFill>
              <a:effectLst/>
              <a:latin typeface="Georgia" panose="02040502050405020303" pitchFamily="18" charset="0"/>
            </a:endParaRPr>
          </a:p>
          <a:p>
            <a:pPr algn="l"/>
            <a:r>
              <a:rPr lang="en-US" b="0" i="0" dirty="0">
                <a:solidFill>
                  <a:srgbClr val="333333"/>
                </a:solidFill>
                <a:effectLst/>
                <a:latin typeface="Georgia" panose="02040502050405020303" pitchFamily="18" charset="0"/>
              </a:rPr>
              <a:t>Data </a:t>
            </a:r>
            <a:r>
              <a:rPr lang="en-US" b="0" i="1" dirty="0">
                <a:solidFill>
                  <a:srgbClr val="333333"/>
                </a:solidFill>
                <a:effectLst/>
                <a:latin typeface="Georgia" panose="02040502050405020303" pitchFamily="18" charset="0"/>
              </a:rPr>
              <a:t>protection</a:t>
            </a:r>
            <a:r>
              <a:rPr lang="en-US" b="0" i="0" dirty="0">
                <a:solidFill>
                  <a:srgbClr val="333333"/>
                </a:solidFill>
                <a:effectLst/>
                <a:latin typeface="Georgia" panose="02040502050405020303" pitchFamily="18" charset="0"/>
              </a:rPr>
              <a:t> establishes how a company can use and share information you give them, or they receive from a company to which you’ve given your data. </a:t>
            </a:r>
            <a:endParaRPr lang="en-US" dirty="0"/>
          </a:p>
        </p:txBody>
      </p:sp>
      <p:sp>
        <p:nvSpPr>
          <p:cNvPr id="4" name="Slide Number Placeholder 3"/>
          <p:cNvSpPr>
            <a:spLocks noGrp="1"/>
          </p:cNvSpPr>
          <p:nvPr>
            <p:ph type="sldNum" sz="quarter" idx="5"/>
          </p:nvPr>
        </p:nvSpPr>
        <p:spPr/>
        <p:txBody>
          <a:bodyPr/>
          <a:lstStyle/>
          <a:p>
            <a:fld id="{8A670D46-AE02-44B4-A04D-72BC9224C99F}" type="slidenum">
              <a:rPr lang="en-US" smtClean="0"/>
              <a:t>4</a:t>
            </a:fld>
            <a:endParaRPr lang="en-US"/>
          </a:p>
        </p:txBody>
      </p:sp>
    </p:spTree>
    <p:extLst>
      <p:ext uri="{BB962C8B-B14F-4D97-AF65-F5344CB8AC3E}">
        <p14:creationId xmlns:p14="http://schemas.microsoft.com/office/powerpoint/2010/main" val="224636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28016" algn="l" fontAlgn="t">
              <a:lnSpc>
                <a:spcPct val="107000"/>
              </a:lnSpc>
              <a:spcBef>
                <a:spcPts val="0"/>
              </a:spcBef>
              <a:spcAft>
                <a:spcPts val="0"/>
              </a:spcAft>
            </a:pPr>
            <a:r>
              <a:rPr lang="en-US" sz="1200" b="1" i="0" u="none" strike="noStrike" dirty="0">
                <a:solidFill>
                  <a:srgbClr val="000000"/>
                </a:solidFill>
                <a:effectLst/>
                <a:latin typeface="Calibri" panose="020F0502020204030204" pitchFamily="34" charset="0"/>
              </a:rPr>
              <a:t>COPPA - </a:t>
            </a:r>
            <a:r>
              <a:rPr lang="en-US" sz="1200" i="0" u="none" strike="noStrike" dirty="0">
                <a:solidFill>
                  <a:srgbClr val="000000"/>
                </a:solidFill>
                <a:effectLst/>
                <a:latin typeface="Calibri" panose="020F0502020204030204" pitchFamily="34" charset="0"/>
              </a:rPr>
              <a:t>Federal rule in the United States that regulates how online services can handle the personal information of children under 13 years of age</a:t>
            </a:r>
            <a:endParaRPr lang="en-US" sz="2800" i="0" u="none" strike="noStrike" dirty="0">
              <a:effectLst/>
              <a:latin typeface="Arial" panose="020B0604020202020204" pitchFamily="34" charset="0"/>
            </a:endParaRPr>
          </a:p>
          <a:p>
            <a:pPr marL="0" marR="0" indent="128016" algn="l" fontAlgn="t">
              <a:lnSpc>
                <a:spcPct val="107000"/>
              </a:lnSpc>
              <a:spcBef>
                <a:spcPts val="0"/>
              </a:spcBef>
              <a:spcAft>
                <a:spcPts val="0"/>
              </a:spcAft>
            </a:pPr>
            <a:endParaRPr lang="en-US" sz="1200" b="1" i="0" u="none" strike="noStrike" dirty="0">
              <a:solidFill>
                <a:srgbClr val="000000"/>
              </a:solidFill>
              <a:effectLst/>
              <a:latin typeface="Calibri" panose="020F0502020204030204" pitchFamily="34" charset="0"/>
            </a:endParaRPr>
          </a:p>
          <a:p>
            <a:pPr marL="0" marR="0" indent="128016" algn="l" fontAlgn="t">
              <a:lnSpc>
                <a:spcPct val="107000"/>
              </a:lnSpc>
              <a:spcBef>
                <a:spcPts val="0"/>
              </a:spcBef>
              <a:spcAft>
                <a:spcPts val="0"/>
              </a:spcAft>
            </a:pPr>
            <a:r>
              <a:rPr lang="en-US" sz="1200" b="1" i="0" u="none" strike="noStrike" dirty="0">
                <a:solidFill>
                  <a:srgbClr val="000000"/>
                </a:solidFill>
                <a:effectLst/>
                <a:latin typeface="Calibri" panose="020F0502020204030204" pitchFamily="34" charset="0"/>
              </a:rPr>
              <a:t>HIPAA - Health Insurance Portability and Accountability Act</a:t>
            </a:r>
            <a:endParaRPr lang="en-US" sz="1200" b="0" i="0" u="none" strike="noStrike" dirty="0">
              <a:effectLst/>
              <a:latin typeface="Arial" panose="020B0604020202020204" pitchFamily="34" charset="0"/>
            </a:endParaRPr>
          </a:p>
          <a:p>
            <a:pPr marL="0" marR="0" indent="128016" algn="l" fontAlgn="t">
              <a:lnSpc>
                <a:spcPct val="107000"/>
              </a:lnSpc>
              <a:spcBef>
                <a:spcPts val="0"/>
              </a:spcBef>
              <a:spcAft>
                <a:spcPts val="0"/>
              </a:spcAft>
            </a:pPr>
            <a:r>
              <a:rPr lang="en-US" sz="1200" i="0" u="none" strike="noStrike" dirty="0">
                <a:solidFill>
                  <a:srgbClr val="000000"/>
                </a:solidFill>
                <a:effectLst/>
                <a:latin typeface="Calibri" panose="020F0502020204030204" pitchFamily="34" charset="0"/>
              </a:rPr>
              <a:t>Federal medical privacy law in the United States governing protections for patients’ health information</a:t>
            </a:r>
          </a:p>
          <a:p>
            <a:pPr marL="0" marR="0" indent="128016" algn="l" fontAlgn="t">
              <a:lnSpc>
                <a:spcPct val="107000"/>
              </a:lnSpc>
              <a:spcBef>
                <a:spcPts val="0"/>
              </a:spcBef>
              <a:spcAft>
                <a:spcPts val="0"/>
              </a:spcAft>
            </a:pPr>
            <a:endParaRPr lang="en-US" sz="1200" i="0" u="none" strike="noStrike" dirty="0">
              <a:solidFill>
                <a:srgbClr val="000000"/>
              </a:solidFill>
              <a:effectLst/>
              <a:latin typeface="Calibri" panose="020F0502020204030204" pitchFamily="34" charset="0"/>
            </a:endParaRPr>
          </a:p>
          <a:p>
            <a:pPr marL="0" marR="0" indent="128016" algn="l" fontAlgn="t">
              <a:lnSpc>
                <a:spcPct val="107000"/>
              </a:lnSpc>
              <a:spcBef>
                <a:spcPts val="0"/>
              </a:spcBef>
              <a:spcAft>
                <a:spcPts val="0"/>
              </a:spcAft>
            </a:pPr>
            <a:r>
              <a:rPr lang="en-US" dirty="0"/>
              <a:t>HITECH - </a:t>
            </a:r>
            <a:r>
              <a:rPr lang="en-US" sz="1200" b="1" i="0" u="none" strike="noStrike" dirty="0">
                <a:solidFill>
                  <a:srgbClr val="000000"/>
                </a:solidFill>
                <a:effectLst/>
                <a:latin typeface="Calibri" panose="020F0502020204030204" pitchFamily="34" charset="0"/>
              </a:rPr>
              <a:t>Health Information Technology for Economic and Clinical Health (Act)</a:t>
            </a:r>
            <a:endParaRPr lang="en-US" sz="1200" dirty="0">
              <a:latin typeface="Arial" panose="020B0604020202020204" pitchFamily="34" charset="0"/>
            </a:endParaRPr>
          </a:p>
          <a:p>
            <a:pPr marL="0" marR="0" indent="128016" algn="l" fontAlgn="t">
              <a:lnSpc>
                <a:spcPct val="107000"/>
              </a:lnSpc>
              <a:spcBef>
                <a:spcPts val="0"/>
              </a:spcBef>
              <a:spcAft>
                <a:spcPts val="0"/>
              </a:spcAft>
            </a:pPr>
            <a:r>
              <a:rPr lang="en-US" sz="1200" i="0" u="none" strike="noStrike" dirty="0">
                <a:solidFill>
                  <a:srgbClr val="000000"/>
                </a:solidFill>
                <a:effectLst/>
                <a:latin typeface="Calibri" panose="020F0502020204030204" pitchFamily="34" charset="0"/>
              </a:rPr>
              <a:t>A US federal law, enacted in 2009, that seeks to close loopholes in HIPAA and promote privacy-respecting adoption  of electronic health records among healthcare institutions.</a:t>
            </a:r>
            <a:endParaRPr lang="en-US" sz="1200" i="0" u="none" strike="noStrike" dirty="0">
              <a:effectLst/>
              <a:latin typeface="Arial" panose="020B0604020202020204" pitchFamily="34" charset="0"/>
            </a:endParaRPr>
          </a:p>
          <a:p>
            <a:pPr marL="0" marR="0" indent="128016" algn="l" fontAlgn="t">
              <a:lnSpc>
                <a:spcPct val="107000"/>
              </a:lnSpc>
              <a:spcBef>
                <a:spcPts val="0"/>
              </a:spcBef>
              <a:spcAft>
                <a:spcPts val="0"/>
              </a:spcAft>
            </a:pPr>
            <a:endParaRPr lang="en-US" dirty="0"/>
          </a:p>
          <a:p>
            <a:pPr marL="0" marR="0" indent="128016" algn="l" fontAlgn="t">
              <a:lnSpc>
                <a:spcPct val="107000"/>
              </a:lnSpc>
              <a:spcBef>
                <a:spcPts val="0"/>
              </a:spcBef>
              <a:spcAft>
                <a:spcPts val="0"/>
              </a:spcAft>
            </a:pPr>
            <a:r>
              <a:rPr lang="en-US" dirty="0"/>
              <a:t>AADC - </a:t>
            </a:r>
            <a:r>
              <a:rPr lang="en-US" sz="1200" i="0" u="none" strike="noStrike" dirty="0">
                <a:solidFill>
                  <a:srgbClr val="000000"/>
                </a:solidFill>
                <a:effectLst/>
                <a:latin typeface="Calibri" panose="020F0502020204030204" pitchFamily="34" charset="0"/>
              </a:rPr>
              <a:t>These codes place legal restrictions on how companies design online products and services for children. There is a version of this code in the UK and in California.</a:t>
            </a:r>
          </a:p>
          <a:p>
            <a:pPr marL="0" marR="0" indent="128016" algn="l" fontAlgn="t">
              <a:lnSpc>
                <a:spcPct val="107000"/>
              </a:lnSpc>
              <a:spcBef>
                <a:spcPts val="0"/>
              </a:spcBef>
              <a:spcAft>
                <a:spcPts val="0"/>
              </a:spcAft>
            </a:pPr>
            <a:endParaRPr lang="en-US" sz="1200" i="0" u="none" strike="noStrike" dirty="0">
              <a:solidFill>
                <a:srgbClr val="000000"/>
              </a:solidFill>
              <a:effectLst/>
              <a:latin typeface="Calibri" panose="020F0502020204030204" pitchFamily="34" charset="0"/>
            </a:endParaRPr>
          </a:p>
          <a:p>
            <a:pPr marL="0" marR="0" indent="128016" algn="l" fontAlgn="t">
              <a:lnSpc>
                <a:spcPct val="107000"/>
              </a:lnSpc>
              <a:spcBef>
                <a:spcPts val="0"/>
              </a:spcBef>
              <a:spcAft>
                <a:spcPts val="0"/>
              </a:spcAft>
            </a:pPr>
            <a:r>
              <a:rPr lang="en-US" sz="1200" i="0" u="none" strike="noStrike" dirty="0">
                <a:solidFill>
                  <a:srgbClr val="000000"/>
                </a:solidFill>
                <a:effectLst/>
                <a:latin typeface="Calibri" panose="020F0502020204030204" pitchFamily="34" charset="0"/>
              </a:rPr>
              <a:t>BIPA - State privacy law in Illinois governing how businesses can handle users’ biometric information, effective since 2008.  The first jury verdict on this law happened on 10/12/2022.  They concluded that a company had violated the law by collecting truck drivers fingerprints to verify </a:t>
            </a:r>
            <a:r>
              <a:rPr lang="en-US" sz="1200" i="0" u="none" strike="noStrike">
                <a:solidFill>
                  <a:srgbClr val="000000"/>
                </a:solidFill>
                <a:effectLst/>
                <a:latin typeface="Calibri" panose="020F0502020204030204" pitchFamily="34" charset="0"/>
              </a:rPr>
              <a:t>indentities</a:t>
            </a:r>
            <a:r>
              <a:rPr lang="en-US" sz="1200" i="0" u="none" strike="noStrike" dirty="0">
                <a:solidFill>
                  <a:srgbClr val="000000"/>
                </a:solidFill>
                <a:effectLst/>
                <a:latin typeface="Calibri" panose="020F0502020204030204" pitchFamily="34" charset="0"/>
              </a:rPr>
              <a:t> with out informed written consent.</a:t>
            </a:r>
            <a:endParaRPr lang="en-US" sz="1200" i="0" u="none" strike="noStrike" dirty="0">
              <a:effectLst/>
              <a:latin typeface="Arial" panose="020B0604020202020204" pitchFamily="34" charset="0"/>
            </a:endParaRPr>
          </a:p>
          <a:p>
            <a:pPr marL="0" marR="0" indent="128016" algn="l" fontAlgn="t">
              <a:lnSpc>
                <a:spcPct val="107000"/>
              </a:lnSpc>
              <a:spcBef>
                <a:spcPts val="0"/>
              </a:spcBef>
              <a:spcAft>
                <a:spcPts val="0"/>
              </a:spcAft>
            </a:pPr>
            <a:endParaRPr lang="en-US" sz="1200" i="0" u="none" strike="noStrike" dirty="0">
              <a:solidFill>
                <a:srgbClr val="000000"/>
              </a:solidFill>
              <a:effectLst/>
              <a:latin typeface="Calibri" panose="020F0502020204030204" pitchFamily="34" charset="0"/>
            </a:endParaRPr>
          </a:p>
          <a:p>
            <a:pPr marL="0" marR="0" indent="0" algn="l" eaLnBrk="1" fontAlgn="auto" latinLnBrk="0" hangingPunct="1">
              <a:spcBef>
                <a:spcPts val="0"/>
              </a:spcBef>
              <a:spcAft>
                <a:spcPts val="0"/>
              </a:spcAft>
            </a:pPr>
            <a:r>
              <a:rPr lang="en-US" sz="1200" i="0" u="none" strike="noStrike" dirty="0">
                <a:solidFill>
                  <a:srgbClr val="000000"/>
                </a:solidFill>
                <a:effectLst/>
                <a:latin typeface="Calibri" panose="020F0502020204030204" pitchFamily="34" charset="0"/>
              </a:rPr>
              <a:t>ECPA - </a:t>
            </a:r>
            <a:r>
              <a:rPr lang="en-US" sz="1400" b="1" i="0" u="none" strike="noStrike" dirty="0">
                <a:solidFill>
                  <a:srgbClr val="000000"/>
                </a:solidFill>
                <a:effectLst/>
                <a:latin typeface="Calibri" panose="020F0502020204030204" pitchFamily="34" charset="0"/>
              </a:rPr>
              <a:t>Electronic Communications Privacy Act of 1986 </a:t>
            </a:r>
            <a:endParaRPr lang="en-US" sz="1400" b="1" dirty="0">
              <a:latin typeface="Arial" panose="020B0604020202020204" pitchFamily="34" charset="0"/>
            </a:endParaRPr>
          </a:p>
          <a:p>
            <a:pPr marL="0" marR="0" indent="0" algn="l" eaLnBrk="1" fontAlgn="auto" latinLnBrk="0" hangingPunct="1">
              <a:spcBef>
                <a:spcPts val="0"/>
              </a:spcBef>
              <a:spcAft>
                <a:spcPts val="0"/>
              </a:spcAft>
            </a:pPr>
            <a:r>
              <a:rPr lang="en-US" sz="1200" i="0" u="none" strike="noStrike" dirty="0">
                <a:solidFill>
                  <a:srgbClr val="000000"/>
                </a:solidFill>
                <a:effectLst/>
                <a:latin typeface="Calibri" panose="020F0502020204030204" pitchFamily="34" charset="0"/>
              </a:rPr>
              <a:t>Federal law in the US, effective since 1986, that extends previous legislation against phone wiretapping to protect the contents of computer communications while they are being made, in transit, and stored on computers.</a:t>
            </a:r>
            <a:endParaRPr lang="en-US" sz="1200" i="0" u="none" strike="noStrike" dirty="0">
              <a:solidFill>
                <a:srgbClr val="000000"/>
              </a:solidFill>
              <a:effectLst/>
              <a:latin typeface="Arial" panose="020B0604020202020204" pitchFamily="34" charset="0"/>
            </a:endParaRPr>
          </a:p>
          <a:p>
            <a:pPr marL="0" marR="0" indent="0" algn="l" eaLnBrk="1" fontAlgn="auto" latinLnBrk="0" hangingPunct="1">
              <a:spcBef>
                <a:spcPts val="0"/>
              </a:spcBef>
              <a:spcAft>
                <a:spcPts val="0"/>
              </a:spcAft>
            </a:pPr>
            <a:endParaRPr lang="en-US" sz="1200" i="0" u="none" strike="noStrike" dirty="0">
              <a:solidFill>
                <a:srgbClr val="000000"/>
              </a:solidFill>
              <a:effectLst/>
              <a:latin typeface="Arial" panose="020B0604020202020204" pitchFamily="34" charset="0"/>
            </a:endParaRPr>
          </a:p>
          <a:p>
            <a:pPr marL="0" marR="0" indent="0" algn="l" eaLnBrk="1" fontAlgn="auto" latinLnBrk="0" hangingPunct="1">
              <a:spcBef>
                <a:spcPts val="0"/>
              </a:spcBef>
              <a:spcAft>
                <a:spcPts val="0"/>
              </a:spcAft>
            </a:pPr>
            <a:r>
              <a:rPr lang="en-US" sz="1200" i="0" u="none" strike="noStrike" dirty="0">
                <a:solidFill>
                  <a:srgbClr val="000000"/>
                </a:solidFill>
                <a:effectLst/>
                <a:latin typeface="Arial" panose="020B0604020202020204" pitchFamily="34" charset="0"/>
              </a:rPr>
              <a:t>FCRA - </a:t>
            </a:r>
            <a:r>
              <a:rPr lang="en-US" sz="1400" b="1" dirty="0">
                <a:solidFill>
                  <a:schemeClr val="tx1"/>
                </a:solidFill>
                <a:effectLst/>
              </a:rPr>
              <a:t>Fair Credit Reporting Act</a:t>
            </a:r>
          </a:p>
          <a:p>
            <a:pPr marL="0" marR="0" indent="127000">
              <a:lnSpc>
                <a:spcPct val="107000"/>
              </a:lnSpc>
              <a:spcBef>
                <a:spcPts val="0"/>
              </a:spcBef>
              <a:spcAft>
                <a:spcPts val="0"/>
              </a:spcAft>
            </a:pPr>
            <a:r>
              <a:rPr lang="en-US" sz="1200" dirty="0">
                <a:solidFill>
                  <a:schemeClr val="tx1"/>
                </a:solidFill>
                <a:effectLst/>
              </a:rPr>
              <a:t>Federal law in the US, effective since 1970, that regulates credit agencies’ collection of credit report information as well as individuals’ access to such information.</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eaLnBrk="1" fontAlgn="auto" latinLnBrk="0" hangingPunct="1">
              <a:spcBef>
                <a:spcPts val="0"/>
              </a:spcBef>
              <a:spcAft>
                <a:spcPts val="0"/>
              </a:spcAft>
            </a:pPr>
            <a:endParaRPr lang="en-US" sz="1200" i="0" u="none" strike="noStrike" dirty="0">
              <a:effectLst/>
              <a:latin typeface="Arial" panose="020B0604020202020204" pitchFamily="34" charset="0"/>
            </a:endParaRPr>
          </a:p>
          <a:p>
            <a:pPr marL="0" marR="0" indent="128016" algn="l" fontAlgn="t">
              <a:lnSpc>
                <a:spcPct val="107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8A670D46-AE02-44B4-A04D-72BC9224C99F}" type="slidenum">
              <a:rPr lang="en-US" smtClean="0"/>
              <a:t>5</a:t>
            </a:fld>
            <a:endParaRPr lang="en-US"/>
          </a:p>
        </p:txBody>
      </p:sp>
    </p:spTree>
    <p:extLst>
      <p:ext uri="{BB962C8B-B14F-4D97-AF65-F5344CB8AC3E}">
        <p14:creationId xmlns:p14="http://schemas.microsoft.com/office/powerpoint/2010/main" val="3731521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28016" algn="l" fontAlgn="t">
              <a:lnSpc>
                <a:spcPct val="107000"/>
              </a:lnSpc>
              <a:spcBef>
                <a:spcPts val="0"/>
              </a:spcBef>
              <a:spcAft>
                <a:spcPts val="0"/>
              </a:spcAft>
            </a:pPr>
            <a:r>
              <a:rPr lang="en-US" dirty="0"/>
              <a:t>FERPA - </a:t>
            </a:r>
            <a:r>
              <a:rPr lang="en-US" sz="1200" b="1" i="0" u="none" strike="noStrike" dirty="0">
                <a:solidFill>
                  <a:srgbClr val="000000"/>
                </a:solidFill>
                <a:effectLst/>
                <a:latin typeface="Calibri" panose="020F0502020204030204" pitchFamily="34" charset="0"/>
              </a:rPr>
              <a:t>Family Educational Rights and Privacy Act</a:t>
            </a:r>
            <a:endParaRPr lang="en-US" sz="1200" b="0" i="0" u="none" strike="noStrike" dirty="0">
              <a:effectLst/>
              <a:latin typeface="Arial" panose="020B0604020202020204" pitchFamily="34" charset="0"/>
            </a:endParaRPr>
          </a:p>
          <a:p>
            <a:pPr marL="0" marR="0" indent="128016" algn="l" fontAlgn="t">
              <a:lnSpc>
                <a:spcPct val="107000"/>
              </a:lnSpc>
              <a:spcBef>
                <a:spcPts val="0"/>
              </a:spcBef>
              <a:spcAft>
                <a:spcPts val="0"/>
              </a:spcAft>
            </a:pPr>
            <a:r>
              <a:rPr lang="en-US" sz="1200" i="0" u="none" strike="noStrike" dirty="0">
                <a:solidFill>
                  <a:srgbClr val="000000"/>
                </a:solidFill>
                <a:effectLst/>
                <a:latin typeface="Calibri" panose="020F0502020204030204" pitchFamily="34" charset="0"/>
              </a:rPr>
              <a:t>Federal law in the US, effective since 1974, that regulates access and processing of education-related data</a:t>
            </a:r>
          </a:p>
          <a:p>
            <a:pPr marL="0" marR="0" indent="128016" algn="l" fontAlgn="t">
              <a:lnSpc>
                <a:spcPct val="107000"/>
              </a:lnSpc>
              <a:spcBef>
                <a:spcPts val="0"/>
              </a:spcBef>
              <a:spcAft>
                <a:spcPts val="0"/>
              </a:spcAft>
            </a:pPr>
            <a:endParaRPr lang="en-US" sz="1200" i="0" u="none" strike="noStrike" dirty="0">
              <a:solidFill>
                <a:srgbClr val="000000"/>
              </a:solidFill>
              <a:effectLst/>
              <a:latin typeface="Calibri" panose="020F0502020204030204" pitchFamily="34" charset="0"/>
            </a:endParaRPr>
          </a:p>
          <a:p>
            <a:pPr marL="0" marR="0" indent="128016" algn="l" fontAlgn="t">
              <a:lnSpc>
                <a:spcPct val="107000"/>
              </a:lnSpc>
              <a:spcBef>
                <a:spcPts val="0"/>
              </a:spcBef>
              <a:spcAft>
                <a:spcPts val="0"/>
              </a:spcAft>
            </a:pPr>
            <a:r>
              <a:rPr lang="en-US" sz="1200" i="0" u="none" strike="noStrike" dirty="0">
                <a:solidFill>
                  <a:srgbClr val="000000"/>
                </a:solidFill>
                <a:effectLst/>
                <a:latin typeface="Calibri" panose="020F0502020204030204" pitchFamily="34" charset="0"/>
              </a:rPr>
              <a:t>FISA  - </a:t>
            </a:r>
            <a:r>
              <a:rPr lang="en-US" sz="1600" b="1" i="0" u="none" strike="noStrike" dirty="0">
                <a:solidFill>
                  <a:srgbClr val="000000"/>
                </a:solidFill>
                <a:effectLst/>
                <a:latin typeface="Calibri" panose="020F0502020204030204" pitchFamily="34" charset="0"/>
              </a:rPr>
              <a:t>Foreign Intelligence Surveillance Act</a:t>
            </a:r>
          </a:p>
          <a:p>
            <a:pPr indent="128016" fontAlgn="t">
              <a:lnSpc>
                <a:spcPct val="107000"/>
              </a:lnSpc>
            </a:pPr>
            <a:r>
              <a:rPr lang="en-US" sz="1200" i="0" u="none" strike="noStrike" dirty="0">
                <a:solidFill>
                  <a:srgbClr val="000000"/>
                </a:solidFill>
                <a:effectLst/>
                <a:latin typeface="Calibri" panose="020F0502020204030204" pitchFamily="34" charset="0"/>
              </a:rPr>
              <a:t>Federal law in the US, effective since 1978, that establishes processes for surveillance of communications, a provision that has been an ongoing point of contention in international data-transfer negotiations, especially between the US and the EU.</a:t>
            </a:r>
            <a:endParaRPr lang="en-US" sz="1200" i="0" u="none" strike="noStrike" dirty="0">
              <a:effectLst/>
              <a:latin typeface="Arial" panose="020B0604020202020204" pitchFamily="34" charset="0"/>
            </a:endParaRPr>
          </a:p>
          <a:p>
            <a:pPr marL="0" marR="0" indent="128016" algn="l" fontAlgn="t">
              <a:lnSpc>
                <a:spcPct val="107000"/>
              </a:lnSpc>
              <a:spcBef>
                <a:spcPts val="0"/>
              </a:spcBef>
              <a:spcAft>
                <a:spcPts val="0"/>
              </a:spcAft>
            </a:pPr>
            <a:endParaRPr lang="en-US" dirty="0"/>
          </a:p>
          <a:p>
            <a:pPr marL="0" marR="0" indent="128016" algn="l" fontAlgn="t">
              <a:lnSpc>
                <a:spcPct val="107000"/>
              </a:lnSpc>
              <a:spcBef>
                <a:spcPts val="0"/>
              </a:spcBef>
              <a:spcAft>
                <a:spcPts val="0"/>
              </a:spcAft>
            </a:pPr>
            <a:r>
              <a:rPr lang="en-US" dirty="0"/>
              <a:t>GLBA - </a:t>
            </a:r>
            <a:r>
              <a:rPr lang="en-US" sz="1200" b="1" i="0" u="sng" strike="noStrike" dirty="0">
                <a:solidFill>
                  <a:srgbClr val="000000"/>
                </a:solidFill>
                <a:effectLst/>
                <a:latin typeface="Calibri" panose="020F0502020204030204" pitchFamily="34" charset="0"/>
              </a:rPr>
              <a:t>Gramm-Leach-Bliley Act</a:t>
            </a:r>
            <a:endParaRPr lang="en-US" sz="1200" b="0" i="0" u="none" strike="noStrike" dirty="0">
              <a:effectLst/>
              <a:latin typeface="Arial" panose="020B0604020202020204" pitchFamily="34" charset="0"/>
            </a:endParaRPr>
          </a:p>
          <a:p>
            <a:pPr marL="0" marR="0" indent="128016" algn="l" fontAlgn="t">
              <a:lnSpc>
                <a:spcPct val="107000"/>
              </a:lnSpc>
              <a:spcBef>
                <a:spcPts val="0"/>
              </a:spcBef>
              <a:spcAft>
                <a:spcPts val="0"/>
              </a:spcAft>
            </a:pPr>
            <a:r>
              <a:rPr lang="en-US" sz="1200" i="0" u="none" strike="noStrike" dirty="0">
                <a:solidFill>
                  <a:srgbClr val="000000"/>
                </a:solidFill>
                <a:effectLst/>
                <a:latin typeface="Calibri" panose="020F0502020204030204" pitchFamily="34" charset="0"/>
              </a:rPr>
              <a:t>Federal statute in the United States that, among other measures, requires financial organizations to disclose their data safeguards to their users; effective since 1999</a:t>
            </a:r>
            <a:r>
              <a:rPr lang="en-US" sz="1200" b="1" i="0" u="none" strike="noStrike" dirty="0">
                <a:solidFill>
                  <a:srgbClr val="000000"/>
                </a:solidFill>
                <a:effectLst/>
                <a:latin typeface="Calibri" panose="020F0502020204030204" pitchFamily="34" charset="0"/>
              </a:rPr>
              <a:t>.</a:t>
            </a:r>
            <a:endParaRPr lang="en-US" sz="1200" b="0" i="0" u="none" strike="noStrike" dirty="0">
              <a:effectLst/>
              <a:latin typeface="Arial" panose="020B0604020202020204" pitchFamily="34" charset="0"/>
            </a:endParaRPr>
          </a:p>
          <a:p>
            <a:pPr marL="0" marR="0" indent="128016" algn="l" fontAlgn="t">
              <a:lnSpc>
                <a:spcPct val="107000"/>
              </a:lnSpc>
              <a:spcBef>
                <a:spcPts val="0"/>
              </a:spcBef>
              <a:spcAft>
                <a:spcPts val="0"/>
              </a:spcAft>
            </a:pPr>
            <a:endParaRPr lang="en-US" dirty="0"/>
          </a:p>
          <a:p>
            <a:pPr marL="0" marR="0" indent="137160" algn="l" fontAlgn="t">
              <a:lnSpc>
                <a:spcPct val="107000"/>
              </a:lnSpc>
              <a:spcBef>
                <a:spcPts val="0"/>
              </a:spcBef>
              <a:spcAft>
                <a:spcPts val="0"/>
              </a:spcAft>
            </a:pPr>
            <a:r>
              <a:rPr lang="en-US" dirty="0"/>
              <a:t>PIPEAA - </a:t>
            </a:r>
            <a:r>
              <a:rPr lang="en-US" sz="1200" b="1" i="0" u="sng" strike="noStrike" dirty="0">
                <a:solidFill>
                  <a:srgbClr val="000000"/>
                </a:solidFill>
                <a:effectLst/>
                <a:latin typeface="Calibri" panose="020F0502020204030204" pitchFamily="34" charset="0"/>
                <a:hlinkClick r:id="rId3"/>
              </a:rPr>
              <a:t>Personal Information Protection and Electronic Documents Act</a:t>
            </a:r>
            <a:endParaRPr lang="en-US" sz="1200" b="0" i="0" u="none" strike="noStrike" dirty="0">
              <a:effectLst/>
              <a:latin typeface="Arial" panose="020B0604020202020204" pitchFamily="34" charset="0"/>
            </a:endParaRPr>
          </a:p>
          <a:p>
            <a:pPr marL="0" marR="0" indent="128016" algn="l" fontAlgn="t">
              <a:lnSpc>
                <a:spcPct val="107000"/>
              </a:lnSpc>
              <a:spcBef>
                <a:spcPts val="0"/>
              </a:spcBef>
              <a:spcAft>
                <a:spcPts val="0"/>
              </a:spcAft>
            </a:pPr>
            <a:r>
              <a:rPr lang="en-US" sz="1200" i="0" u="none" strike="noStrike" dirty="0">
                <a:solidFill>
                  <a:srgbClr val="000000"/>
                </a:solidFill>
                <a:effectLst/>
                <a:latin typeface="Calibri" panose="020F0502020204030204" pitchFamily="34" charset="0"/>
              </a:rPr>
              <a:t>Federal privacy law in Canada, effective since 2000.</a:t>
            </a:r>
            <a:endParaRPr lang="en-US" sz="1200" b="0" i="0" u="none" strike="noStrike" dirty="0">
              <a:effectLst/>
              <a:latin typeface="Arial" panose="020B0604020202020204" pitchFamily="34" charset="0"/>
            </a:endParaRPr>
          </a:p>
          <a:p>
            <a:pPr marL="0" marR="0" indent="128016" algn="l" fontAlgn="t">
              <a:lnSpc>
                <a:spcPct val="107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8A670D46-AE02-44B4-A04D-72BC9224C99F}" type="slidenum">
              <a:rPr lang="en-US" smtClean="0"/>
              <a:t>6</a:t>
            </a:fld>
            <a:endParaRPr lang="en-US"/>
          </a:p>
        </p:txBody>
      </p:sp>
    </p:spTree>
    <p:extLst>
      <p:ext uri="{BB962C8B-B14F-4D97-AF65-F5344CB8AC3E}">
        <p14:creationId xmlns:p14="http://schemas.microsoft.com/office/powerpoint/2010/main" val="3731521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We could probably talk for hours about the alphabet and all the acronyms for Privacy. There is no federal act that covers all aspects. The states have created safeguards.</a:t>
            </a:r>
          </a:p>
          <a:p>
            <a:endParaRPr lang="en-US" b="0" dirty="0"/>
          </a:p>
          <a:p>
            <a:r>
              <a:rPr lang="en-US" b="0" dirty="0"/>
              <a:t>Data Breach laws/regulations – all 50 states with different requirements – consumer residence determines reportability requirements</a:t>
            </a:r>
          </a:p>
          <a:p>
            <a:endParaRPr lang="en-US" b="0" dirty="0"/>
          </a:p>
          <a:p>
            <a:r>
              <a:rPr lang="en-US" b="0" dirty="0"/>
              <a:t>5 States have privacy acts: California, Colorado, Connecticut, Utah, New York and Virginia</a:t>
            </a:r>
          </a:p>
          <a:p>
            <a:endParaRPr lang="en-US" b="0" dirty="0"/>
          </a:p>
          <a:p>
            <a:r>
              <a:rPr lang="en-US" b="0" dirty="0"/>
              <a:t>6 States in active legislation – </a:t>
            </a:r>
            <a:r>
              <a:rPr lang="en-US" b="1" i="0" dirty="0">
                <a:solidFill>
                  <a:srgbClr val="202124"/>
                </a:solidFill>
                <a:effectLst/>
                <a:latin typeface="Roboto" panose="02000000000000000000" pitchFamily="2" charset="0"/>
              </a:rPr>
              <a:t>Indiana, Iowa, Kentucky, Mississippi, New York, Oklahoma, Oregon, and Tennessee</a:t>
            </a:r>
            <a:r>
              <a:rPr lang="en-US" b="0" i="0" dirty="0">
                <a:solidFill>
                  <a:srgbClr val="202124"/>
                </a:solidFill>
                <a:effectLst/>
                <a:latin typeface="Roboto" panose="02000000000000000000" pitchFamily="2" charset="0"/>
              </a:rPr>
              <a:t>.</a:t>
            </a:r>
          </a:p>
          <a:p>
            <a:r>
              <a:rPr lang="en-US" b="0" i="0" dirty="0">
                <a:solidFill>
                  <a:srgbClr val="313131"/>
                </a:solidFill>
                <a:effectLst/>
                <a:latin typeface="poppins" panose="020B0502040204020203" pitchFamily="2" charset="0"/>
              </a:rPr>
              <a:t>Three states – Indiana, Iowa, and Oklahoma –passed a bill out of one chamber but not the other</a:t>
            </a:r>
            <a:endParaRPr lang="en-US" b="0" dirty="0"/>
          </a:p>
        </p:txBody>
      </p:sp>
      <p:sp>
        <p:nvSpPr>
          <p:cNvPr id="4" name="Slide Number Placeholder 3"/>
          <p:cNvSpPr>
            <a:spLocks noGrp="1"/>
          </p:cNvSpPr>
          <p:nvPr>
            <p:ph type="sldNum" sz="quarter" idx="5"/>
          </p:nvPr>
        </p:nvSpPr>
        <p:spPr/>
        <p:txBody>
          <a:bodyPr/>
          <a:lstStyle/>
          <a:p>
            <a:fld id="{8A670D46-AE02-44B4-A04D-72BC9224C99F}" type="slidenum">
              <a:rPr lang="en-US" smtClean="0"/>
              <a:t>7</a:t>
            </a:fld>
            <a:endParaRPr lang="en-US"/>
          </a:p>
        </p:txBody>
      </p:sp>
    </p:spTree>
    <p:extLst>
      <p:ext uri="{BB962C8B-B14F-4D97-AF65-F5344CB8AC3E}">
        <p14:creationId xmlns:p14="http://schemas.microsoft.com/office/powerpoint/2010/main" val="1455843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Georgia" panose="02040502050405020303" pitchFamily="18" charset="0"/>
              </a:rPr>
              <a:t>CCPA applies to businesses outside California if the business meets certain thresholds. For example, a business in New York may be subject to certain CCPA obligations in relation to its website. The domestic and global data laws impacts your everyday web surfing, even if you do not realize it.</a:t>
            </a:r>
          </a:p>
          <a:p>
            <a:endParaRPr lang="en-US" b="0" i="0" dirty="0">
              <a:solidFill>
                <a:srgbClr val="333333"/>
              </a:solidFill>
              <a:effectLst/>
              <a:latin typeface="Georgia" panose="02040502050405020303" pitchFamily="18" charset="0"/>
            </a:endParaRPr>
          </a:p>
          <a:p>
            <a:pPr algn="l"/>
            <a:r>
              <a:rPr lang="en-US" b="0" i="0" dirty="0">
                <a:solidFill>
                  <a:srgbClr val="666666"/>
                </a:solidFill>
                <a:effectLst/>
                <a:latin typeface="HCo Gotham"/>
              </a:rPr>
              <a:t>VCDPA are the right to access, right to delete, right to correct, right to data portability, right to opt out, and right to appeal. These rights are summarized as follows:</a:t>
            </a:r>
          </a:p>
          <a:p>
            <a:pPr algn="l">
              <a:buFont typeface="Arial" panose="020B0604020202020204" pitchFamily="34" charset="0"/>
              <a:buChar char="•"/>
            </a:pPr>
            <a:r>
              <a:rPr lang="en-US" b="0" i="0" u="sng" dirty="0">
                <a:solidFill>
                  <a:srgbClr val="666666"/>
                </a:solidFill>
                <a:effectLst/>
                <a:latin typeface="HCo Gotham"/>
              </a:rPr>
              <a:t>Right to Access</a:t>
            </a:r>
            <a:r>
              <a:rPr lang="en-US" b="0" i="0" dirty="0">
                <a:solidFill>
                  <a:srgbClr val="666666"/>
                </a:solidFill>
                <a:effectLst/>
                <a:latin typeface="HCo Gotham"/>
              </a:rPr>
              <a:t>: The right to confirm whether a business is processing the consumer’s personal data and to access that data;</a:t>
            </a:r>
          </a:p>
          <a:p>
            <a:pPr algn="l">
              <a:buFont typeface="Arial" panose="020B0604020202020204" pitchFamily="34" charset="0"/>
              <a:buChar char="•"/>
            </a:pPr>
            <a:r>
              <a:rPr lang="en-US" b="0" i="0" u="sng" dirty="0">
                <a:solidFill>
                  <a:srgbClr val="666666"/>
                </a:solidFill>
                <a:effectLst/>
                <a:latin typeface="HCo Gotham"/>
              </a:rPr>
              <a:t>Right to Delete</a:t>
            </a:r>
            <a:r>
              <a:rPr lang="en-US" b="0" i="0" dirty="0">
                <a:solidFill>
                  <a:srgbClr val="666666"/>
                </a:solidFill>
                <a:effectLst/>
                <a:latin typeface="HCo Gotham"/>
              </a:rPr>
              <a:t>: Allows consumers to delete the data that was provided to or otherwise obtained by a business;</a:t>
            </a:r>
          </a:p>
          <a:p>
            <a:pPr algn="l">
              <a:buFont typeface="Arial" panose="020B0604020202020204" pitchFamily="34" charset="0"/>
              <a:buChar char="•"/>
            </a:pPr>
            <a:r>
              <a:rPr lang="en-US" b="0" i="0" u="sng" dirty="0">
                <a:solidFill>
                  <a:srgbClr val="666666"/>
                </a:solidFill>
                <a:effectLst/>
                <a:latin typeface="HCo Gotham"/>
              </a:rPr>
              <a:t>Right to Correct</a:t>
            </a:r>
            <a:r>
              <a:rPr lang="en-US" b="0" i="0" dirty="0">
                <a:solidFill>
                  <a:srgbClr val="666666"/>
                </a:solidFill>
                <a:effectLst/>
                <a:latin typeface="HCo Gotham"/>
              </a:rPr>
              <a:t>: Allows consumers to correct any inaccuracies in their personal data;</a:t>
            </a:r>
          </a:p>
          <a:p>
            <a:pPr algn="l">
              <a:buFont typeface="Arial" panose="020B0604020202020204" pitchFamily="34" charset="0"/>
              <a:buChar char="•"/>
            </a:pPr>
            <a:r>
              <a:rPr lang="en-US" b="0" i="0" u="sng" dirty="0">
                <a:solidFill>
                  <a:srgbClr val="666666"/>
                </a:solidFill>
                <a:effectLst/>
                <a:latin typeface="HCo Gotham"/>
              </a:rPr>
              <a:t>Right to Data Portability</a:t>
            </a:r>
            <a:r>
              <a:rPr lang="en-US" b="0" i="0" dirty="0">
                <a:solidFill>
                  <a:srgbClr val="666666"/>
                </a:solidFill>
                <a:effectLst/>
                <a:latin typeface="HCo Gotham"/>
              </a:rPr>
              <a:t>: Allows consumers to obtain a copy of data they previously provided to a business in a portable format that allows the consumer to transmit their data to another business;</a:t>
            </a:r>
          </a:p>
          <a:p>
            <a:pPr algn="l">
              <a:buFont typeface="Arial" panose="020B0604020202020204" pitchFamily="34" charset="0"/>
              <a:buChar char="•"/>
            </a:pPr>
            <a:r>
              <a:rPr lang="en-US" b="0" i="0" u="sng" dirty="0">
                <a:solidFill>
                  <a:srgbClr val="666666"/>
                </a:solidFill>
                <a:effectLst/>
                <a:latin typeface="HCo Gotham"/>
              </a:rPr>
              <a:t>Right to </a:t>
            </a:r>
            <a:r>
              <a:rPr lang="en-US" b="0" i="0" u="sng" dirty="0" err="1">
                <a:solidFill>
                  <a:srgbClr val="666666"/>
                </a:solidFill>
                <a:effectLst/>
                <a:latin typeface="HCo Gotham"/>
              </a:rPr>
              <a:t>Opt</a:t>
            </a:r>
            <a:r>
              <a:rPr lang="en-US" b="0" i="0" u="sng" dirty="0">
                <a:solidFill>
                  <a:srgbClr val="666666"/>
                </a:solidFill>
                <a:effectLst/>
                <a:latin typeface="HCo Gotham"/>
              </a:rPr>
              <a:t> Out</a:t>
            </a:r>
            <a:r>
              <a:rPr lang="en-US" b="0" i="0" dirty="0">
                <a:solidFill>
                  <a:srgbClr val="666666"/>
                </a:solidFill>
                <a:effectLst/>
                <a:latin typeface="HCo Gotham"/>
              </a:rPr>
              <a:t>: The ability to opt out of data processing used for the purposes of targeted advertising, the sale of personal data, or profiling in furtherance of decisions that produce “legal or similarly significant effects” concerning the individual; and</a:t>
            </a:r>
          </a:p>
          <a:p>
            <a:pPr algn="l">
              <a:buFont typeface="Arial" panose="020B0604020202020204" pitchFamily="34" charset="0"/>
              <a:buChar char="•"/>
            </a:pPr>
            <a:r>
              <a:rPr lang="en-US" b="0" i="0" u="sng" dirty="0">
                <a:solidFill>
                  <a:srgbClr val="666666"/>
                </a:solidFill>
                <a:effectLst/>
                <a:latin typeface="HCo Gotham"/>
              </a:rPr>
              <a:t>Right to Appeal</a:t>
            </a:r>
            <a:r>
              <a:rPr lang="en-US" b="0" i="0" dirty="0">
                <a:solidFill>
                  <a:srgbClr val="666666"/>
                </a:solidFill>
                <a:effectLst/>
                <a:latin typeface="HCo Gotham"/>
              </a:rPr>
              <a:t>: A consumer can appeal a company’s refusal to provide personal data.</a:t>
            </a:r>
          </a:p>
          <a:p>
            <a:endParaRPr lang="en-US" b="0" i="0" dirty="0">
              <a:solidFill>
                <a:srgbClr val="333333"/>
              </a:solidFill>
              <a:effectLst/>
              <a:latin typeface="Georgia" panose="02040502050405020303" pitchFamily="18" charset="0"/>
            </a:endParaRPr>
          </a:p>
          <a:p>
            <a:r>
              <a:rPr lang="en-US" b="0" i="0" dirty="0">
                <a:solidFill>
                  <a:srgbClr val="202124"/>
                </a:solidFill>
                <a:effectLst/>
                <a:latin typeface="Roboto" panose="02000000000000000000" pitchFamily="2" charset="0"/>
              </a:rPr>
              <a:t>CPA is the Third State to sign a privacy act into law. The Colorado Privacy Act </a:t>
            </a:r>
            <a:r>
              <a:rPr lang="en-US" b="1" i="0" dirty="0">
                <a:solidFill>
                  <a:srgbClr val="202124"/>
                </a:solidFill>
                <a:effectLst/>
                <a:latin typeface="Roboto" panose="02000000000000000000" pitchFamily="2" charset="0"/>
              </a:rPr>
              <a:t>provides Colorado residents with the right to opt out of targeted advertising, the sale of their personal data and certain types of profiling</a:t>
            </a:r>
            <a:r>
              <a:rPr lang="en-US" b="0" i="0" dirty="0">
                <a:solidFill>
                  <a:srgbClr val="202124"/>
                </a:solidFill>
                <a:effectLst/>
                <a:latin typeface="Roboto" panose="02000000000000000000" pitchFamily="2" charset="0"/>
              </a:rPr>
              <a:t>.</a:t>
            </a:r>
          </a:p>
          <a:p>
            <a:endParaRPr lang="en-US" b="0" i="0" dirty="0">
              <a:solidFill>
                <a:srgbClr val="202124"/>
              </a:solidFill>
              <a:effectLst/>
              <a:latin typeface="Roboto" panose="02000000000000000000" pitchFamily="2" charset="0"/>
            </a:endParaRPr>
          </a:p>
          <a:p>
            <a:r>
              <a:rPr lang="en-US" b="0" i="0" dirty="0">
                <a:solidFill>
                  <a:srgbClr val="202124"/>
                </a:solidFill>
                <a:effectLst/>
                <a:latin typeface="Roboto" panose="02000000000000000000" pitchFamily="2" charset="0"/>
              </a:rPr>
              <a:t>The reason I mention these state acts because they all apply</a:t>
            </a:r>
            <a:r>
              <a:rPr lang="en-US" b="0" i="0" dirty="0">
                <a:solidFill>
                  <a:srgbClr val="666666"/>
                </a:solidFill>
                <a:effectLst/>
                <a:latin typeface="HCo Gotham"/>
              </a:rPr>
              <a:t> to legal entities conducting business in Colorado or delivering products or services targeted to Colorado residents.  </a:t>
            </a:r>
          </a:p>
          <a:p>
            <a:endParaRPr lang="en-US" b="0" i="0" dirty="0">
              <a:solidFill>
                <a:srgbClr val="666666"/>
              </a:solidFill>
              <a:effectLst/>
              <a:latin typeface="HCo Gotham"/>
            </a:endParaRPr>
          </a:p>
          <a:p>
            <a:pPr algn="l">
              <a:buFont typeface="Arial" panose="020B0604020202020204" pitchFamily="34" charset="0"/>
              <a:buChar char="•"/>
            </a:pPr>
            <a:r>
              <a:rPr lang="en-US" b="0" i="0" dirty="0">
                <a:solidFill>
                  <a:srgbClr val="666666"/>
                </a:solidFill>
                <a:effectLst/>
                <a:latin typeface="HCo Gotham"/>
              </a:rPr>
              <a:t>Businesses covered by the new data privacy laws should:</a:t>
            </a:r>
          </a:p>
          <a:p>
            <a:pPr marL="742950" lvl="1" indent="-285750" algn="l">
              <a:buFont typeface="Arial" panose="020B0604020202020204" pitchFamily="34" charset="0"/>
              <a:buChar char="•"/>
            </a:pPr>
            <a:r>
              <a:rPr lang="en-US" b="0" i="0" dirty="0">
                <a:solidFill>
                  <a:srgbClr val="666666"/>
                </a:solidFill>
                <a:effectLst/>
                <a:latin typeface="HCo Gotham"/>
              </a:rPr>
              <a:t>Implement cybersecurity safeguards;</a:t>
            </a:r>
          </a:p>
          <a:p>
            <a:pPr marL="742950" lvl="1" indent="-285750" algn="l">
              <a:buFont typeface="Arial" panose="020B0604020202020204" pitchFamily="34" charset="0"/>
              <a:buChar char="•"/>
            </a:pPr>
            <a:r>
              <a:rPr lang="en-US" b="0" i="0" dirty="0">
                <a:solidFill>
                  <a:srgbClr val="666666"/>
                </a:solidFill>
                <a:effectLst/>
                <a:latin typeface="HCo Gotham"/>
              </a:rPr>
              <a:t>Create and communicate to consumers a process by which consumers may submit a request regarding their personal data and subsequently appeal a decision;</a:t>
            </a:r>
          </a:p>
          <a:p>
            <a:pPr marL="742950" lvl="1" indent="-285750" algn="l">
              <a:buFont typeface="Arial" panose="020B0604020202020204" pitchFamily="34" charset="0"/>
              <a:buChar char="•"/>
            </a:pPr>
            <a:r>
              <a:rPr lang="en-US" b="0" i="0" dirty="0">
                <a:solidFill>
                  <a:srgbClr val="666666"/>
                </a:solidFill>
                <a:effectLst/>
                <a:latin typeface="HCo Gotham"/>
              </a:rPr>
              <a:t>Provide a clear and conspicuous notice informing consumers that they have the right to opt out of targeted advertising and sales of their personal data;</a:t>
            </a:r>
          </a:p>
          <a:p>
            <a:pPr marL="742950" lvl="1" indent="-285750" algn="l">
              <a:buFont typeface="Arial" panose="020B0604020202020204" pitchFamily="34" charset="0"/>
              <a:buChar char="•"/>
            </a:pPr>
            <a:r>
              <a:rPr lang="en-US" b="0" i="0" dirty="0">
                <a:solidFill>
                  <a:srgbClr val="666666"/>
                </a:solidFill>
                <a:effectLst/>
                <a:latin typeface="HCo Gotham"/>
              </a:rPr>
              <a:t>Establish a user-selected universal opt-out mechanism by July 1, 2024;</a:t>
            </a:r>
          </a:p>
          <a:p>
            <a:pPr marL="742950" lvl="1" indent="-285750" algn="l">
              <a:buFont typeface="Arial" panose="020B0604020202020204" pitchFamily="34" charset="0"/>
              <a:buChar char="•"/>
            </a:pPr>
            <a:r>
              <a:rPr lang="en-US" b="0" i="0" dirty="0">
                <a:solidFill>
                  <a:srgbClr val="666666"/>
                </a:solidFill>
                <a:effectLst/>
                <a:latin typeface="HCo Gotham"/>
              </a:rPr>
              <a:t>Update their Privacy Policy to explain their collection and use of data;</a:t>
            </a:r>
          </a:p>
          <a:p>
            <a:pPr marL="742950" lvl="1" indent="-285750" algn="l">
              <a:buFont typeface="Arial" panose="020B0604020202020204" pitchFamily="34" charset="0"/>
              <a:buChar char="•"/>
            </a:pPr>
            <a:r>
              <a:rPr lang="en-US" b="0" i="0" dirty="0">
                <a:solidFill>
                  <a:srgbClr val="666666"/>
                </a:solidFill>
                <a:effectLst/>
                <a:latin typeface="HCo Gotham"/>
              </a:rPr>
              <a:t>Update their contracts with third parties to ensure that they comply with the laws;</a:t>
            </a:r>
          </a:p>
          <a:p>
            <a:pPr marL="742950" lvl="1" indent="-285750" algn="l">
              <a:buFont typeface="Arial" panose="020B0604020202020204" pitchFamily="34" charset="0"/>
              <a:buChar char="•"/>
            </a:pPr>
            <a:r>
              <a:rPr lang="en-US" b="0" i="0" dirty="0">
                <a:solidFill>
                  <a:srgbClr val="666666"/>
                </a:solidFill>
                <a:effectLst/>
                <a:latin typeface="HCo Gotham"/>
              </a:rPr>
              <a:t>Obtain consumers’ informed consent before collecting sensitive data; and</a:t>
            </a:r>
          </a:p>
          <a:p>
            <a:pPr marL="742950" lvl="1" indent="-285750" algn="l">
              <a:buFont typeface="Arial" panose="020B0604020202020204" pitchFamily="34" charset="0"/>
              <a:buChar char="•"/>
            </a:pPr>
            <a:r>
              <a:rPr lang="en-US" b="0" i="0" dirty="0">
                <a:solidFill>
                  <a:srgbClr val="666666"/>
                </a:solidFill>
                <a:effectLst/>
                <a:latin typeface="HCo Gotham"/>
              </a:rPr>
              <a:t>Establish a procedure to determine when to conduct a data protection assessment.</a:t>
            </a:r>
          </a:p>
          <a:p>
            <a:pPr algn="l"/>
            <a:endParaRPr lang="en-US" b="0" i="0" dirty="0">
              <a:solidFill>
                <a:srgbClr val="666666"/>
              </a:solidFill>
              <a:effectLst/>
              <a:latin typeface="HCo Gotham"/>
            </a:endParaRPr>
          </a:p>
          <a:p>
            <a:pPr algn="l"/>
            <a:endParaRPr lang="en-US" b="0" i="0" dirty="0">
              <a:solidFill>
                <a:srgbClr val="666666"/>
              </a:solidFill>
              <a:effectLst/>
              <a:latin typeface="HCo Gotham"/>
            </a:endParaRPr>
          </a:p>
          <a:p>
            <a:endParaRPr lang="en-US" dirty="0"/>
          </a:p>
        </p:txBody>
      </p:sp>
      <p:sp>
        <p:nvSpPr>
          <p:cNvPr id="4" name="Slide Number Placeholder 3"/>
          <p:cNvSpPr>
            <a:spLocks noGrp="1"/>
          </p:cNvSpPr>
          <p:nvPr>
            <p:ph type="sldNum" sz="quarter" idx="5"/>
          </p:nvPr>
        </p:nvSpPr>
        <p:spPr/>
        <p:txBody>
          <a:bodyPr/>
          <a:lstStyle/>
          <a:p>
            <a:fld id="{8A670D46-AE02-44B4-A04D-72BC9224C99F}" type="slidenum">
              <a:rPr lang="en-US" smtClean="0"/>
              <a:t>8</a:t>
            </a:fld>
            <a:endParaRPr lang="en-US"/>
          </a:p>
        </p:txBody>
      </p:sp>
    </p:spTree>
    <p:extLst>
      <p:ext uri="{BB962C8B-B14F-4D97-AF65-F5344CB8AC3E}">
        <p14:creationId xmlns:p14="http://schemas.microsoft.com/office/powerpoint/2010/main" val="3731521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666666"/>
                </a:solidFill>
                <a:effectLst/>
                <a:latin typeface="HCo Gotham"/>
              </a:rPr>
              <a:t>These new data privacy laws have gone into effect and will be in the near future. it is never too early to start assessing your company’s data privacy obligations and begin working toward compliance. </a:t>
            </a:r>
          </a:p>
          <a:p>
            <a:endParaRPr lang="en-US" dirty="0"/>
          </a:p>
        </p:txBody>
      </p:sp>
      <p:sp>
        <p:nvSpPr>
          <p:cNvPr id="4" name="Slide Number Placeholder 3"/>
          <p:cNvSpPr>
            <a:spLocks noGrp="1"/>
          </p:cNvSpPr>
          <p:nvPr>
            <p:ph type="sldNum" sz="quarter" idx="5"/>
          </p:nvPr>
        </p:nvSpPr>
        <p:spPr/>
        <p:txBody>
          <a:bodyPr/>
          <a:lstStyle/>
          <a:p>
            <a:fld id="{8A670D46-AE02-44B4-A04D-72BC9224C99F}" type="slidenum">
              <a:rPr lang="en-US" smtClean="0"/>
              <a:t>9</a:t>
            </a:fld>
            <a:endParaRPr lang="en-US"/>
          </a:p>
        </p:txBody>
      </p:sp>
    </p:spTree>
    <p:extLst>
      <p:ext uri="{BB962C8B-B14F-4D97-AF65-F5344CB8AC3E}">
        <p14:creationId xmlns:p14="http://schemas.microsoft.com/office/powerpoint/2010/main" val="30620471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74240" y="0"/>
            <a:ext cx="1300480" cy="2130425"/>
          </a:xfrm>
          <a:custGeom>
            <a:avLst/>
            <a:gdLst/>
            <a:ahLst/>
            <a:cxnLst/>
            <a:rect l="l" t="t" r="r" b="b"/>
            <a:pathLst>
              <a:path w="1300480" h="2130425">
                <a:moveTo>
                  <a:pt x="0" y="2130405"/>
                </a:moveTo>
                <a:lnTo>
                  <a:pt x="1179" y="2074147"/>
                </a:lnTo>
                <a:lnTo>
                  <a:pt x="3042" y="2018270"/>
                </a:lnTo>
                <a:lnTo>
                  <a:pt x="5589" y="1962777"/>
                </a:lnTo>
                <a:lnTo>
                  <a:pt x="8818" y="1907676"/>
                </a:lnTo>
                <a:lnTo>
                  <a:pt x="12731" y="1852971"/>
                </a:lnTo>
                <a:lnTo>
                  <a:pt x="17325" y="1798668"/>
                </a:lnTo>
                <a:lnTo>
                  <a:pt x="22599" y="1744773"/>
                </a:lnTo>
                <a:lnTo>
                  <a:pt x="28555" y="1691292"/>
                </a:lnTo>
                <a:lnTo>
                  <a:pt x="35190" y="1638230"/>
                </a:lnTo>
                <a:lnTo>
                  <a:pt x="42504" y="1585593"/>
                </a:lnTo>
                <a:lnTo>
                  <a:pt x="50497" y="1533387"/>
                </a:lnTo>
                <a:lnTo>
                  <a:pt x="59167" y="1481617"/>
                </a:lnTo>
                <a:lnTo>
                  <a:pt x="68515" y="1430288"/>
                </a:lnTo>
                <a:lnTo>
                  <a:pt x="78539" y="1379407"/>
                </a:lnTo>
                <a:lnTo>
                  <a:pt x="89239" y="1328980"/>
                </a:lnTo>
                <a:lnTo>
                  <a:pt x="100615" y="1279011"/>
                </a:lnTo>
                <a:lnTo>
                  <a:pt x="112665" y="1229506"/>
                </a:lnTo>
                <a:lnTo>
                  <a:pt x="125491" y="1180102"/>
                </a:lnTo>
                <a:lnTo>
                  <a:pt x="138787" y="1131914"/>
                </a:lnTo>
                <a:lnTo>
                  <a:pt x="152857" y="1083837"/>
                </a:lnTo>
                <a:lnTo>
                  <a:pt x="167599" y="1036247"/>
                </a:lnTo>
                <a:lnTo>
                  <a:pt x="183013" y="989150"/>
                </a:lnTo>
                <a:lnTo>
                  <a:pt x="199098" y="942551"/>
                </a:lnTo>
                <a:lnTo>
                  <a:pt x="215852" y="896457"/>
                </a:lnTo>
                <a:lnTo>
                  <a:pt x="233277" y="850872"/>
                </a:lnTo>
                <a:lnTo>
                  <a:pt x="251370" y="805802"/>
                </a:lnTo>
                <a:lnTo>
                  <a:pt x="270131" y="761254"/>
                </a:lnTo>
                <a:lnTo>
                  <a:pt x="289560" y="717232"/>
                </a:lnTo>
                <a:lnTo>
                  <a:pt x="309656" y="673743"/>
                </a:lnTo>
                <a:lnTo>
                  <a:pt x="330418" y="630792"/>
                </a:lnTo>
                <a:lnTo>
                  <a:pt x="351846" y="588384"/>
                </a:lnTo>
                <a:lnTo>
                  <a:pt x="373939" y="546526"/>
                </a:lnTo>
                <a:lnTo>
                  <a:pt x="396696" y="505223"/>
                </a:lnTo>
                <a:lnTo>
                  <a:pt x="420117" y="464481"/>
                </a:lnTo>
                <a:lnTo>
                  <a:pt x="444201" y="424304"/>
                </a:lnTo>
                <a:lnTo>
                  <a:pt x="468948" y="384700"/>
                </a:lnTo>
                <a:lnTo>
                  <a:pt x="494356" y="345674"/>
                </a:lnTo>
                <a:lnTo>
                  <a:pt x="520426" y="307230"/>
                </a:lnTo>
                <a:lnTo>
                  <a:pt x="547156" y="269376"/>
                </a:lnTo>
                <a:lnTo>
                  <a:pt x="574546" y="232116"/>
                </a:lnTo>
                <a:lnTo>
                  <a:pt x="602596" y="195457"/>
                </a:lnTo>
                <a:lnTo>
                  <a:pt x="631304" y="159403"/>
                </a:lnTo>
                <a:lnTo>
                  <a:pt x="660670" y="123961"/>
                </a:lnTo>
                <a:lnTo>
                  <a:pt x="690693" y="89136"/>
                </a:lnTo>
                <a:lnTo>
                  <a:pt x="721373" y="54935"/>
                </a:lnTo>
                <a:lnTo>
                  <a:pt x="752709" y="21361"/>
                </a:lnTo>
                <a:lnTo>
                  <a:pt x="773456" y="0"/>
                </a:lnTo>
                <a:lnTo>
                  <a:pt x="1299973" y="0"/>
                </a:lnTo>
                <a:lnTo>
                  <a:pt x="1275200" y="18375"/>
                </a:lnTo>
                <a:lnTo>
                  <a:pt x="1235359" y="48842"/>
                </a:lnTo>
                <a:lnTo>
                  <a:pt x="1196062" y="79819"/>
                </a:lnTo>
                <a:lnTo>
                  <a:pt x="1157312" y="111301"/>
                </a:lnTo>
                <a:lnTo>
                  <a:pt x="1119111" y="143284"/>
                </a:lnTo>
                <a:lnTo>
                  <a:pt x="1081462" y="175764"/>
                </a:lnTo>
                <a:lnTo>
                  <a:pt x="1044370" y="208736"/>
                </a:lnTo>
                <a:lnTo>
                  <a:pt x="1007836" y="242196"/>
                </a:lnTo>
                <a:lnTo>
                  <a:pt x="971864" y="276139"/>
                </a:lnTo>
                <a:lnTo>
                  <a:pt x="936457" y="310561"/>
                </a:lnTo>
                <a:lnTo>
                  <a:pt x="901617" y="345458"/>
                </a:lnTo>
                <a:lnTo>
                  <a:pt x="867349" y="380825"/>
                </a:lnTo>
                <a:lnTo>
                  <a:pt x="833655" y="416657"/>
                </a:lnTo>
                <a:lnTo>
                  <a:pt x="800538" y="452951"/>
                </a:lnTo>
                <a:lnTo>
                  <a:pt x="768001" y="489702"/>
                </a:lnTo>
                <a:lnTo>
                  <a:pt x="736048" y="526905"/>
                </a:lnTo>
                <a:lnTo>
                  <a:pt x="704681" y="564557"/>
                </a:lnTo>
                <a:lnTo>
                  <a:pt x="673903" y="602652"/>
                </a:lnTo>
                <a:lnTo>
                  <a:pt x="643718" y="641186"/>
                </a:lnTo>
                <a:lnTo>
                  <a:pt x="614128" y="680156"/>
                </a:lnTo>
                <a:lnTo>
                  <a:pt x="585136" y="719555"/>
                </a:lnTo>
                <a:lnTo>
                  <a:pt x="556747" y="759381"/>
                </a:lnTo>
                <a:lnTo>
                  <a:pt x="528962" y="799628"/>
                </a:lnTo>
                <a:lnTo>
                  <a:pt x="501785" y="840293"/>
                </a:lnTo>
                <a:lnTo>
                  <a:pt x="475218" y="881371"/>
                </a:lnTo>
                <a:lnTo>
                  <a:pt x="449266" y="922857"/>
                </a:lnTo>
                <a:lnTo>
                  <a:pt x="423930" y="964746"/>
                </a:lnTo>
                <a:lnTo>
                  <a:pt x="399215" y="1007036"/>
                </a:lnTo>
                <a:lnTo>
                  <a:pt x="375122" y="1049721"/>
                </a:lnTo>
                <a:lnTo>
                  <a:pt x="351656" y="1092796"/>
                </a:lnTo>
                <a:lnTo>
                  <a:pt x="328819" y="1136258"/>
                </a:lnTo>
                <a:lnTo>
                  <a:pt x="306614" y="1180102"/>
                </a:lnTo>
                <a:lnTo>
                  <a:pt x="285044" y="1224323"/>
                </a:lnTo>
                <a:lnTo>
                  <a:pt x="264113" y="1268918"/>
                </a:lnTo>
                <a:lnTo>
                  <a:pt x="243823" y="1313881"/>
                </a:lnTo>
                <a:lnTo>
                  <a:pt x="224178" y="1359209"/>
                </a:lnTo>
                <a:lnTo>
                  <a:pt x="205180" y="1404897"/>
                </a:lnTo>
                <a:lnTo>
                  <a:pt x="186832" y="1450940"/>
                </a:lnTo>
                <a:lnTo>
                  <a:pt x="169139" y="1497334"/>
                </a:lnTo>
                <a:lnTo>
                  <a:pt x="152102" y="1544075"/>
                </a:lnTo>
                <a:lnTo>
                  <a:pt x="135725" y="1591158"/>
                </a:lnTo>
                <a:lnTo>
                  <a:pt x="120011" y="1638579"/>
                </a:lnTo>
                <a:lnTo>
                  <a:pt x="104963" y="1686334"/>
                </a:lnTo>
                <a:lnTo>
                  <a:pt x="90583" y="1734418"/>
                </a:lnTo>
                <a:lnTo>
                  <a:pt x="76876" y="1782826"/>
                </a:lnTo>
                <a:lnTo>
                  <a:pt x="63844" y="1831555"/>
                </a:lnTo>
                <a:lnTo>
                  <a:pt x="51490" y="1880599"/>
                </a:lnTo>
                <a:lnTo>
                  <a:pt x="39817" y="1929955"/>
                </a:lnTo>
                <a:lnTo>
                  <a:pt x="28829" y="1979618"/>
                </a:lnTo>
                <a:lnTo>
                  <a:pt x="18528" y="2029583"/>
                </a:lnTo>
                <a:lnTo>
                  <a:pt x="8917" y="2079847"/>
                </a:lnTo>
                <a:lnTo>
                  <a:pt x="0" y="2130405"/>
                </a:lnTo>
                <a:close/>
              </a:path>
            </a:pathLst>
          </a:custGeom>
          <a:solidFill>
            <a:srgbClr val="8CC1E8"/>
          </a:solidFill>
        </p:spPr>
        <p:txBody>
          <a:bodyPr wrap="square" lIns="0" tIns="0" rIns="0" bIns="0" rtlCol="0"/>
          <a:lstStyle/>
          <a:p>
            <a:endParaRPr/>
          </a:p>
        </p:txBody>
      </p:sp>
      <p:sp>
        <p:nvSpPr>
          <p:cNvPr id="17" name="bg object 17"/>
          <p:cNvSpPr/>
          <p:nvPr/>
        </p:nvSpPr>
        <p:spPr>
          <a:xfrm>
            <a:off x="10974820" y="3993958"/>
            <a:ext cx="1217295" cy="2864485"/>
          </a:xfrm>
          <a:custGeom>
            <a:avLst/>
            <a:gdLst/>
            <a:ahLst/>
            <a:cxnLst/>
            <a:rect l="l" t="t" r="r" b="b"/>
            <a:pathLst>
              <a:path w="1217295" h="2864484">
                <a:moveTo>
                  <a:pt x="1216875" y="2864041"/>
                </a:moveTo>
                <a:lnTo>
                  <a:pt x="0" y="2864041"/>
                </a:lnTo>
                <a:lnTo>
                  <a:pt x="15456" y="2837846"/>
                </a:lnTo>
                <a:lnTo>
                  <a:pt x="43148" y="2790556"/>
                </a:lnTo>
                <a:lnTo>
                  <a:pt x="70577" y="2743249"/>
                </a:lnTo>
                <a:lnTo>
                  <a:pt x="97742" y="2695925"/>
                </a:lnTo>
                <a:lnTo>
                  <a:pt x="124644" y="2648588"/>
                </a:lnTo>
                <a:lnTo>
                  <a:pt x="151282" y="2601240"/>
                </a:lnTo>
                <a:lnTo>
                  <a:pt x="177656" y="2553883"/>
                </a:lnTo>
                <a:lnTo>
                  <a:pt x="203766" y="2506520"/>
                </a:lnTo>
                <a:lnTo>
                  <a:pt x="229611" y="2459153"/>
                </a:lnTo>
                <a:lnTo>
                  <a:pt x="255192" y="2411783"/>
                </a:lnTo>
                <a:lnTo>
                  <a:pt x="280508" y="2364415"/>
                </a:lnTo>
                <a:lnTo>
                  <a:pt x="305559" y="2317049"/>
                </a:lnTo>
                <a:lnTo>
                  <a:pt x="330345" y="2269688"/>
                </a:lnTo>
                <a:lnTo>
                  <a:pt x="354865" y="2222335"/>
                </a:lnTo>
                <a:lnTo>
                  <a:pt x="379120" y="2174992"/>
                </a:lnTo>
                <a:lnTo>
                  <a:pt x="403109" y="2127661"/>
                </a:lnTo>
                <a:lnTo>
                  <a:pt x="426832" y="2080344"/>
                </a:lnTo>
                <a:lnTo>
                  <a:pt x="450289" y="2033044"/>
                </a:lnTo>
                <a:lnTo>
                  <a:pt x="473480" y="1985764"/>
                </a:lnTo>
                <a:lnTo>
                  <a:pt x="496404" y="1938504"/>
                </a:lnTo>
                <a:lnTo>
                  <a:pt x="519061" y="1891269"/>
                </a:lnTo>
                <a:lnTo>
                  <a:pt x="541452" y="1844059"/>
                </a:lnTo>
                <a:lnTo>
                  <a:pt x="563575" y="1796879"/>
                </a:lnTo>
                <a:lnTo>
                  <a:pt x="585431" y="1749728"/>
                </a:lnTo>
                <a:lnTo>
                  <a:pt x="607019" y="1702611"/>
                </a:lnTo>
                <a:lnTo>
                  <a:pt x="628340" y="1655530"/>
                </a:lnTo>
                <a:lnTo>
                  <a:pt x="649392" y="1608486"/>
                </a:lnTo>
                <a:lnTo>
                  <a:pt x="670177" y="1561482"/>
                </a:lnTo>
                <a:lnTo>
                  <a:pt x="690693" y="1514521"/>
                </a:lnTo>
                <a:lnTo>
                  <a:pt x="710940" y="1467604"/>
                </a:lnTo>
                <a:lnTo>
                  <a:pt x="730919" y="1420734"/>
                </a:lnTo>
                <a:lnTo>
                  <a:pt x="750629" y="1373914"/>
                </a:lnTo>
                <a:lnTo>
                  <a:pt x="770070" y="1327146"/>
                </a:lnTo>
                <a:lnTo>
                  <a:pt x="789242" y="1280431"/>
                </a:lnTo>
                <a:lnTo>
                  <a:pt x="808144" y="1233773"/>
                </a:lnTo>
                <a:lnTo>
                  <a:pt x="826776" y="1187173"/>
                </a:lnTo>
                <a:lnTo>
                  <a:pt x="845138" y="1140635"/>
                </a:lnTo>
                <a:lnTo>
                  <a:pt x="863231" y="1094160"/>
                </a:lnTo>
                <a:lnTo>
                  <a:pt x="881053" y="1047750"/>
                </a:lnTo>
                <a:lnTo>
                  <a:pt x="898604" y="1001409"/>
                </a:lnTo>
                <a:lnTo>
                  <a:pt x="915885" y="955138"/>
                </a:lnTo>
                <a:lnTo>
                  <a:pt x="932895" y="908939"/>
                </a:lnTo>
                <a:lnTo>
                  <a:pt x="949634" y="862816"/>
                </a:lnTo>
                <a:lnTo>
                  <a:pt x="966101" y="816769"/>
                </a:lnTo>
                <a:lnTo>
                  <a:pt x="982297" y="770803"/>
                </a:lnTo>
                <a:lnTo>
                  <a:pt x="998222" y="724918"/>
                </a:lnTo>
                <a:lnTo>
                  <a:pt x="1013874" y="679117"/>
                </a:lnTo>
                <a:lnTo>
                  <a:pt x="1029255" y="633403"/>
                </a:lnTo>
                <a:lnTo>
                  <a:pt x="1044363" y="587778"/>
                </a:lnTo>
                <a:lnTo>
                  <a:pt x="1059198" y="542245"/>
                </a:lnTo>
                <a:lnTo>
                  <a:pt x="1073761" y="496805"/>
                </a:lnTo>
                <a:lnTo>
                  <a:pt x="1088052" y="451460"/>
                </a:lnTo>
                <a:lnTo>
                  <a:pt x="1102069" y="406214"/>
                </a:lnTo>
                <a:lnTo>
                  <a:pt x="1115813" y="361069"/>
                </a:lnTo>
                <a:lnTo>
                  <a:pt x="1129283" y="316026"/>
                </a:lnTo>
                <a:lnTo>
                  <a:pt x="1142480" y="271089"/>
                </a:lnTo>
                <a:lnTo>
                  <a:pt x="1155403" y="226259"/>
                </a:lnTo>
                <a:lnTo>
                  <a:pt x="1168052" y="181539"/>
                </a:lnTo>
                <a:lnTo>
                  <a:pt x="1180426" y="136931"/>
                </a:lnTo>
                <a:lnTo>
                  <a:pt x="1192526" y="92438"/>
                </a:lnTo>
                <a:lnTo>
                  <a:pt x="1204352" y="48061"/>
                </a:lnTo>
                <a:lnTo>
                  <a:pt x="1215903" y="3804"/>
                </a:lnTo>
                <a:lnTo>
                  <a:pt x="1216875" y="0"/>
                </a:lnTo>
                <a:lnTo>
                  <a:pt x="1216875" y="2864041"/>
                </a:lnTo>
                <a:close/>
              </a:path>
            </a:pathLst>
          </a:custGeom>
          <a:solidFill>
            <a:srgbClr val="C9C5DB"/>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1432477" y="4433189"/>
            <a:ext cx="759218" cy="2424810"/>
          </a:xfrm>
          <a:prstGeom prst="rect">
            <a:avLst/>
          </a:prstGeom>
        </p:spPr>
      </p:pic>
      <p:sp>
        <p:nvSpPr>
          <p:cNvPr id="19" name="bg object 19"/>
          <p:cNvSpPr/>
          <p:nvPr/>
        </p:nvSpPr>
        <p:spPr>
          <a:xfrm>
            <a:off x="10846914" y="0"/>
            <a:ext cx="1344930" cy="1932939"/>
          </a:xfrm>
          <a:custGeom>
            <a:avLst/>
            <a:gdLst/>
            <a:ahLst/>
            <a:cxnLst/>
            <a:rect l="l" t="t" r="r" b="b"/>
            <a:pathLst>
              <a:path w="1344929" h="1932939">
                <a:moveTo>
                  <a:pt x="1344780" y="1932903"/>
                </a:moveTo>
                <a:lnTo>
                  <a:pt x="1317693" y="1860465"/>
                </a:lnTo>
                <a:lnTo>
                  <a:pt x="1297330" y="1807912"/>
                </a:lnTo>
                <a:lnTo>
                  <a:pt x="1276637" y="1755980"/>
                </a:lnTo>
                <a:lnTo>
                  <a:pt x="1255612" y="1704663"/>
                </a:lnTo>
                <a:lnTo>
                  <a:pt x="1234254" y="1653958"/>
                </a:lnTo>
                <a:lnTo>
                  <a:pt x="1212562" y="1603861"/>
                </a:lnTo>
                <a:lnTo>
                  <a:pt x="1190535" y="1554366"/>
                </a:lnTo>
                <a:lnTo>
                  <a:pt x="1168172" y="1505469"/>
                </a:lnTo>
                <a:lnTo>
                  <a:pt x="1145471" y="1457165"/>
                </a:lnTo>
                <a:lnTo>
                  <a:pt x="1122432" y="1409451"/>
                </a:lnTo>
                <a:lnTo>
                  <a:pt x="1099054" y="1362321"/>
                </a:lnTo>
                <a:lnTo>
                  <a:pt x="1075335" y="1315772"/>
                </a:lnTo>
                <a:lnTo>
                  <a:pt x="1051274" y="1269798"/>
                </a:lnTo>
                <a:lnTo>
                  <a:pt x="1026870" y="1224395"/>
                </a:lnTo>
                <a:lnTo>
                  <a:pt x="1002122" y="1179559"/>
                </a:lnTo>
                <a:lnTo>
                  <a:pt x="977029" y="1135284"/>
                </a:lnTo>
                <a:lnTo>
                  <a:pt x="951590" y="1091568"/>
                </a:lnTo>
                <a:lnTo>
                  <a:pt x="925804" y="1048405"/>
                </a:lnTo>
                <a:lnTo>
                  <a:pt x="899669" y="1005790"/>
                </a:lnTo>
                <a:lnTo>
                  <a:pt x="873184" y="963719"/>
                </a:lnTo>
                <a:lnTo>
                  <a:pt x="846349" y="922189"/>
                </a:lnTo>
                <a:lnTo>
                  <a:pt x="819162" y="881193"/>
                </a:lnTo>
                <a:lnTo>
                  <a:pt x="791622" y="840728"/>
                </a:lnTo>
                <a:lnTo>
                  <a:pt x="763728" y="800789"/>
                </a:lnTo>
                <a:lnTo>
                  <a:pt x="735479" y="761372"/>
                </a:lnTo>
                <a:lnTo>
                  <a:pt x="706873" y="722472"/>
                </a:lnTo>
                <a:lnTo>
                  <a:pt x="677911" y="684084"/>
                </a:lnTo>
                <a:lnTo>
                  <a:pt x="648589" y="646205"/>
                </a:lnTo>
                <a:lnTo>
                  <a:pt x="618908" y="608830"/>
                </a:lnTo>
                <a:lnTo>
                  <a:pt x="588867" y="571954"/>
                </a:lnTo>
                <a:lnTo>
                  <a:pt x="558463" y="535572"/>
                </a:lnTo>
                <a:lnTo>
                  <a:pt x="527697" y="499681"/>
                </a:lnTo>
                <a:lnTo>
                  <a:pt x="496567" y="464275"/>
                </a:lnTo>
                <a:lnTo>
                  <a:pt x="465071" y="429351"/>
                </a:lnTo>
                <a:lnTo>
                  <a:pt x="433209" y="394903"/>
                </a:lnTo>
                <a:lnTo>
                  <a:pt x="400980" y="360928"/>
                </a:lnTo>
                <a:lnTo>
                  <a:pt x="368382" y="327420"/>
                </a:lnTo>
                <a:lnTo>
                  <a:pt x="335414" y="294376"/>
                </a:lnTo>
                <a:lnTo>
                  <a:pt x="302076" y="261790"/>
                </a:lnTo>
                <a:lnTo>
                  <a:pt x="268366" y="229659"/>
                </a:lnTo>
                <a:lnTo>
                  <a:pt x="234283" y="197977"/>
                </a:lnTo>
                <a:lnTo>
                  <a:pt x="199826" y="166741"/>
                </a:lnTo>
                <a:lnTo>
                  <a:pt x="164993" y="135946"/>
                </a:lnTo>
                <a:lnTo>
                  <a:pt x="129784" y="105586"/>
                </a:lnTo>
                <a:lnTo>
                  <a:pt x="94198" y="75659"/>
                </a:lnTo>
                <a:lnTo>
                  <a:pt x="58233" y="46159"/>
                </a:lnTo>
                <a:lnTo>
                  <a:pt x="21889" y="17081"/>
                </a:lnTo>
                <a:lnTo>
                  <a:pt x="0" y="0"/>
                </a:lnTo>
                <a:lnTo>
                  <a:pt x="1287005" y="765046"/>
                </a:lnTo>
                <a:lnTo>
                  <a:pt x="1214106" y="765046"/>
                </a:lnTo>
                <a:lnTo>
                  <a:pt x="1240312" y="808568"/>
                </a:lnTo>
                <a:lnTo>
                  <a:pt x="1265527" y="853194"/>
                </a:lnTo>
                <a:lnTo>
                  <a:pt x="1289752" y="898914"/>
                </a:lnTo>
                <a:lnTo>
                  <a:pt x="1312990" y="945717"/>
                </a:lnTo>
                <a:lnTo>
                  <a:pt x="1335244" y="993595"/>
                </a:lnTo>
                <a:lnTo>
                  <a:pt x="1344780" y="1015533"/>
                </a:lnTo>
                <a:lnTo>
                  <a:pt x="1344780" y="1932903"/>
                </a:lnTo>
                <a:close/>
              </a:path>
              <a:path w="1344929" h="1932939">
                <a:moveTo>
                  <a:pt x="1344780" y="799390"/>
                </a:moveTo>
                <a:lnTo>
                  <a:pt x="1214106" y="765046"/>
                </a:lnTo>
                <a:lnTo>
                  <a:pt x="1287005" y="765046"/>
                </a:lnTo>
                <a:lnTo>
                  <a:pt x="1344780" y="799390"/>
                </a:lnTo>
                <a:close/>
              </a:path>
            </a:pathLst>
          </a:custGeom>
          <a:solidFill>
            <a:srgbClr val="8CC1E8"/>
          </a:solidFill>
        </p:spPr>
        <p:txBody>
          <a:bodyPr wrap="square" lIns="0" tIns="0" rIns="0" bIns="0" rtlCol="0"/>
          <a:lstStyle/>
          <a:p>
            <a:endParaRPr/>
          </a:p>
        </p:txBody>
      </p:sp>
      <p:pic>
        <p:nvPicPr>
          <p:cNvPr id="20" name="bg object 20"/>
          <p:cNvPicPr/>
          <p:nvPr/>
        </p:nvPicPr>
        <p:blipFill>
          <a:blip r:embed="rId3" cstate="print"/>
          <a:stretch>
            <a:fillRect/>
          </a:stretch>
        </p:blipFill>
        <p:spPr>
          <a:xfrm>
            <a:off x="12061021" y="765046"/>
            <a:ext cx="130673" cy="250486"/>
          </a:xfrm>
          <a:prstGeom prst="rect">
            <a:avLst/>
          </a:prstGeom>
        </p:spPr>
      </p:pic>
      <p:sp>
        <p:nvSpPr>
          <p:cNvPr id="21" name="bg object 21"/>
          <p:cNvSpPr/>
          <p:nvPr/>
        </p:nvSpPr>
        <p:spPr>
          <a:xfrm>
            <a:off x="-632" y="2130405"/>
            <a:ext cx="1967864" cy="4729480"/>
          </a:xfrm>
          <a:custGeom>
            <a:avLst/>
            <a:gdLst/>
            <a:ahLst/>
            <a:cxnLst/>
            <a:rect l="l" t="t" r="r" b="b"/>
            <a:pathLst>
              <a:path w="1967864" h="4729480">
                <a:moveTo>
                  <a:pt x="1967244" y="4729326"/>
                </a:moveTo>
                <a:lnTo>
                  <a:pt x="0" y="4729326"/>
                </a:lnTo>
                <a:lnTo>
                  <a:pt x="0" y="110866"/>
                </a:lnTo>
                <a:lnTo>
                  <a:pt x="151910" y="156604"/>
                </a:lnTo>
                <a:lnTo>
                  <a:pt x="157033" y="117213"/>
                </a:lnTo>
                <a:lnTo>
                  <a:pt x="162569" y="77968"/>
                </a:lnTo>
                <a:lnTo>
                  <a:pt x="168514" y="38889"/>
                </a:lnTo>
                <a:lnTo>
                  <a:pt x="174868" y="0"/>
                </a:lnTo>
                <a:lnTo>
                  <a:pt x="174437" y="41878"/>
                </a:lnTo>
                <a:lnTo>
                  <a:pt x="174381" y="83959"/>
                </a:lnTo>
                <a:lnTo>
                  <a:pt x="174701" y="126241"/>
                </a:lnTo>
                <a:lnTo>
                  <a:pt x="175397" y="168720"/>
                </a:lnTo>
                <a:lnTo>
                  <a:pt x="176469" y="211396"/>
                </a:lnTo>
                <a:lnTo>
                  <a:pt x="177918" y="254264"/>
                </a:lnTo>
                <a:lnTo>
                  <a:pt x="179743" y="297324"/>
                </a:lnTo>
                <a:lnTo>
                  <a:pt x="181945" y="340572"/>
                </a:lnTo>
                <a:lnTo>
                  <a:pt x="184525" y="384007"/>
                </a:lnTo>
                <a:lnTo>
                  <a:pt x="187483" y="427626"/>
                </a:lnTo>
                <a:lnTo>
                  <a:pt x="190818" y="471426"/>
                </a:lnTo>
                <a:lnTo>
                  <a:pt x="194531" y="515407"/>
                </a:lnTo>
                <a:lnTo>
                  <a:pt x="198622" y="559565"/>
                </a:lnTo>
                <a:lnTo>
                  <a:pt x="203092" y="603897"/>
                </a:lnTo>
                <a:lnTo>
                  <a:pt x="207941" y="648403"/>
                </a:lnTo>
                <a:lnTo>
                  <a:pt x="213170" y="693078"/>
                </a:lnTo>
                <a:lnTo>
                  <a:pt x="218777" y="737922"/>
                </a:lnTo>
                <a:lnTo>
                  <a:pt x="224764" y="782932"/>
                </a:lnTo>
                <a:lnTo>
                  <a:pt x="231131" y="828105"/>
                </a:lnTo>
                <a:lnTo>
                  <a:pt x="237879" y="873440"/>
                </a:lnTo>
                <a:lnTo>
                  <a:pt x="245006" y="918933"/>
                </a:lnTo>
                <a:lnTo>
                  <a:pt x="252515" y="964583"/>
                </a:lnTo>
                <a:lnTo>
                  <a:pt x="260404" y="1010388"/>
                </a:lnTo>
                <a:lnTo>
                  <a:pt x="268674" y="1056344"/>
                </a:lnTo>
                <a:lnTo>
                  <a:pt x="277326" y="1102450"/>
                </a:lnTo>
                <a:lnTo>
                  <a:pt x="286360" y="1148704"/>
                </a:lnTo>
                <a:lnTo>
                  <a:pt x="295776" y="1195103"/>
                </a:lnTo>
                <a:lnTo>
                  <a:pt x="305574" y="1241644"/>
                </a:lnTo>
                <a:lnTo>
                  <a:pt x="315754" y="1288326"/>
                </a:lnTo>
                <a:lnTo>
                  <a:pt x="326317" y="1335147"/>
                </a:lnTo>
                <a:lnTo>
                  <a:pt x="337264" y="1382103"/>
                </a:lnTo>
                <a:lnTo>
                  <a:pt x="348593" y="1429194"/>
                </a:lnTo>
                <a:lnTo>
                  <a:pt x="360306" y="1476415"/>
                </a:lnTo>
                <a:lnTo>
                  <a:pt x="372403" y="1523766"/>
                </a:lnTo>
                <a:lnTo>
                  <a:pt x="384884" y="1571243"/>
                </a:lnTo>
                <a:lnTo>
                  <a:pt x="397750" y="1618845"/>
                </a:lnTo>
                <a:lnTo>
                  <a:pt x="411000" y="1666569"/>
                </a:lnTo>
                <a:lnTo>
                  <a:pt x="424635" y="1714413"/>
                </a:lnTo>
                <a:lnTo>
                  <a:pt x="438654" y="1762375"/>
                </a:lnTo>
                <a:lnTo>
                  <a:pt x="453060" y="1810452"/>
                </a:lnTo>
                <a:lnTo>
                  <a:pt x="467851" y="1858642"/>
                </a:lnTo>
                <a:lnTo>
                  <a:pt x="483028" y="1906943"/>
                </a:lnTo>
                <a:lnTo>
                  <a:pt x="498591" y="1955352"/>
                </a:lnTo>
                <a:lnTo>
                  <a:pt x="514540" y="2003867"/>
                </a:lnTo>
                <a:lnTo>
                  <a:pt x="530877" y="2052486"/>
                </a:lnTo>
                <a:lnTo>
                  <a:pt x="547600" y="2101207"/>
                </a:lnTo>
                <a:lnTo>
                  <a:pt x="564710" y="2150027"/>
                </a:lnTo>
                <a:lnTo>
                  <a:pt x="582208" y="2198944"/>
                </a:lnTo>
                <a:lnTo>
                  <a:pt x="600094" y="2247955"/>
                </a:lnTo>
                <a:lnTo>
                  <a:pt x="618367" y="2297059"/>
                </a:lnTo>
                <a:lnTo>
                  <a:pt x="637029" y="2346253"/>
                </a:lnTo>
                <a:lnTo>
                  <a:pt x="656079" y="2395535"/>
                </a:lnTo>
                <a:lnTo>
                  <a:pt x="675518" y="2444902"/>
                </a:lnTo>
                <a:lnTo>
                  <a:pt x="695347" y="2494353"/>
                </a:lnTo>
                <a:lnTo>
                  <a:pt x="715564" y="2543884"/>
                </a:lnTo>
                <a:lnTo>
                  <a:pt x="736171" y="2593494"/>
                </a:lnTo>
                <a:lnTo>
                  <a:pt x="757168" y="2643181"/>
                </a:lnTo>
                <a:lnTo>
                  <a:pt x="778555" y="2692941"/>
                </a:lnTo>
                <a:lnTo>
                  <a:pt x="800332" y="2742773"/>
                </a:lnTo>
                <a:lnTo>
                  <a:pt x="822500" y="2792674"/>
                </a:lnTo>
                <a:lnTo>
                  <a:pt x="845059" y="2842643"/>
                </a:lnTo>
                <a:lnTo>
                  <a:pt x="868009" y="2892676"/>
                </a:lnTo>
                <a:lnTo>
                  <a:pt x="891350" y="2942772"/>
                </a:lnTo>
                <a:lnTo>
                  <a:pt x="915083" y="2992928"/>
                </a:lnTo>
                <a:lnTo>
                  <a:pt x="939208" y="3043142"/>
                </a:lnTo>
                <a:lnTo>
                  <a:pt x="963725" y="3093412"/>
                </a:lnTo>
                <a:lnTo>
                  <a:pt x="988634" y="3143735"/>
                </a:lnTo>
                <a:lnTo>
                  <a:pt x="1013936" y="3194109"/>
                </a:lnTo>
                <a:lnTo>
                  <a:pt x="1039631" y="3244532"/>
                </a:lnTo>
                <a:lnTo>
                  <a:pt x="1065720" y="3295001"/>
                </a:lnTo>
                <a:lnTo>
                  <a:pt x="1092201" y="3345515"/>
                </a:lnTo>
                <a:lnTo>
                  <a:pt x="1119077" y="3396070"/>
                </a:lnTo>
                <a:lnTo>
                  <a:pt x="1146347" y="3446665"/>
                </a:lnTo>
                <a:lnTo>
                  <a:pt x="1174010" y="3497298"/>
                </a:lnTo>
                <a:lnTo>
                  <a:pt x="1202069" y="3547965"/>
                </a:lnTo>
                <a:lnTo>
                  <a:pt x="1230522" y="3598665"/>
                </a:lnTo>
                <a:lnTo>
                  <a:pt x="1259370" y="3649395"/>
                </a:lnTo>
                <a:lnTo>
                  <a:pt x="1288613" y="3700154"/>
                </a:lnTo>
                <a:lnTo>
                  <a:pt x="1318252" y="3750938"/>
                </a:lnTo>
                <a:lnTo>
                  <a:pt x="1348287" y="3801746"/>
                </a:lnTo>
                <a:lnTo>
                  <a:pt x="1400816" y="3889086"/>
                </a:lnTo>
                <a:lnTo>
                  <a:pt x="1454131" y="3975846"/>
                </a:lnTo>
                <a:lnTo>
                  <a:pt x="1508221" y="4062019"/>
                </a:lnTo>
                <a:lnTo>
                  <a:pt x="1563072" y="4147597"/>
                </a:lnTo>
                <a:lnTo>
                  <a:pt x="1618671" y="4232571"/>
                </a:lnTo>
                <a:lnTo>
                  <a:pt x="1675005" y="4316935"/>
                </a:lnTo>
                <a:lnTo>
                  <a:pt x="1732060" y="4400681"/>
                </a:lnTo>
                <a:lnTo>
                  <a:pt x="1789825" y="4483800"/>
                </a:lnTo>
                <a:lnTo>
                  <a:pt x="1848286" y="4566286"/>
                </a:lnTo>
                <a:lnTo>
                  <a:pt x="1907430" y="4648130"/>
                </a:lnTo>
                <a:lnTo>
                  <a:pt x="1967244" y="4729326"/>
                </a:lnTo>
                <a:close/>
              </a:path>
            </a:pathLst>
          </a:custGeom>
          <a:solidFill>
            <a:srgbClr val="C9C5DB"/>
          </a:solidFill>
        </p:spPr>
        <p:txBody>
          <a:bodyPr wrap="square" lIns="0" tIns="0" rIns="0" bIns="0" rtlCol="0"/>
          <a:lstStyle/>
          <a:p>
            <a:endParaRPr/>
          </a:p>
        </p:txBody>
      </p:sp>
      <p:sp>
        <p:nvSpPr>
          <p:cNvPr id="22" name="bg object 22"/>
          <p:cNvSpPr/>
          <p:nvPr/>
        </p:nvSpPr>
        <p:spPr>
          <a:xfrm>
            <a:off x="0" y="0"/>
            <a:ext cx="948055" cy="2287270"/>
          </a:xfrm>
          <a:custGeom>
            <a:avLst/>
            <a:gdLst/>
            <a:ahLst/>
            <a:cxnLst/>
            <a:rect l="l" t="t" r="r" b="b"/>
            <a:pathLst>
              <a:path w="948055" h="2287270">
                <a:moveTo>
                  <a:pt x="151275" y="2287009"/>
                </a:moveTo>
                <a:lnTo>
                  <a:pt x="0" y="2241462"/>
                </a:lnTo>
                <a:lnTo>
                  <a:pt x="0" y="0"/>
                </a:lnTo>
                <a:lnTo>
                  <a:pt x="947702" y="0"/>
                </a:lnTo>
                <a:lnTo>
                  <a:pt x="926955" y="21361"/>
                </a:lnTo>
                <a:lnTo>
                  <a:pt x="895619" y="54935"/>
                </a:lnTo>
                <a:lnTo>
                  <a:pt x="864939" y="89136"/>
                </a:lnTo>
                <a:lnTo>
                  <a:pt x="834916" y="123961"/>
                </a:lnTo>
                <a:lnTo>
                  <a:pt x="805549" y="159403"/>
                </a:lnTo>
                <a:lnTo>
                  <a:pt x="776841" y="195457"/>
                </a:lnTo>
                <a:lnTo>
                  <a:pt x="748792" y="232116"/>
                </a:lnTo>
                <a:lnTo>
                  <a:pt x="721401" y="269376"/>
                </a:lnTo>
                <a:lnTo>
                  <a:pt x="694671" y="307230"/>
                </a:lnTo>
                <a:lnTo>
                  <a:pt x="668601" y="345674"/>
                </a:lnTo>
                <a:lnTo>
                  <a:pt x="643192" y="384700"/>
                </a:lnTo>
                <a:lnTo>
                  <a:pt x="618445" y="424304"/>
                </a:lnTo>
                <a:lnTo>
                  <a:pt x="594361" y="464481"/>
                </a:lnTo>
                <a:lnTo>
                  <a:pt x="570940" y="505223"/>
                </a:lnTo>
                <a:lnTo>
                  <a:pt x="548182" y="546526"/>
                </a:lnTo>
                <a:lnTo>
                  <a:pt x="526089" y="588384"/>
                </a:lnTo>
                <a:lnTo>
                  <a:pt x="504661" y="630792"/>
                </a:lnTo>
                <a:lnTo>
                  <a:pt x="483898" y="673743"/>
                </a:lnTo>
                <a:lnTo>
                  <a:pt x="463802" y="717232"/>
                </a:lnTo>
                <a:lnTo>
                  <a:pt x="444373" y="761254"/>
                </a:lnTo>
                <a:lnTo>
                  <a:pt x="425611" y="805802"/>
                </a:lnTo>
                <a:lnTo>
                  <a:pt x="407518" y="850872"/>
                </a:lnTo>
                <a:lnTo>
                  <a:pt x="390094" y="896457"/>
                </a:lnTo>
                <a:lnTo>
                  <a:pt x="373339" y="942551"/>
                </a:lnTo>
                <a:lnTo>
                  <a:pt x="357254" y="989150"/>
                </a:lnTo>
                <a:lnTo>
                  <a:pt x="341840" y="1036247"/>
                </a:lnTo>
                <a:lnTo>
                  <a:pt x="327098" y="1083837"/>
                </a:lnTo>
                <a:lnTo>
                  <a:pt x="313027" y="1131914"/>
                </a:lnTo>
                <a:lnTo>
                  <a:pt x="299630" y="1180472"/>
                </a:lnTo>
                <a:lnTo>
                  <a:pt x="286905" y="1229506"/>
                </a:lnTo>
                <a:lnTo>
                  <a:pt x="274855" y="1279011"/>
                </a:lnTo>
                <a:lnTo>
                  <a:pt x="263480" y="1328980"/>
                </a:lnTo>
                <a:lnTo>
                  <a:pt x="252780" y="1379407"/>
                </a:lnTo>
                <a:lnTo>
                  <a:pt x="242755" y="1430288"/>
                </a:lnTo>
                <a:lnTo>
                  <a:pt x="233408" y="1481617"/>
                </a:lnTo>
                <a:lnTo>
                  <a:pt x="224737" y="1533387"/>
                </a:lnTo>
                <a:lnTo>
                  <a:pt x="216745" y="1585593"/>
                </a:lnTo>
                <a:lnTo>
                  <a:pt x="209431" y="1638230"/>
                </a:lnTo>
                <a:lnTo>
                  <a:pt x="202796" y="1691292"/>
                </a:lnTo>
                <a:lnTo>
                  <a:pt x="196841" y="1744773"/>
                </a:lnTo>
                <a:lnTo>
                  <a:pt x="191567" y="1798668"/>
                </a:lnTo>
                <a:lnTo>
                  <a:pt x="186973" y="1852971"/>
                </a:lnTo>
                <a:lnTo>
                  <a:pt x="183062" y="1907676"/>
                </a:lnTo>
                <a:lnTo>
                  <a:pt x="179832" y="1962777"/>
                </a:lnTo>
                <a:lnTo>
                  <a:pt x="177286" y="2018270"/>
                </a:lnTo>
                <a:lnTo>
                  <a:pt x="175424" y="2074147"/>
                </a:lnTo>
                <a:lnTo>
                  <a:pt x="174245" y="2130405"/>
                </a:lnTo>
                <a:lnTo>
                  <a:pt x="167890" y="2169295"/>
                </a:lnTo>
                <a:lnTo>
                  <a:pt x="161939" y="2208373"/>
                </a:lnTo>
                <a:lnTo>
                  <a:pt x="156400" y="2247619"/>
                </a:lnTo>
                <a:lnTo>
                  <a:pt x="151275" y="2287009"/>
                </a:lnTo>
                <a:close/>
              </a:path>
            </a:pathLst>
          </a:custGeom>
          <a:solidFill>
            <a:srgbClr val="779FCD"/>
          </a:solidFill>
        </p:spPr>
        <p:txBody>
          <a:bodyPr wrap="square" lIns="0" tIns="0" rIns="0" bIns="0" rtlCol="0"/>
          <a:lstStyle/>
          <a:p>
            <a:endParaRPr/>
          </a:p>
        </p:txBody>
      </p:sp>
      <p:pic>
        <p:nvPicPr>
          <p:cNvPr id="23" name="bg object 23"/>
          <p:cNvPicPr/>
          <p:nvPr/>
        </p:nvPicPr>
        <p:blipFill>
          <a:blip r:embed="rId4" cstate="print"/>
          <a:stretch>
            <a:fillRect/>
          </a:stretch>
        </p:blipFill>
        <p:spPr>
          <a:xfrm>
            <a:off x="0" y="0"/>
            <a:ext cx="12191695" cy="6858000"/>
          </a:xfrm>
          <a:prstGeom prst="rect">
            <a:avLst/>
          </a:prstGeom>
        </p:spPr>
      </p:pic>
      <p:pic>
        <p:nvPicPr>
          <p:cNvPr id="24" name="bg object 24"/>
          <p:cNvPicPr/>
          <p:nvPr/>
        </p:nvPicPr>
        <p:blipFill>
          <a:blip r:embed="rId5" cstate="print"/>
          <a:stretch>
            <a:fillRect/>
          </a:stretch>
        </p:blipFill>
        <p:spPr>
          <a:xfrm>
            <a:off x="9601200" y="5870447"/>
            <a:ext cx="1420456" cy="329184"/>
          </a:xfrm>
          <a:prstGeom prst="rect">
            <a:avLst/>
          </a:prstGeom>
        </p:spPr>
      </p:pic>
      <p:pic>
        <p:nvPicPr>
          <p:cNvPr id="25" name="bg object 25"/>
          <p:cNvPicPr/>
          <p:nvPr/>
        </p:nvPicPr>
        <p:blipFill>
          <a:blip r:embed="rId6" cstate="print"/>
          <a:stretch>
            <a:fillRect/>
          </a:stretch>
        </p:blipFill>
        <p:spPr>
          <a:xfrm>
            <a:off x="1432407" y="1892807"/>
            <a:ext cx="7261516" cy="3883126"/>
          </a:xfrm>
          <a:prstGeom prst="rect">
            <a:avLst/>
          </a:prstGeom>
        </p:spPr>
      </p:pic>
      <p:sp>
        <p:nvSpPr>
          <p:cNvPr id="2" name="Holder 2"/>
          <p:cNvSpPr>
            <a:spLocks noGrp="1"/>
          </p:cNvSpPr>
          <p:nvPr>
            <p:ph type="ctrTitle"/>
          </p:nvPr>
        </p:nvSpPr>
        <p:spPr>
          <a:xfrm>
            <a:off x="1419707" y="476736"/>
            <a:ext cx="9352584" cy="604519"/>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800" b="0" i="0">
                <a:solidFill>
                  <a:srgbClr val="231F20"/>
                </a:solidFill>
                <a:latin typeface="Roboto Condensed"/>
                <a:cs typeface="Roboto Condensed"/>
              </a:defRPr>
            </a:lvl1p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2/15/2023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00" b="0" i="0">
                <a:solidFill>
                  <a:schemeClr val="bg1"/>
                </a:solidFill>
                <a:latin typeface="Roboto-Light"/>
                <a:cs typeface="Roboto-Light"/>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800" b="0" i="0">
                <a:solidFill>
                  <a:srgbClr val="231F20"/>
                </a:solidFill>
                <a:latin typeface="Roboto Condensed"/>
                <a:cs typeface="Roboto Condensed"/>
              </a:defRPr>
            </a:lvl1p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2/15/2023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00" b="0" i="0">
                <a:solidFill>
                  <a:schemeClr val="bg1"/>
                </a:solidFill>
                <a:latin typeface="Roboto-Light"/>
                <a:cs typeface="Roboto-Light"/>
              </a:defRPr>
            </a:lvl1pPr>
          </a:lstStyle>
          <a:p>
            <a:endParaRPr/>
          </a:p>
        </p:txBody>
      </p:sp>
      <p:sp>
        <p:nvSpPr>
          <p:cNvPr id="3" name="Holder 3"/>
          <p:cNvSpPr>
            <a:spLocks noGrp="1"/>
          </p:cNvSpPr>
          <p:nvPr>
            <p:ph sz="half" idx="2"/>
          </p:nvPr>
        </p:nvSpPr>
        <p:spPr>
          <a:xfrm>
            <a:off x="1419707" y="1245323"/>
            <a:ext cx="4506595" cy="3663950"/>
          </a:xfrm>
          <a:prstGeom prst="rect">
            <a:avLst/>
          </a:prstGeom>
        </p:spPr>
        <p:txBody>
          <a:bodyPr wrap="square" lIns="0" tIns="0" rIns="0" bIns="0">
            <a:spAutoFit/>
          </a:bodyPr>
          <a:lstStyle>
            <a:lvl1pPr>
              <a:defRPr sz="2000" b="0" i="0">
                <a:solidFill>
                  <a:srgbClr val="231F20"/>
                </a:solidFill>
                <a:latin typeface="Roboto-Light"/>
                <a:cs typeface="Roboto-Light"/>
              </a:defRPr>
            </a:lvl1pPr>
          </a:lstStyle>
          <a:p>
            <a:endParaRPr/>
          </a:p>
        </p:txBody>
      </p:sp>
      <p:sp>
        <p:nvSpPr>
          <p:cNvPr id="4" name="Holder 4"/>
          <p:cNvSpPr>
            <a:spLocks noGrp="1"/>
          </p:cNvSpPr>
          <p:nvPr>
            <p:ph sz="half" idx="3"/>
          </p:nvPr>
        </p:nvSpPr>
        <p:spPr>
          <a:xfrm>
            <a:off x="6616700" y="1245323"/>
            <a:ext cx="4537075" cy="3797300"/>
          </a:xfrm>
          <a:prstGeom prst="rect">
            <a:avLst/>
          </a:prstGeom>
        </p:spPr>
        <p:txBody>
          <a:bodyPr wrap="square" lIns="0" tIns="0" rIns="0" bIns="0">
            <a:spAutoFit/>
          </a:bodyPr>
          <a:lstStyle>
            <a:lvl1pPr>
              <a:defRPr sz="2000" b="1" i="0">
                <a:solidFill>
                  <a:srgbClr val="2B69B3"/>
                </a:solidFill>
                <a:latin typeface="Roboto"/>
                <a:cs typeface="Roboto"/>
              </a:defRPr>
            </a:lvl1pPr>
          </a:lstStyle>
          <a:p>
            <a:endParaRPr/>
          </a:p>
        </p:txBody>
      </p:sp>
      <p:sp>
        <p:nvSpPr>
          <p:cNvPr id="5" name="Holder 5"/>
          <p:cNvSpPr>
            <a:spLocks noGrp="1"/>
          </p:cNvSpPr>
          <p:nvPr>
            <p:ph type="ftr" sz="quarter" idx="5"/>
          </p:nvPr>
        </p:nvSpPr>
        <p:spPr/>
        <p:txBody>
          <a:bodyPr lIns="0" tIns="0" rIns="0" bIns="0"/>
          <a:lstStyle>
            <a:lvl1pPr>
              <a:defRPr sz="800" b="0" i="0">
                <a:solidFill>
                  <a:srgbClr val="231F20"/>
                </a:solidFill>
                <a:latin typeface="Roboto Condensed"/>
                <a:cs typeface="Roboto Condensed"/>
              </a:defRPr>
            </a:lvl1p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2/15/2023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863905" y="0"/>
            <a:ext cx="3328035" cy="2232025"/>
          </a:xfrm>
          <a:custGeom>
            <a:avLst/>
            <a:gdLst/>
            <a:ahLst/>
            <a:cxnLst/>
            <a:rect l="l" t="t" r="r" b="b"/>
            <a:pathLst>
              <a:path w="3328034" h="2232025">
                <a:moveTo>
                  <a:pt x="2457261" y="2231933"/>
                </a:moveTo>
                <a:lnTo>
                  <a:pt x="2458446" y="2175432"/>
                </a:lnTo>
                <a:lnTo>
                  <a:pt x="2460322" y="2119314"/>
                </a:lnTo>
                <a:lnTo>
                  <a:pt x="2462886" y="2063585"/>
                </a:lnTo>
                <a:lnTo>
                  <a:pt x="2466140" y="2008250"/>
                </a:lnTo>
                <a:lnTo>
                  <a:pt x="2470082" y="1953316"/>
                </a:lnTo>
                <a:lnTo>
                  <a:pt x="2474711" y="1898788"/>
                </a:lnTo>
                <a:lnTo>
                  <a:pt x="2480027" y="1844672"/>
                </a:lnTo>
                <a:lnTo>
                  <a:pt x="2486029" y="1790973"/>
                </a:lnTo>
                <a:lnTo>
                  <a:pt x="2492717" y="1737697"/>
                </a:lnTo>
                <a:lnTo>
                  <a:pt x="2500090" y="1684850"/>
                </a:lnTo>
                <a:lnTo>
                  <a:pt x="2508147" y="1632438"/>
                </a:lnTo>
                <a:lnTo>
                  <a:pt x="2516888" y="1580467"/>
                </a:lnTo>
                <a:lnTo>
                  <a:pt x="2526312" y="1528941"/>
                </a:lnTo>
                <a:lnTo>
                  <a:pt x="2536418" y="1477867"/>
                </a:lnTo>
                <a:lnTo>
                  <a:pt x="2547206" y="1427251"/>
                </a:lnTo>
                <a:lnTo>
                  <a:pt x="2558675" y="1377098"/>
                </a:lnTo>
                <a:lnTo>
                  <a:pt x="2570824" y="1327414"/>
                </a:lnTo>
                <a:lnTo>
                  <a:pt x="2583654" y="1278205"/>
                </a:lnTo>
                <a:lnTo>
                  <a:pt x="2597162" y="1229476"/>
                </a:lnTo>
                <a:lnTo>
                  <a:pt x="2611349" y="1181234"/>
                </a:lnTo>
                <a:lnTo>
                  <a:pt x="2626213" y="1133483"/>
                </a:lnTo>
                <a:lnTo>
                  <a:pt x="2641755" y="1086230"/>
                </a:lnTo>
                <a:lnTo>
                  <a:pt x="2657973" y="1039480"/>
                </a:lnTo>
                <a:lnTo>
                  <a:pt x="2674868" y="993239"/>
                </a:lnTo>
                <a:lnTo>
                  <a:pt x="2692437" y="947514"/>
                </a:lnTo>
                <a:lnTo>
                  <a:pt x="2710681" y="902308"/>
                </a:lnTo>
                <a:lnTo>
                  <a:pt x="2729599" y="857629"/>
                </a:lnTo>
                <a:lnTo>
                  <a:pt x="2749191" y="813482"/>
                </a:lnTo>
                <a:lnTo>
                  <a:pt x="2769455" y="769873"/>
                </a:lnTo>
                <a:lnTo>
                  <a:pt x="2790391" y="726807"/>
                </a:lnTo>
                <a:lnTo>
                  <a:pt x="2811998" y="684290"/>
                </a:lnTo>
                <a:lnTo>
                  <a:pt x="2834276" y="642328"/>
                </a:lnTo>
                <a:lnTo>
                  <a:pt x="2857225" y="600927"/>
                </a:lnTo>
                <a:lnTo>
                  <a:pt x="2880842" y="560092"/>
                </a:lnTo>
                <a:lnTo>
                  <a:pt x="2905129" y="519829"/>
                </a:lnTo>
                <a:lnTo>
                  <a:pt x="2930083" y="480143"/>
                </a:lnTo>
                <a:lnTo>
                  <a:pt x="2955706" y="441042"/>
                </a:lnTo>
                <a:lnTo>
                  <a:pt x="2981995" y="402529"/>
                </a:lnTo>
                <a:lnTo>
                  <a:pt x="3008950" y="364612"/>
                </a:lnTo>
                <a:lnTo>
                  <a:pt x="3036571" y="327295"/>
                </a:lnTo>
                <a:lnTo>
                  <a:pt x="3064856" y="290584"/>
                </a:lnTo>
                <a:lnTo>
                  <a:pt x="3093806" y="254486"/>
                </a:lnTo>
                <a:lnTo>
                  <a:pt x="3123420" y="219005"/>
                </a:lnTo>
                <a:lnTo>
                  <a:pt x="3153697" y="184149"/>
                </a:lnTo>
                <a:lnTo>
                  <a:pt x="3184636" y="149921"/>
                </a:lnTo>
                <a:lnTo>
                  <a:pt x="3216236" y="116328"/>
                </a:lnTo>
                <a:lnTo>
                  <a:pt x="3248498" y="83376"/>
                </a:lnTo>
                <a:lnTo>
                  <a:pt x="3281420" y="51071"/>
                </a:lnTo>
                <a:lnTo>
                  <a:pt x="3315002" y="19418"/>
                </a:lnTo>
                <a:lnTo>
                  <a:pt x="3327789" y="7843"/>
                </a:lnTo>
                <a:lnTo>
                  <a:pt x="3327789" y="479080"/>
                </a:lnTo>
                <a:lnTo>
                  <a:pt x="3325517" y="481423"/>
                </a:lnTo>
                <a:lnTo>
                  <a:pt x="3291790" y="517265"/>
                </a:lnTo>
                <a:lnTo>
                  <a:pt x="3258640" y="553570"/>
                </a:lnTo>
                <a:lnTo>
                  <a:pt x="3226071" y="590333"/>
                </a:lnTo>
                <a:lnTo>
                  <a:pt x="3194086" y="627549"/>
                </a:lnTo>
                <a:lnTo>
                  <a:pt x="3162687" y="665215"/>
                </a:lnTo>
                <a:lnTo>
                  <a:pt x="3131878" y="703326"/>
                </a:lnTo>
                <a:lnTo>
                  <a:pt x="3101662" y="741877"/>
                </a:lnTo>
                <a:lnTo>
                  <a:pt x="3072042" y="780863"/>
                </a:lnTo>
                <a:lnTo>
                  <a:pt x="3043020" y="820282"/>
                </a:lnTo>
                <a:lnTo>
                  <a:pt x="3014601" y="860127"/>
                </a:lnTo>
                <a:lnTo>
                  <a:pt x="2986787" y="900394"/>
                </a:lnTo>
                <a:lnTo>
                  <a:pt x="2959581" y="941080"/>
                </a:lnTo>
                <a:lnTo>
                  <a:pt x="2932987" y="982179"/>
                </a:lnTo>
                <a:lnTo>
                  <a:pt x="2907007" y="1023688"/>
                </a:lnTo>
                <a:lnTo>
                  <a:pt x="2881644" y="1065601"/>
                </a:lnTo>
                <a:lnTo>
                  <a:pt x="2856902" y="1107915"/>
                </a:lnTo>
                <a:lnTo>
                  <a:pt x="2832784" y="1150624"/>
                </a:lnTo>
                <a:lnTo>
                  <a:pt x="2809292" y="1193724"/>
                </a:lnTo>
                <a:lnTo>
                  <a:pt x="2786430" y="1237212"/>
                </a:lnTo>
                <a:lnTo>
                  <a:pt x="2764201" y="1281082"/>
                </a:lnTo>
                <a:lnTo>
                  <a:pt x="2742607" y="1325330"/>
                </a:lnTo>
                <a:lnTo>
                  <a:pt x="2721653" y="1369951"/>
                </a:lnTo>
                <a:lnTo>
                  <a:pt x="2701341" y="1414942"/>
                </a:lnTo>
                <a:lnTo>
                  <a:pt x="2681674" y="1460297"/>
                </a:lnTo>
                <a:lnTo>
                  <a:pt x="2662656" y="1506012"/>
                </a:lnTo>
                <a:lnTo>
                  <a:pt x="2644289" y="1552083"/>
                </a:lnTo>
                <a:lnTo>
                  <a:pt x="2626576" y="1598505"/>
                </a:lnTo>
                <a:lnTo>
                  <a:pt x="2609520" y="1645274"/>
                </a:lnTo>
                <a:lnTo>
                  <a:pt x="2593126" y="1692386"/>
                </a:lnTo>
                <a:lnTo>
                  <a:pt x="2577394" y="1739835"/>
                </a:lnTo>
                <a:lnTo>
                  <a:pt x="2562330" y="1787618"/>
                </a:lnTo>
                <a:lnTo>
                  <a:pt x="2547935" y="1835730"/>
                </a:lnTo>
                <a:lnTo>
                  <a:pt x="2534214" y="1884166"/>
                </a:lnTo>
                <a:lnTo>
                  <a:pt x="2521168" y="1932922"/>
                </a:lnTo>
                <a:lnTo>
                  <a:pt x="2508801" y="1981994"/>
                </a:lnTo>
                <a:lnTo>
                  <a:pt x="2497117" y="2031377"/>
                </a:lnTo>
                <a:lnTo>
                  <a:pt x="2486117" y="2081067"/>
                </a:lnTo>
                <a:lnTo>
                  <a:pt x="2475806" y="2131060"/>
                </a:lnTo>
                <a:lnTo>
                  <a:pt x="2466186" y="2181349"/>
                </a:lnTo>
                <a:lnTo>
                  <a:pt x="2457261" y="2231933"/>
                </a:lnTo>
                <a:close/>
              </a:path>
              <a:path w="3328034" h="2232025">
                <a:moveTo>
                  <a:pt x="15818" y="1660324"/>
                </a:moveTo>
                <a:lnTo>
                  <a:pt x="0" y="1655552"/>
                </a:lnTo>
                <a:lnTo>
                  <a:pt x="9977" y="1621112"/>
                </a:lnTo>
                <a:lnTo>
                  <a:pt x="15818" y="1660324"/>
                </a:lnTo>
                <a:close/>
              </a:path>
              <a:path w="3328034" h="2232025">
                <a:moveTo>
                  <a:pt x="460008" y="68347"/>
                </a:moveTo>
                <a:lnTo>
                  <a:pt x="479826" y="0"/>
                </a:lnTo>
                <a:lnTo>
                  <a:pt x="1524824" y="0"/>
                </a:lnTo>
                <a:lnTo>
                  <a:pt x="460008" y="68347"/>
                </a:lnTo>
                <a:close/>
              </a:path>
            </a:pathLst>
          </a:custGeom>
          <a:solidFill>
            <a:srgbClr val="8CC1E8"/>
          </a:solidFill>
        </p:spPr>
        <p:txBody>
          <a:bodyPr wrap="square" lIns="0" tIns="0" rIns="0" bIns="0" rtlCol="0"/>
          <a:lstStyle/>
          <a:p>
            <a:endParaRPr/>
          </a:p>
        </p:txBody>
      </p:sp>
      <p:sp>
        <p:nvSpPr>
          <p:cNvPr id="17" name="bg object 17"/>
          <p:cNvSpPr/>
          <p:nvPr/>
        </p:nvSpPr>
        <p:spPr>
          <a:xfrm>
            <a:off x="8648936" y="68347"/>
            <a:ext cx="3543300" cy="6790055"/>
          </a:xfrm>
          <a:custGeom>
            <a:avLst/>
            <a:gdLst/>
            <a:ahLst/>
            <a:cxnLst/>
            <a:rect l="l" t="t" r="r" b="b"/>
            <a:pathLst>
              <a:path w="3543300" h="6790055">
                <a:moveTo>
                  <a:pt x="3542758" y="6789652"/>
                </a:moveTo>
                <a:lnTo>
                  <a:pt x="1005418" y="6789652"/>
                </a:lnTo>
                <a:lnTo>
                  <a:pt x="230787" y="1591976"/>
                </a:lnTo>
                <a:lnTo>
                  <a:pt x="2649259" y="2320203"/>
                </a:lnTo>
                <a:lnTo>
                  <a:pt x="2672564" y="2320203"/>
                </a:lnTo>
                <a:lnTo>
                  <a:pt x="2673961" y="2379466"/>
                </a:lnTo>
                <a:lnTo>
                  <a:pt x="2675483" y="2423255"/>
                </a:lnTo>
                <a:lnTo>
                  <a:pt x="2677399" y="2467243"/>
                </a:lnTo>
                <a:lnTo>
                  <a:pt x="2679707" y="2511427"/>
                </a:lnTo>
                <a:lnTo>
                  <a:pt x="2682408" y="2555805"/>
                </a:lnTo>
                <a:lnTo>
                  <a:pt x="2685503" y="2600375"/>
                </a:lnTo>
                <a:lnTo>
                  <a:pt x="2688992" y="2645134"/>
                </a:lnTo>
                <a:lnTo>
                  <a:pt x="2692875" y="2690079"/>
                </a:lnTo>
                <a:lnTo>
                  <a:pt x="2697152" y="2735208"/>
                </a:lnTo>
                <a:lnTo>
                  <a:pt x="2701824" y="2780519"/>
                </a:lnTo>
                <a:lnTo>
                  <a:pt x="2706891" y="2826009"/>
                </a:lnTo>
                <a:lnTo>
                  <a:pt x="2712353" y="2871675"/>
                </a:lnTo>
                <a:lnTo>
                  <a:pt x="2718211" y="2917516"/>
                </a:lnTo>
                <a:lnTo>
                  <a:pt x="2724464" y="2963529"/>
                </a:lnTo>
                <a:lnTo>
                  <a:pt x="2731113" y="3009712"/>
                </a:lnTo>
                <a:lnTo>
                  <a:pt x="2738159" y="3056062"/>
                </a:lnTo>
                <a:lnTo>
                  <a:pt x="2745602" y="3102576"/>
                </a:lnTo>
                <a:lnTo>
                  <a:pt x="2753441" y="3149252"/>
                </a:lnTo>
                <a:lnTo>
                  <a:pt x="2761678" y="3196088"/>
                </a:lnTo>
                <a:lnTo>
                  <a:pt x="2770312" y="3243081"/>
                </a:lnTo>
                <a:lnTo>
                  <a:pt x="2779344" y="3290229"/>
                </a:lnTo>
                <a:lnTo>
                  <a:pt x="2788774" y="3337530"/>
                </a:lnTo>
                <a:lnTo>
                  <a:pt x="2798602" y="3384980"/>
                </a:lnTo>
                <a:lnTo>
                  <a:pt x="2808829" y="3432578"/>
                </a:lnTo>
                <a:lnTo>
                  <a:pt x="2819454" y="3480322"/>
                </a:lnTo>
                <a:lnTo>
                  <a:pt x="2830479" y="3528207"/>
                </a:lnTo>
                <a:lnTo>
                  <a:pt x="2841903" y="3576233"/>
                </a:lnTo>
                <a:lnTo>
                  <a:pt x="2853727" y="3624397"/>
                </a:lnTo>
                <a:lnTo>
                  <a:pt x="2865951" y="3672696"/>
                </a:lnTo>
                <a:lnTo>
                  <a:pt x="2878576" y="3721128"/>
                </a:lnTo>
                <a:lnTo>
                  <a:pt x="2891600" y="3769691"/>
                </a:lnTo>
                <a:lnTo>
                  <a:pt x="2905026" y="3818381"/>
                </a:lnTo>
                <a:lnTo>
                  <a:pt x="2918853" y="3867197"/>
                </a:lnTo>
                <a:lnTo>
                  <a:pt x="2933081" y="3916137"/>
                </a:lnTo>
                <a:lnTo>
                  <a:pt x="2947711" y="3965197"/>
                </a:lnTo>
                <a:lnTo>
                  <a:pt x="2962743" y="4014375"/>
                </a:lnTo>
                <a:lnTo>
                  <a:pt x="2978177" y="4063669"/>
                </a:lnTo>
                <a:lnTo>
                  <a:pt x="2994014" y="4113077"/>
                </a:lnTo>
                <a:lnTo>
                  <a:pt x="3010253" y="4162595"/>
                </a:lnTo>
                <a:lnTo>
                  <a:pt x="3026896" y="4212222"/>
                </a:lnTo>
                <a:lnTo>
                  <a:pt x="3043942" y="4261955"/>
                </a:lnTo>
                <a:lnTo>
                  <a:pt x="3061391" y="4311792"/>
                </a:lnTo>
                <a:lnTo>
                  <a:pt x="3079245" y="4361730"/>
                </a:lnTo>
                <a:lnTo>
                  <a:pt x="3097503" y="4411767"/>
                </a:lnTo>
                <a:lnTo>
                  <a:pt x="3116165" y="4461900"/>
                </a:lnTo>
                <a:lnTo>
                  <a:pt x="3135232" y="4512127"/>
                </a:lnTo>
                <a:lnTo>
                  <a:pt x="3154704" y="4562445"/>
                </a:lnTo>
                <a:lnTo>
                  <a:pt x="3174582" y="4612853"/>
                </a:lnTo>
                <a:lnTo>
                  <a:pt x="3194865" y="4663347"/>
                </a:lnTo>
                <a:lnTo>
                  <a:pt x="3215554" y="4713925"/>
                </a:lnTo>
                <a:lnTo>
                  <a:pt x="3236649" y="4764585"/>
                </a:lnTo>
                <a:lnTo>
                  <a:pt x="3258150" y="4815324"/>
                </a:lnTo>
                <a:lnTo>
                  <a:pt x="3280059" y="4866140"/>
                </a:lnTo>
                <a:lnTo>
                  <a:pt x="3302374" y="4917031"/>
                </a:lnTo>
                <a:lnTo>
                  <a:pt x="3325097" y="4967993"/>
                </a:lnTo>
                <a:lnTo>
                  <a:pt x="3348227" y="5019025"/>
                </a:lnTo>
                <a:lnTo>
                  <a:pt x="3371765" y="5070124"/>
                </a:lnTo>
                <a:lnTo>
                  <a:pt x="3395711" y="5121288"/>
                </a:lnTo>
                <a:lnTo>
                  <a:pt x="3420066" y="5172514"/>
                </a:lnTo>
                <a:lnTo>
                  <a:pt x="3444830" y="5223799"/>
                </a:lnTo>
                <a:lnTo>
                  <a:pt x="3470002" y="5275142"/>
                </a:lnTo>
                <a:lnTo>
                  <a:pt x="3495584" y="5326540"/>
                </a:lnTo>
                <a:lnTo>
                  <a:pt x="3521575" y="5377991"/>
                </a:lnTo>
                <a:lnTo>
                  <a:pt x="3542758" y="5419312"/>
                </a:lnTo>
                <a:lnTo>
                  <a:pt x="3542758" y="6789652"/>
                </a:lnTo>
                <a:close/>
              </a:path>
              <a:path w="3543300" h="6790055">
                <a:moveTo>
                  <a:pt x="2672564" y="2320203"/>
                </a:moveTo>
                <a:lnTo>
                  <a:pt x="2649259" y="2320203"/>
                </a:lnTo>
                <a:lnTo>
                  <a:pt x="2654380" y="2280789"/>
                </a:lnTo>
                <a:lnTo>
                  <a:pt x="2659914" y="2241560"/>
                </a:lnTo>
                <a:lnTo>
                  <a:pt x="2665863" y="2202499"/>
                </a:lnTo>
                <a:lnTo>
                  <a:pt x="2672230" y="2163585"/>
                </a:lnTo>
                <a:lnTo>
                  <a:pt x="2671832" y="2202499"/>
                </a:lnTo>
                <a:lnTo>
                  <a:pt x="2671747" y="2249315"/>
                </a:lnTo>
                <a:lnTo>
                  <a:pt x="2672093" y="2292493"/>
                </a:lnTo>
                <a:lnTo>
                  <a:pt x="2672564" y="2320203"/>
                </a:lnTo>
                <a:close/>
              </a:path>
              <a:path w="3543300" h="6790055">
                <a:moveTo>
                  <a:pt x="224945" y="1552765"/>
                </a:moveTo>
                <a:lnTo>
                  <a:pt x="0" y="43333"/>
                </a:lnTo>
                <a:lnTo>
                  <a:pt x="674977" y="0"/>
                </a:lnTo>
                <a:lnTo>
                  <a:pt x="224945" y="1552765"/>
                </a:lnTo>
                <a:close/>
              </a:path>
            </a:pathLst>
          </a:custGeom>
          <a:solidFill>
            <a:srgbClr val="C9C5DB"/>
          </a:solidFill>
        </p:spPr>
        <p:txBody>
          <a:bodyPr wrap="square" lIns="0" tIns="0" rIns="0" bIns="0" rtlCol="0"/>
          <a:lstStyle/>
          <a:p>
            <a:endParaRPr/>
          </a:p>
        </p:txBody>
      </p:sp>
      <p:sp>
        <p:nvSpPr>
          <p:cNvPr id="18" name="bg object 18"/>
          <p:cNvSpPr/>
          <p:nvPr/>
        </p:nvSpPr>
        <p:spPr>
          <a:xfrm>
            <a:off x="8873882" y="0"/>
            <a:ext cx="3317875" cy="2388870"/>
          </a:xfrm>
          <a:custGeom>
            <a:avLst/>
            <a:gdLst/>
            <a:ahLst/>
            <a:cxnLst/>
            <a:rect l="l" t="t" r="r" b="b"/>
            <a:pathLst>
              <a:path w="3317875" h="2388870">
                <a:moveTo>
                  <a:pt x="2424313" y="2388550"/>
                </a:moveTo>
                <a:lnTo>
                  <a:pt x="5841" y="1660323"/>
                </a:lnTo>
                <a:lnTo>
                  <a:pt x="0" y="1621112"/>
                </a:lnTo>
                <a:lnTo>
                  <a:pt x="450031" y="68347"/>
                </a:lnTo>
                <a:lnTo>
                  <a:pt x="1514841" y="0"/>
                </a:lnTo>
                <a:lnTo>
                  <a:pt x="3317812" y="0"/>
                </a:lnTo>
                <a:lnTo>
                  <a:pt x="3317812" y="7842"/>
                </a:lnTo>
                <a:lnTo>
                  <a:pt x="3305025" y="19417"/>
                </a:lnTo>
                <a:lnTo>
                  <a:pt x="3271443" y="51071"/>
                </a:lnTo>
                <a:lnTo>
                  <a:pt x="3238521" y="83376"/>
                </a:lnTo>
                <a:lnTo>
                  <a:pt x="3206259" y="116328"/>
                </a:lnTo>
                <a:lnTo>
                  <a:pt x="3174658" y="149921"/>
                </a:lnTo>
                <a:lnTo>
                  <a:pt x="3143720" y="184148"/>
                </a:lnTo>
                <a:lnTo>
                  <a:pt x="3113443" y="219005"/>
                </a:lnTo>
                <a:lnTo>
                  <a:pt x="3083829" y="254486"/>
                </a:lnTo>
                <a:lnTo>
                  <a:pt x="3054879" y="290584"/>
                </a:lnTo>
                <a:lnTo>
                  <a:pt x="3026593" y="327295"/>
                </a:lnTo>
                <a:lnTo>
                  <a:pt x="2998973" y="364611"/>
                </a:lnTo>
                <a:lnTo>
                  <a:pt x="2972017" y="402529"/>
                </a:lnTo>
                <a:lnTo>
                  <a:pt x="2945728" y="441041"/>
                </a:lnTo>
                <a:lnTo>
                  <a:pt x="2920106" y="480143"/>
                </a:lnTo>
                <a:lnTo>
                  <a:pt x="2895152" y="519828"/>
                </a:lnTo>
                <a:lnTo>
                  <a:pt x="2870865" y="560091"/>
                </a:lnTo>
                <a:lnTo>
                  <a:pt x="2847247" y="600926"/>
                </a:lnTo>
                <a:lnTo>
                  <a:pt x="2824299" y="642328"/>
                </a:lnTo>
                <a:lnTo>
                  <a:pt x="2802021" y="684290"/>
                </a:lnTo>
                <a:lnTo>
                  <a:pt x="2780413" y="726806"/>
                </a:lnTo>
                <a:lnTo>
                  <a:pt x="2759477" y="769872"/>
                </a:lnTo>
                <a:lnTo>
                  <a:pt x="2739213" y="813482"/>
                </a:lnTo>
                <a:lnTo>
                  <a:pt x="2719622" y="857629"/>
                </a:lnTo>
                <a:lnTo>
                  <a:pt x="2700704" y="902308"/>
                </a:lnTo>
                <a:lnTo>
                  <a:pt x="2682460" y="947513"/>
                </a:lnTo>
                <a:lnTo>
                  <a:pt x="2664890" y="993239"/>
                </a:lnTo>
                <a:lnTo>
                  <a:pt x="2647996" y="1039480"/>
                </a:lnTo>
                <a:lnTo>
                  <a:pt x="2631778" y="1086229"/>
                </a:lnTo>
                <a:lnTo>
                  <a:pt x="2616236" y="1133483"/>
                </a:lnTo>
                <a:lnTo>
                  <a:pt x="2601371" y="1181233"/>
                </a:lnTo>
                <a:lnTo>
                  <a:pt x="2587185" y="1229476"/>
                </a:lnTo>
                <a:lnTo>
                  <a:pt x="2573676" y="1278205"/>
                </a:lnTo>
                <a:lnTo>
                  <a:pt x="2560847" y="1327414"/>
                </a:lnTo>
                <a:lnTo>
                  <a:pt x="2548698" y="1377098"/>
                </a:lnTo>
                <a:lnTo>
                  <a:pt x="2537229" y="1427251"/>
                </a:lnTo>
                <a:lnTo>
                  <a:pt x="2526441" y="1477867"/>
                </a:lnTo>
                <a:lnTo>
                  <a:pt x="2516335" y="1528941"/>
                </a:lnTo>
                <a:lnTo>
                  <a:pt x="2506911" y="1580466"/>
                </a:lnTo>
                <a:lnTo>
                  <a:pt x="2498170" y="1632438"/>
                </a:lnTo>
                <a:lnTo>
                  <a:pt x="2490113" y="1684850"/>
                </a:lnTo>
                <a:lnTo>
                  <a:pt x="2482740" y="1737697"/>
                </a:lnTo>
                <a:lnTo>
                  <a:pt x="2476052" y="1790973"/>
                </a:lnTo>
                <a:lnTo>
                  <a:pt x="2470050" y="1844671"/>
                </a:lnTo>
                <a:lnTo>
                  <a:pt x="2464734" y="1898788"/>
                </a:lnTo>
                <a:lnTo>
                  <a:pt x="2460104" y="1953316"/>
                </a:lnTo>
                <a:lnTo>
                  <a:pt x="2456163" y="2008250"/>
                </a:lnTo>
                <a:lnTo>
                  <a:pt x="2452909" y="2063585"/>
                </a:lnTo>
                <a:lnTo>
                  <a:pt x="2450344" y="2119314"/>
                </a:lnTo>
                <a:lnTo>
                  <a:pt x="2448469" y="2175431"/>
                </a:lnTo>
                <a:lnTo>
                  <a:pt x="2447284" y="2231932"/>
                </a:lnTo>
                <a:lnTo>
                  <a:pt x="2440917" y="2270846"/>
                </a:lnTo>
                <a:lnTo>
                  <a:pt x="2434968" y="2309907"/>
                </a:lnTo>
                <a:lnTo>
                  <a:pt x="2429434" y="2349136"/>
                </a:lnTo>
                <a:lnTo>
                  <a:pt x="2424313" y="2388550"/>
                </a:lnTo>
                <a:close/>
              </a:path>
            </a:pathLst>
          </a:custGeom>
          <a:solidFill>
            <a:srgbClr val="779FCD"/>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0" y="0"/>
            <a:ext cx="12191695" cy="6858000"/>
          </a:xfrm>
          <a:prstGeom prst="rect">
            <a:avLst/>
          </a:prstGeom>
        </p:spPr>
      </p:pic>
      <p:pic>
        <p:nvPicPr>
          <p:cNvPr id="20" name="bg object 20"/>
          <p:cNvPicPr/>
          <p:nvPr/>
        </p:nvPicPr>
        <p:blipFill>
          <a:blip r:embed="rId3" cstate="print"/>
          <a:stretch>
            <a:fillRect/>
          </a:stretch>
        </p:blipFill>
        <p:spPr>
          <a:xfrm>
            <a:off x="9601199" y="5870447"/>
            <a:ext cx="1420461" cy="282398"/>
          </a:xfrm>
          <a:prstGeom prst="rect">
            <a:avLst/>
          </a:prstGeom>
        </p:spPr>
      </p:pic>
      <p:sp>
        <p:nvSpPr>
          <p:cNvPr id="2" name="Holder 2"/>
          <p:cNvSpPr>
            <a:spLocks noGrp="1"/>
          </p:cNvSpPr>
          <p:nvPr>
            <p:ph type="title"/>
          </p:nvPr>
        </p:nvSpPr>
        <p:spPr/>
        <p:txBody>
          <a:bodyPr lIns="0" tIns="0" rIns="0" bIns="0"/>
          <a:lstStyle>
            <a:lvl1pPr>
              <a:defRPr sz="4100" b="0" i="0">
                <a:solidFill>
                  <a:schemeClr val="bg1"/>
                </a:solidFill>
                <a:latin typeface="Roboto-Light"/>
                <a:cs typeface="Roboto-Light"/>
              </a:defRPr>
            </a:lvl1pPr>
          </a:lstStyle>
          <a:p>
            <a:endParaRPr/>
          </a:p>
        </p:txBody>
      </p:sp>
      <p:sp>
        <p:nvSpPr>
          <p:cNvPr id="3" name="Holder 3"/>
          <p:cNvSpPr>
            <a:spLocks noGrp="1"/>
          </p:cNvSpPr>
          <p:nvPr>
            <p:ph type="ftr" sz="quarter" idx="5"/>
          </p:nvPr>
        </p:nvSpPr>
        <p:spPr/>
        <p:txBody>
          <a:bodyPr lIns="0" tIns="0" rIns="0" bIns="0"/>
          <a:lstStyle>
            <a:lvl1pPr>
              <a:defRPr sz="800" b="0" i="0">
                <a:solidFill>
                  <a:srgbClr val="231F20"/>
                </a:solidFill>
                <a:latin typeface="Roboto Condensed"/>
                <a:cs typeface="Roboto Condensed"/>
              </a:defRPr>
            </a:lvl1p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2/15/2023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800" b="0" i="0">
                <a:solidFill>
                  <a:srgbClr val="231F20"/>
                </a:solidFill>
                <a:latin typeface="Roboto Condensed"/>
                <a:cs typeface="Roboto Condensed"/>
              </a:defRPr>
            </a:lvl1p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2/15/2023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jp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74240" y="0"/>
            <a:ext cx="1300480" cy="2130425"/>
          </a:xfrm>
          <a:custGeom>
            <a:avLst/>
            <a:gdLst/>
            <a:ahLst/>
            <a:cxnLst/>
            <a:rect l="l" t="t" r="r" b="b"/>
            <a:pathLst>
              <a:path w="1300480" h="2130425">
                <a:moveTo>
                  <a:pt x="0" y="2130405"/>
                </a:moveTo>
                <a:lnTo>
                  <a:pt x="1179" y="2074147"/>
                </a:lnTo>
                <a:lnTo>
                  <a:pt x="3042" y="2018270"/>
                </a:lnTo>
                <a:lnTo>
                  <a:pt x="5589" y="1962777"/>
                </a:lnTo>
                <a:lnTo>
                  <a:pt x="8818" y="1907676"/>
                </a:lnTo>
                <a:lnTo>
                  <a:pt x="12731" y="1852971"/>
                </a:lnTo>
                <a:lnTo>
                  <a:pt x="17325" y="1798668"/>
                </a:lnTo>
                <a:lnTo>
                  <a:pt x="22599" y="1744773"/>
                </a:lnTo>
                <a:lnTo>
                  <a:pt x="28555" y="1691292"/>
                </a:lnTo>
                <a:lnTo>
                  <a:pt x="35190" y="1638230"/>
                </a:lnTo>
                <a:lnTo>
                  <a:pt x="42504" y="1585593"/>
                </a:lnTo>
                <a:lnTo>
                  <a:pt x="50497" y="1533387"/>
                </a:lnTo>
                <a:lnTo>
                  <a:pt x="59167" y="1481617"/>
                </a:lnTo>
                <a:lnTo>
                  <a:pt x="68515" y="1430288"/>
                </a:lnTo>
                <a:lnTo>
                  <a:pt x="78539" y="1379407"/>
                </a:lnTo>
                <a:lnTo>
                  <a:pt x="89239" y="1328980"/>
                </a:lnTo>
                <a:lnTo>
                  <a:pt x="100615" y="1279011"/>
                </a:lnTo>
                <a:lnTo>
                  <a:pt x="112665" y="1229506"/>
                </a:lnTo>
                <a:lnTo>
                  <a:pt x="125491" y="1180102"/>
                </a:lnTo>
                <a:lnTo>
                  <a:pt x="138787" y="1131914"/>
                </a:lnTo>
                <a:lnTo>
                  <a:pt x="152857" y="1083837"/>
                </a:lnTo>
                <a:lnTo>
                  <a:pt x="167599" y="1036247"/>
                </a:lnTo>
                <a:lnTo>
                  <a:pt x="183013" y="989150"/>
                </a:lnTo>
                <a:lnTo>
                  <a:pt x="199098" y="942551"/>
                </a:lnTo>
                <a:lnTo>
                  <a:pt x="215852" y="896457"/>
                </a:lnTo>
                <a:lnTo>
                  <a:pt x="233277" y="850872"/>
                </a:lnTo>
                <a:lnTo>
                  <a:pt x="251370" y="805802"/>
                </a:lnTo>
                <a:lnTo>
                  <a:pt x="270131" y="761254"/>
                </a:lnTo>
                <a:lnTo>
                  <a:pt x="289560" y="717232"/>
                </a:lnTo>
                <a:lnTo>
                  <a:pt x="309656" y="673743"/>
                </a:lnTo>
                <a:lnTo>
                  <a:pt x="330418" y="630792"/>
                </a:lnTo>
                <a:lnTo>
                  <a:pt x="351846" y="588384"/>
                </a:lnTo>
                <a:lnTo>
                  <a:pt x="373939" y="546526"/>
                </a:lnTo>
                <a:lnTo>
                  <a:pt x="396696" y="505223"/>
                </a:lnTo>
                <a:lnTo>
                  <a:pt x="420117" y="464481"/>
                </a:lnTo>
                <a:lnTo>
                  <a:pt x="444201" y="424304"/>
                </a:lnTo>
                <a:lnTo>
                  <a:pt x="468948" y="384700"/>
                </a:lnTo>
                <a:lnTo>
                  <a:pt x="494356" y="345674"/>
                </a:lnTo>
                <a:lnTo>
                  <a:pt x="520426" y="307230"/>
                </a:lnTo>
                <a:lnTo>
                  <a:pt x="547156" y="269376"/>
                </a:lnTo>
                <a:lnTo>
                  <a:pt x="574546" y="232116"/>
                </a:lnTo>
                <a:lnTo>
                  <a:pt x="602596" y="195457"/>
                </a:lnTo>
                <a:lnTo>
                  <a:pt x="631304" y="159403"/>
                </a:lnTo>
                <a:lnTo>
                  <a:pt x="660670" y="123961"/>
                </a:lnTo>
                <a:lnTo>
                  <a:pt x="690693" y="89136"/>
                </a:lnTo>
                <a:lnTo>
                  <a:pt x="721373" y="54935"/>
                </a:lnTo>
                <a:lnTo>
                  <a:pt x="752709" y="21361"/>
                </a:lnTo>
                <a:lnTo>
                  <a:pt x="773456" y="0"/>
                </a:lnTo>
                <a:lnTo>
                  <a:pt x="1299973" y="0"/>
                </a:lnTo>
                <a:lnTo>
                  <a:pt x="1275200" y="18375"/>
                </a:lnTo>
                <a:lnTo>
                  <a:pt x="1235359" y="48842"/>
                </a:lnTo>
                <a:lnTo>
                  <a:pt x="1196062" y="79819"/>
                </a:lnTo>
                <a:lnTo>
                  <a:pt x="1157312" y="111301"/>
                </a:lnTo>
                <a:lnTo>
                  <a:pt x="1119111" y="143284"/>
                </a:lnTo>
                <a:lnTo>
                  <a:pt x="1081462" y="175764"/>
                </a:lnTo>
                <a:lnTo>
                  <a:pt x="1044370" y="208736"/>
                </a:lnTo>
                <a:lnTo>
                  <a:pt x="1007836" y="242196"/>
                </a:lnTo>
                <a:lnTo>
                  <a:pt x="971864" y="276139"/>
                </a:lnTo>
                <a:lnTo>
                  <a:pt x="936457" y="310561"/>
                </a:lnTo>
                <a:lnTo>
                  <a:pt x="901617" y="345458"/>
                </a:lnTo>
                <a:lnTo>
                  <a:pt x="867349" y="380825"/>
                </a:lnTo>
                <a:lnTo>
                  <a:pt x="833655" y="416657"/>
                </a:lnTo>
                <a:lnTo>
                  <a:pt x="800538" y="452951"/>
                </a:lnTo>
                <a:lnTo>
                  <a:pt x="768001" y="489702"/>
                </a:lnTo>
                <a:lnTo>
                  <a:pt x="736048" y="526905"/>
                </a:lnTo>
                <a:lnTo>
                  <a:pt x="704681" y="564557"/>
                </a:lnTo>
                <a:lnTo>
                  <a:pt x="673903" y="602652"/>
                </a:lnTo>
                <a:lnTo>
                  <a:pt x="643718" y="641186"/>
                </a:lnTo>
                <a:lnTo>
                  <a:pt x="614128" y="680156"/>
                </a:lnTo>
                <a:lnTo>
                  <a:pt x="585136" y="719555"/>
                </a:lnTo>
                <a:lnTo>
                  <a:pt x="556747" y="759381"/>
                </a:lnTo>
                <a:lnTo>
                  <a:pt x="528962" y="799628"/>
                </a:lnTo>
                <a:lnTo>
                  <a:pt x="501785" y="840293"/>
                </a:lnTo>
                <a:lnTo>
                  <a:pt x="475218" y="881371"/>
                </a:lnTo>
                <a:lnTo>
                  <a:pt x="449266" y="922857"/>
                </a:lnTo>
                <a:lnTo>
                  <a:pt x="423930" y="964746"/>
                </a:lnTo>
                <a:lnTo>
                  <a:pt x="399215" y="1007036"/>
                </a:lnTo>
                <a:lnTo>
                  <a:pt x="375122" y="1049721"/>
                </a:lnTo>
                <a:lnTo>
                  <a:pt x="351656" y="1092796"/>
                </a:lnTo>
                <a:lnTo>
                  <a:pt x="328819" y="1136258"/>
                </a:lnTo>
                <a:lnTo>
                  <a:pt x="306614" y="1180102"/>
                </a:lnTo>
                <a:lnTo>
                  <a:pt x="285044" y="1224323"/>
                </a:lnTo>
                <a:lnTo>
                  <a:pt x="264113" y="1268918"/>
                </a:lnTo>
                <a:lnTo>
                  <a:pt x="243823" y="1313881"/>
                </a:lnTo>
                <a:lnTo>
                  <a:pt x="224178" y="1359209"/>
                </a:lnTo>
                <a:lnTo>
                  <a:pt x="205180" y="1404897"/>
                </a:lnTo>
                <a:lnTo>
                  <a:pt x="186832" y="1450940"/>
                </a:lnTo>
                <a:lnTo>
                  <a:pt x="169139" y="1497334"/>
                </a:lnTo>
                <a:lnTo>
                  <a:pt x="152102" y="1544075"/>
                </a:lnTo>
                <a:lnTo>
                  <a:pt x="135725" y="1591158"/>
                </a:lnTo>
                <a:lnTo>
                  <a:pt x="120011" y="1638579"/>
                </a:lnTo>
                <a:lnTo>
                  <a:pt x="104963" y="1686334"/>
                </a:lnTo>
                <a:lnTo>
                  <a:pt x="90583" y="1734418"/>
                </a:lnTo>
                <a:lnTo>
                  <a:pt x="76876" y="1782826"/>
                </a:lnTo>
                <a:lnTo>
                  <a:pt x="63844" y="1831555"/>
                </a:lnTo>
                <a:lnTo>
                  <a:pt x="51490" y="1880599"/>
                </a:lnTo>
                <a:lnTo>
                  <a:pt x="39817" y="1929955"/>
                </a:lnTo>
                <a:lnTo>
                  <a:pt x="28829" y="1979618"/>
                </a:lnTo>
                <a:lnTo>
                  <a:pt x="18528" y="2029583"/>
                </a:lnTo>
                <a:lnTo>
                  <a:pt x="8917" y="2079847"/>
                </a:lnTo>
                <a:lnTo>
                  <a:pt x="0" y="2130405"/>
                </a:lnTo>
                <a:close/>
              </a:path>
            </a:pathLst>
          </a:custGeom>
          <a:solidFill>
            <a:srgbClr val="8CC1E8"/>
          </a:solidFill>
        </p:spPr>
        <p:txBody>
          <a:bodyPr wrap="square" lIns="0" tIns="0" rIns="0" bIns="0" rtlCol="0"/>
          <a:lstStyle/>
          <a:p>
            <a:endParaRPr/>
          </a:p>
        </p:txBody>
      </p:sp>
      <p:sp>
        <p:nvSpPr>
          <p:cNvPr id="17" name="bg object 17"/>
          <p:cNvSpPr/>
          <p:nvPr/>
        </p:nvSpPr>
        <p:spPr>
          <a:xfrm>
            <a:off x="10974820" y="3993958"/>
            <a:ext cx="1217295" cy="2864485"/>
          </a:xfrm>
          <a:custGeom>
            <a:avLst/>
            <a:gdLst/>
            <a:ahLst/>
            <a:cxnLst/>
            <a:rect l="l" t="t" r="r" b="b"/>
            <a:pathLst>
              <a:path w="1217295" h="2864484">
                <a:moveTo>
                  <a:pt x="1216875" y="2864041"/>
                </a:moveTo>
                <a:lnTo>
                  <a:pt x="0" y="2864041"/>
                </a:lnTo>
                <a:lnTo>
                  <a:pt x="15456" y="2837846"/>
                </a:lnTo>
                <a:lnTo>
                  <a:pt x="43148" y="2790556"/>
                </a:lnTo>
                <a:lnTo>
                  <a:pt x="70577" y="2743249"/>
                </a:lnTo>
                <a:lnTo>
                  <a:pt x="97742" y="2695925"/>
                </a:lnTo>
                <a:lnTo>
                  <a:pt x="124644" y="2648588"/>
                </a:lnTo>
                <a:lnTo>
                  <a:pt x="151282" y="2601240"/>
                </a:lnTo>
                <a:lnTo>
                  <a:pt x="177656" y="2553883"/>
                </a:lnTo>
                <a:lnTo>
                  <a:pt x="203766" y="2506520"/>
                </a:lnTo>
                <a:lnTo>
                  <a:pt x="229611" y="2459153"/>
                </a:lnTo>
                <a:lnTo>
                  <a:pt x="255192" y="2411783"/>
                </a:lnTo>
                <a:lnTo>
                  <a:pt x="280508" y="2364415"/>
                </a:lnTo>
                <a:lnTo>
                  <a:pt x="305559" y="2317049"/>
                </a:lnTo>
                <a:lnTo>
                  <a:pt x="330345" y="2269688"/>
                </a:lnTo>
                <a:lnTo>
                  <a:pt x="354865" y="2222335"/>
                </a:lnTo>
                <a:lnTo>
                  <a:pt x="379120" y="2174992"/>
                </a:lnTo>
                <a:lnTo>
                  <a:pt x="403109" y="2127661"/>
                </a:lnTo>
                <a:lnTo>
                  <a:pt x="426832" y="2080344"/>
                </a:lnTo>
                <a:lnTo>
                  <a:pt x="450289" y="2033044"/>
                </a:lnTo>
                <a:lnTo>
                  <a:pt x="473480" y="1985764"/>
                </a:lnTo>
                <a:lnTo>
                  <a:pt x="496404" y="1938504"/>
                </a:lnTo>
                <a:lnTo>
                  <a:pt x="519061" y="1891269"/>
                </a:lnTo>
                <a:lnTo>
                  <a:pt x="541452" y="1844059"/>
                </a:lnTo>
                <a:lnTo>
                  <a:pt x="563575" y="1796879"/>
                </a:lnTo>
                <a:lnTo>
                  <a:pt x="585431" y="1749728"/>
                </a:lnTo>
                <a:lnTo>
                  <a:pt x="607019" y="1702611"/>
                </a:lnTo>
                <a:lnTo>
                  <a:pt x="628340" y="1655530"/>
                </a:lnTo>
                <a:lnTo>
                  <a:pt x="649392" y="1608486"/>
                </a:lnTo>
                <a:lnTo>
                  <a:pt x="670177" y="1561482"/>
                </a:lnTo>
                <a:lnTo>
                  <a:pt x="690693" y="1514521"/>
                </a:lnTo>
                <a:lnTo>
                  <a:pt x="710940" y="1467604"/>
                </a:lnTo>
                <a:lnTo>
                  <a:pt x="730919" y="1420734"/>
                </a:lnTo>
                <a:lnTo>
                  <a:pt x="750629" y="1373914"/>
                </a:lnTo>
                <a:lnTo>
                  <a:pt x="770070" y="1327146"/>
                </a:lnTo>
                <a:lnTo>
                  <a:pt x="789242" y="1280431"/>
                </a:lnTo>
                <a:lnTo>
                  <a:pt x="808144" y="1233773"/>
                </a:lnTo>
                <a:lnTo>
                  <a:pt x="826776" y="1187173"/>
                </a:lnTo>
                <a:lnTo>
                  <a:pt x="845138" y="1140635"/>
                </a:lnTo>
                <a:lnTo>
                  <a:pt x="863231" y="1094160"/>
                </a:lnTo>
                <a:lnTo>
                  <a:pt x="881053" y="1047750"/>
                </a:lnTo>
                <a:lnTo>
                  <a:pt x="898604" y="1001409"/>
                </a:lnTo>
                <a:lnTo>
                  <a:pt x="915885" y="955138"/>
                </a:lnTo>
                <a:lnTo>
                  <a:pt x="932895" y="908939"/>
                </a:lnTo>
                <a:lnTo>
                  <a:pt x="949634" y="862816"/>
                </a:lnTo>
                <a:lnTo>
                  <a:pt x="966101" y="816769"/>
                </a:lnTo>
                <a:lnTo>
                  <a:pt x="982297" y="770803"/>
                </a:lnTo>
                <a:lnTo>
                  <a:pt x="998222" y="724918"/>
                </a:lnTo>
                <a:lnTo>
                  <a:pt x="1013874" y="679117"/>
                </a:lnTo>
                <a:lnTo>
                  <a:pt x="1029255" y="633403"/>
                </a:lnTo>
                <a:lnTo>
                  <a:pt x="1044363" y="587778"/>
                </a:lnTo>
                <a:lnTo>
                  <a:pt x="1059198" y="542245"/>
                </a:lnTo>
                <a:lnTo>
                  <a:pt x="1073761" y="496805"/>
                </a:lnTo>
                <a:lnTo>
                  <a:pt x="1088052" y="451460"/>
                </a:lnTo>
                <a:lnTo>
                  <a:pt x="1102069" y="406214"/>
                </a:lnTo>
                <a:lnTo>
                  <a:pt x="1115813" y="361069"/>
                </a:lnTo>
                <a:lnTo>
                  <a:pt x="1129283" y="316026"/>
                </a:lnTo>
                <a:lnTo>
                  <a:pt x="1142480" y="271089"/>
                </a:lnTo>
                <a:lnTo>
                  <a:pt x="1155403" y="226259"/>
                </a:lnTo>
                <a:lnTo>
                  <a:pt x="1168052" y="181539"/>
                </a:lnTo>
                <a:lnTo>
                  <a:pt x="1180426" y="136931"/>
                </a:lnTo>
                <a:lnTo>
                  <a:pt x="1192526" y="92438"/>
                </a:lnTo>
                <a:lnTo>
                  <a:pt x="1204352" y="48061"/>
                </a:lnTo>
                <a:lnTo>
                  <a:pt x="1215903" y="3804"/>
                </a:lnTo>
                <a:lnTo>
                  <a:pt x="1216875" y="0"/>
                </a:lnTo>
                <a:lnTo>
                  <a:pt x="1216875" y="2864041"/>
                </a:lnTo>
                <a:close/>
              </a:path>
            </a:pathLst>
          </a:custGeom>
          <a:solidFill>
            <a:srgbClr val="C9C5DB"/>
          </a:solidFill>
        </p:spPr>
        <p:txBody>
          <a:bodyPr wrap="square" lIns="0" tIns="0" rIns="0" bIns="0" rtlCol="0"/>
          <a:lstStyle/>
          <a:p>
            <a:endParaRPr/>
          </a:p>
        </p:txBody>
      </p:sp>
      <p:pic>
        <p:nvPicPr>
          <p:cNvPr id="18" name="bg object 18"/>
          <p:cNvPicPr/>
          <p:nvPr/>
        </p:nvPicPr>
        <p:blipFill>
          <a:blip r:embed="rId7" cstate="print"/>
          <a:stretch>
            <a:fillRect/>
          </a:stretch>
        </p:blipFill>
        <p:spPr>
          <a:xfrm>
            <a:off x="11432477" y="4433189"/>
            <a:ext cx="759218" cy="2424810"/>
          </a:xfrm>
          <a:prstGeom prst="rect">
            <a:avLst/>
          </a:prstGeom>
        </p:spPr>
      </p:pic>
      <p:sp>
        <p:nvSpPr>
          <p:cNvPr id="19" name="bg object 19"/>
          <p:cNvSpPr/>
          <p:nvPr/>
        </p:nvSpPr>
        <p:spPr>
          <a:xfrm>
            <a:off x="10846914" y="0"/>
            <a:ext cx="1344930" cy="1932939"/>
          </a:xfrm>
          <a:custGeom>
            <a:avLst/>
            <a:gdLst/>
            <a:ahLst/>
            <a:cxnLst/>
            <a:rect l="l" t="t" r="r" b="b"/>
            <a:pathLst>
              <a:path w="1344929" h="1932939">
                <a:moveTo>
                  <a:pt x="1344780" y="1932903"/>
                </a:moveTo>
                <a:lnTo>
                  <a:pt x="1317693" y="1860465"/>
                </a:lnTo>
                <a:lnTo>
                  <a:pt x="1297330" y="1807912"/>
                </a:lnTo>
                <a:lnTo>
                  <a:pt x="1276637" y="1755980"/>
                </a:lnTo>
                <a:lnTo>
                  <a:pt x="1255612" y="1704663"/>
                </a:lnTo>
                <a:lnTo>
                  <a:pt x="1234254" y="1653958"/>
                </a:lnTo>
                <a:lnTo>
                  <a:pt x="1212562" y="1603861"/>
                </a:lnTo>
                <a:lnTo>
                  <a:pt x="1190535" y="1554366"/>
                </a:lnTo>
                <a:lnTo>
                  <a:pt x="1168172" y="1505469"/>
                </a:lnTo>
                <a:lnTo>
                  <a:pt x="1145471" y="1457165"/>
                </a:lnTo>
                <a:lnTo>
                  <a:pt x="1122432" y="1409451"/>
                </a:lnTo>
                <a:lnTo>
                  <a:pt x="1099054" y="1362321"/>
                </a:lnTo>
                <a:lnTo>
                  <a:pt x="1075335" y="1315772"/>
                </a:lnTo>
                <a:lnTo>
                  <a:pt x="1051274" y="1269798"/>
                </a:lnTo>
                <a:lnTo>
                  <a:pt x="1026870" y="1224395"/>
                </a:lnTo>
                <a:lnTo>
                  <a:pt x="1002122" y="1179559"/>
                </a:lnTo>
                <a:lnTo>
                  <a:pt x="977029" y="1135284"/>
                </a:lnTo>
                <a:lnTo>
                  <a:pt x="951590" y="1091568"/>
                </a:lnTo>
                <a:lnTo>
                  <a:pt x="925804" y="1048405"/>
                </a:lnTo>
                <a:lnTo>
                  <a:pt x="899669" y="1005790"/>
                </a:lnTo>
                <a:lnTo>
                  <a:pt x="873184" y="963719"/>
                </a:lnTo>
                <a:lnTo>
                  <a:pt x="846349" y="922189"/>
                </a:lnTo>
                <a:lnTo>
                  <a:pt x="819162" y="881193"/>
                </a:lnTo>
                <a:lnTo>
                  <a:pt x="791622" y="840728"/>
                </a:lnTo>
                <a:lnTo>
                  <a:pt x="763728" y="800789"/>
                </a:lnTo>
                <a:lnTo>
                  <a:pt x="735479" y="761372"/>
                </a:lnTo>
                <a:lnTo>
                  <a:pt x="706873" y="722472"/>
                </a:lnTo>
                <a:lnTo>
                  <a:pt x="677911" y="684084"/>
                </a:lnTo>
                <a:lnTo>
                  <a:pt x="648589" y="646205"/>
                </a:lnTo>
                <a:lnTo>
                  <a:pt x="618908" y="608830"/>
                </a:lnTo>
                <a:lnTo>
                  <a:pt x="588867" y="571954"/>
                </a:lnTo>
                <a:lnTo>
                  <a:pt x="558463" y="535572"/>
                </a:lnTo>
                <a:lnTo>
                  <a:pt x="527697" y="499681"/>
                </a:lnTo>
                <a:lnTo>
                  <a:pt x="496567" y="464275"/>
                </a:lnTo>
                <a:lnTo>
                  <a:pt x="465071" y="429351"/>
                </a:lnTo>
                <a:lnTo>
                  <a:pt x="433209" y="394903"/>
                </a:lnTo>
                <a:lnTo>
                  <a:pt x="400980" y="360928"/>
                </a:lnTo>
                <a:lnTo>
                  <a:pt x="368382" y="327420"/>
                </a:lnTo>
                <a:lnTo>
                  <a:pt x="335414" y="294376"/>
                </a:lnTo>
                <a:lnTo>
                  <a:pt x="302076" y="261790"/>
                </a:lnTo>
                <a:lnTo>
                  <a:pt x="268366" y="229659"/>
                </a:lnTo>
                <a:lnTo>
                  <a:pt x="234283" y="197977"/>
                </a:lnTo>
                <a:lnTo>
                  <a:pt x="199826" y="166741"/>
                </a:lnTo>
                <a:lnTo>
                  <a:pt x="164993" y="135946"/>
                </a:lnTo>
                <a:lnTo>
                  <a:pt x="129784" y="105586"/>
                </a:lnTo>
                <a:lnTo>
                  <a:pt x="94198" y="75659"/>
                </a:lnTo>
                <a:lnTo>
                  <a:pt x="58233" y="46159"/>
                </a:lnTo>
                <a:lnTo>
                  <a:pt x="21889" y="17081"/>
                </a:lnTo>
                <a:lnTo>
                  <a:pt x="0" y="0"/>
                </a:lnTo>
                <a:lnTo>
                  <a:pt x="1287005" y="765046"/>
                </a:lnTo>
                <a:lnTo>
                  <a:pt x="1214106" y="765046"/>
                </a:lnTo>
                <a:lnTo>
                  <a:pt x="1240312" y="808568"/>
                </a:lnTo>
                <a:lnTo>
                  <a:pt x="1265527" y="853194"/>
                </a:lnTo>
                <a:lnTo>
                  <a:pt x="1289752" y="898914"/>
                </a:lnTo>
                <a:lnTo>
                  <a:pt x="1312990" y="945717"/>
                </a:lnTo>
                <a:lnTo>
                  <a:pt x="1335244" y="993595"/>
                </a:lnTo>
                <a:lnTo>
                  <a:pt x="1344780" y="1015533"/>
                </a:lnTo>
                <a:lnTo>
                  <a:pt x="1344780" y="1932903"/>
                </a:lnTo>
                <a:close/>
              </a:path>
              <a:path w="1344929" h="1932939">
                <a:moveTo>
                  <a:pt x="1344780" y="799390"/>
                </a:moveTo>
                <a:lnTo>
                  <a:pt x="1214106" y="765046"/>
                </a:lnTo>
                <a:lnTo>
                  <a:pt x="1287005" y="765046"/>
                </a:lnTo>
                <a:lnTo>
                  <a:pt x="1344780" y="799390"/>
                </a:lnTo>
                <a:close/>
              </a:path>
            </a:pathLst>
          </a:custGeom>
          <a:solidFill>
            <a:srgbClr val="8CC1E8"/>
          </a:solidFill>
        </p:spPr>
        <p:txBody>
          <a:bodyPr wrap="square" lIns="0" tIns="0" rIns="0" bIns="0" rtlCol="0"/>
          <a:lstStyle/>
          <a:p>
            <a:endParaRPr/>
          </a:p>
        </p:txBody>
      </p:sp>
      <p:pic>
        <p:nvPicPr>
          <p:cNvPr id="20" name="bg object 20"/>
          <p:cNvPicPr/>
          <p:nvPr/>
        </p:nvPicPr>
        <p:blipFill>
          <a:blip r:embed="rId8" cstate="print"/>
          <a:stretch>
            <a:fillRect/>
          </a:stretch>
        </p:blipFill>
        <p:spPr>
          <a:xfrm>
            <a:off x="12061021" y="765046"/>
            <a:ext cx="130673" cy="250486"/>
          </a:xfrm>
          <a:prstGeom prst="rect">
            <a:avLst/>
          </a:prstGeom>
        </p:spPr>
      </p:pic>
      <p:sp>
        <p:nvSpPr>
          <p:cNvPr id="21" name="bg object 21"/>
          <p:cNvSpPr/>
          <p:nvPr/>
        </p:nvSpPr>
        <p:spPr>
          <a:xfrm>
            <a:off x="-632" y="2130405"/>
            <a:ext cx="1967864" cy="4729480"/>
          </a:xfrm>
          <a:custGeom>
            <a:avLst/>
            <a:gdLst/>
            <a:ahLst/>
            <a:cxnLst/>
            <a:rect l="l" t="t" r="r" b="b"/>
            <a:pathLst>
              <a:path w="1967864" h="4729480">
                <a:moveTo>
                  <a:pt x="1967244" y="4729326"/>
                </a:moveTo>
                <a:lnTo>
                  <a:pt x="0" y="4729326"/>
                </a:lnTo>
                <a:lnTo>
                  <a:pt x="0" y="110866"/>
                </a:lnTo>
                <a:lnTo>
                  <a:pt x="151910" y="156604"/>
                </a:lnTo>
                <a:lnTo>
                  <a:pt x="157033" y="117213"/>
                </a:lnTo>
                <a:lnTo>
                  <a:pt x="162569" y="77968"/>
                </a:lnTo>
                <a:lnTo>
                  <a:pt x="168514" y="38889"/>
                </a:lnTo>
                <a:lnTo>
                  <a:pt x="174868" y="0"/>
                </a:lnTo>
                <a:lnTo>
                  <a:pt x="174437" y="41878"/>
                </a:lnTo>
                <a:lnTo>
                  <a:pt x="174381" y="83959"/>
                </a:lnTo>
                <a:lnTo>
                  <a:pt x="174701" y="126241"/>
                </a:lnTo>
                <a:lnTo>
                  <a:pt x="175397" y="168720"/>
                </a:lnTo>
                <a:lnTo>
                  <a:pt x="176469" y="211396"/>
                </a:lnTo>
                <a:lnTo>
                  <a:pt x="177918" y="254264"/>
                </a:lnTo>
                <a:lnTo>
                  <a:pt x="179743" y="297324"/>
                </a:lnTo>
                <a:lnTo>
                  <a:pt x="181945" y="340572"/>
                </a:lnTo>
                <a:lnTo>
                  <a:pt x="184525" y="384007"/>
                </a:lnTo>
                <a:lnTo>
                  <a:pt x="187483" y="427626"/>
                </a:lnTo>
                <a:lnTo>
                  <a:pt x="190818" y="471426"/>
                </a:lnTo>
                <a:lnTo>
                  <a:pt x="194531" y="515407"/>
                </a:lnTo>
                <a:lnTo>
                  <a:pt x="198622" y="559565"/>
                </a:lnTo>
                <a:lnTo>
                  <a:pt x="203092" y="603897"/>
                </a:lnTo>
                <a:lnTo>
                  <a:pt x="207941" y="648403"/>
                </a:lnTo>
                <a:lnTo>
                  <a:pt x="213170" y="693078"/>
                </a:lnTo>
                <a:lnTo>
                  <a:pt x="218777" y="737922"/>
                </a:lnTo>
                <a:lnTo>
                  <a:pt x="224764" y="782932"/>
                </a:lnTo>
                <a:lnTo>
                  <a:pt x="231131" y="828105"/>
                </a:lnTo>
                <a:lnTo>
                  <a:pt x="237879" y="873440"/>
                </a:lnTo>
                <a:lnTo>
                  <a:pt x="245006" y="918933"/>
                </a:lnTo>
                <a:lnTo>
                  <a:pt x="252515" y="964583"/>
                </a:lnTo>
                <a:lnTo>
                  <a:pt x="260404" y="1010388"/>
                </a:lnTo>
                <a:lnTo>
                  <a:pt x="268674" y="1056344"/>
                </a:lnTo>
                <a:lnTo>
                  <a:pt x="277326" y="1102450"/>
                </a:lnTo>
                <a:lnTo>
                  <a:pt x="286360" y="1148704"/>
                </a:lnTo>
                <a:lnTo>
                  <a:pt x="295776" y="1195103"/>
                </a:lnTo>
                <a:lnTo>
                  <a:pt x="305574" y="1241644"/>
                </a:lnTo>
                <a:lnTo>
                  <a:pt x="315754" y="1288326"/>
                </a:lnTo>
                <a:lnTo>
                  <a:pt x="326317" y="1335147"/>
                </a:lnTo>
                <a:lnTo>
                  <a:pt x="337264" y="1382103"/>
                </a:lnTo>
                <a:lnTo>
                  <a:pt x="348593" y="1429194"/>
                </a:lnTo>
                <a:lnTo>
                  <a:pt x="360306" y="1476415"/>
                </a:lnTo>
                <a:lnTo>
                  <a:pt x="372403" y="1523766"/>
                </a:lnTo>
                <a:lnTo>
                  <a:pt x="384884" y="1571243"/>
                </a:lnTo>
                <a:lnTo>
                  <a:pt x="397750" y="1618845"/>
                </a:lnTo>
                <a:lnTo>
                  <a:pt x="411000" y="1666569"/>
                </a:lnTo>
                <a:lnTo>
                  <a:pt x="424635" y="1714413"/>
                </a:lnTo>
                <a:lnTo>
                  <a:pt x="438654" y="1762375"/>
                </a:lnTo>
                <a:lnTo>
                  <a:pt x="453060" y="1810452"/>
                </a:lnTo>
                <a:lnTo>
                  <a:pt x="467851" y="1858642"/>
                </a:lnTo>
                <a:lnTo>
                  <a:pt x="483028" y="1906943"/>
                </a:lnTo>
                <a:lnTo>
                  <a:pt x="498591" y="1955352"/>
                </a:lnTo>
                <a:lnTo>
                  <a:pt x="514540" y="2003867"/>
                </a:lnTo>
                <a:lnTo>
                  <a:pt x="530877" y="2052486"/>
                </a:lnTo>
                <a:lnTo>
                  <a:pt x="547600" y="2101207"/>
                </a:lnTo>
                <a:lnTo>
                  <a:pt x="564710" y="2150027"/>
                </a:lnTo>
                <a:lnTo>
                  <a:pt x="582208" y="2198944"/>
                </a:lnTo>
                <a:lnTo>
                  <a:pt x="600094" y="2247955"/>
                </a:lnTo>
                <a:lnTo>
                  <a:pt x="618367" y="2297059"/>
                </a:lnTo>
                <a:lnTo>
                  <a:pt x="637029" y="2346253"/>
                </a:lnTo>
                <a:lnTo>
                  <a:pt x="656079" y="2395535"/>
                </a:lnTo>
                <a:lnTo>
                  <a:pt x="675518" y="2444902"/>
                </a:lnTo>
                <a:lnTo>
                  <a:pt x="695347" y="2494353"/>
                </a:lnTo>
                <a:lnTo>
                  <a:pt x="715564" y="2543884"/>
                </a:lnTo>
                <a:lnTo>
                  <a:pt x="736171" y="2593494"/>
                </a:lnTo>
                <a:lnTo>
                  <a:pt x="757168" y="2643181"/>
                </a:lnTo>
                <a:lnTo>
                  <a:pt x="778555" y="2692941"/>
                </a:lnTo>
                <a:lnTo>
                  <a:pt x="800332" y="2742773"/>
                </a:lnTo>
                <a:lnTo>
                  <a:pt x="822500" y="2792674"/>
                </a:lnTo>
                <a:lnTo>
                  <a:pt x="845059" y="2842643"/>
                </a:lnTo>
                <a:lnTo>
                  <a:pt x="868009" y="2892676"/>
                </a:lnTo>
                <a:lnTo>
                  <a:pt x="891350" y="2942772"/>
                </a:lnTo>
                <a:lnTo>
                  <a:pt x="915083" y="2992928"/>
                </a:lnTo>
                <a:lnTo>
                  <a:pt x="939208" y="3043142"/>
                </a:lnTo>
                <a:lnTo>
                  <a:pt x="963725" y="3093412"/>
                </a:lnTo>
                <a:lnTo>
                  <a:pt x="988634" y="3143735"/>
                </a:lnTo>
                <a:lnTo>
                  <a:pt x="1013936" y="3194109"/>
                </a:lnTo>
                <a:lnTo>
                  <a:pt x="1039631" y="3244532"/>
                </a:lnTo>
                <a:lnTo>
                  <a:pt x="1065720" y="3295001"/>
                </a:lnTo>
                <a:lnTo>
                  <a:pt x="1092201" y="3345515"/>
                </a:lnTo>
                <a:lnTo>
                  <a:pt x="1119077" y="3396070"/>
                </a:lnTo>
                <a:lnTo>
                  <a:pt x="1146347" y="3446665"/>
                </a:lnTo>
                <a:lnTo>
                  <a:pt x="1174010" y="3497298"/>
                </a:lnTo>
                <a:lnTo>
                  <a:pt x="1202069" y="3547965"/>
                </a:lnTo>
                <a:lnTo>
                  <a:pt x="1230522" y="3598665"/>
                </a:lnTo>
                <a:lnTo>
                  <a:pt x="1259370" y="3649395"/>
                </a:lnTo>
                <a:lnTo>
                  <a:pt x="1288613" y="3700154"/>
                </a:lnTo>
                <a:lnTo>
                  <a:pt x="1318252" y="3750938"/>
                </a:lnTo>
                <a:lnTo>
                  <a:pt x="1348287" y="3801746"/>
                </a:lnTo>
                <a:lnTo>
                  <a:pt x="1400816" y="3889086"/>
                </a:lnTo>
                <a:lnTo>
                  <a:pt x="1454131" y="3975846"/>
                </a:lnTo>
                <a:lnTo>
                  <a:pt x="1508221" y="4062019"/>
                </a:lnTo>
                <a:lnTo>
                  <a:pt x="1563072" y="4147597"/>
                </a:lnTo>
                <a:lnTo>
                  <a:pt x="1618671" y="4232571"/>
                </a:lnTo>
                <a:lnTo>
                  <a:pt x="1675005" y="4316935"/>
                </a:lnTo>
                <a:lnTo>
                  <a:pt x="1732060" y="4400681"/>
                </a:lnTo>
                <a:lnTo>
                  <a:pt x="1789825" y="4483800"/>
                </a:lnTo>
                <a:lnTo>
                  <a:pt x="1848286" y="4566286"/>
                </a:lnTo>
                <a:lnTo>
                  <a:pt x="1907430" y="4648130"/>
                </a:lnTo>
                <a:lnTo>
                  <a:pt x="1967244" y="4729326"/>
                </a:lnTo>
                <a:close/>
              </a:path>
            </a:pathLst>
          </a:custGeom>
          <a:solidFill>
            <a:srgbClr val="C9C5DB"/>
          </a:solidFill>
        </p:spPr>
        <p:txBody>
          <a:bodyPr wrap="square" lIns="0" tIns="0" rIns="0" bIns="0" rtlCol="0"/>
          <a:lstStyle/>
          <a:p>
            <a:endParaRPr/>
          </a:p>
        </p:txBody>
      </p:sp>
      <p:sp>
        <p:nvSpPr>
          <p:cNvPr id="22" name="bg object 22"/>
          <p:cNvSpPr/>
          <p:nvPr/>
        </p:nvSpPr>
        <p:spPr>
          <a:xfrm>
            <a:off x="0" y="0"/>
            <a:ext cx="948055" cy="2287270"/>
          </a:xfrm>
          <a:custGeom>
            <a:avLst/>
            <a:gdLst/>
            <a:ahLst/>
            <a:cxnLst/>
            <a:rect l="l" t="t" r="r" b="b"/>
            <a:pathLst>
              <a:path w="948055" h="2287270">
                <a:moveTo>
                  <a:pt x="151275" y="2287009"/>
                </a:moveTo>
                <a:lnTo>
                  <a:pt x="0" y="2241462"/>
                </a:lnTo>
                <a:lnTo>
                  <a:pt x="0" y="0"/>
                </a:lnTo>
                <a:lnTo>
                  <a:pt x="947702" y="0"/>
                </a:lnTo>
                <a:lnTo>
                  <a:pt x="926955" y="21361"/>
                </a:lnTo>
                <a:lnTo>
                  <a:pt x="895619" y="54935"/>
                </a:lnTo>
                <a:lnTo>
                  <a:pt x="864939" y="89136"/>
                </a:lnTo>
                <a:lnTo>
                  <a:pt x="834916" y="123961"/>
                </a:lnTo>
                <a:lnTo>
                  <a:pt x="805549" y="159403"/>
                </a:lnTo>
                <a:lnTo>
                  <a:pt x="776841" y="195457"/>
                </a:lnTo>
                <a:lnTo>
                  <a:pt x="748792" y="232116"/>
                </a:lnTo>
                <a:lnTo>
                  <a:pt x="721401" y="269376"/>
                </a:lnTo>
                <a:lnTo>
                  <a:pt x="694671" y="307230"/>
                </a:lnTo>
                <a:lnTo>
                  <a:pt x="668601" y="345674"/>
                </a:lnTo>
                <a:lnTo>
                  <a:pt x="643192" y="384700"/>
                </a:lnTo>
                <a:lnTo>
                  <a:pt x="618445" y="424304"/>
                </a:lnTo>
                <a:lnTo>
                  <a:pt x="594361" y="464481"/>
                </a:lnTo>
                <a:lnTo>
                  <a:pt x="570940" y="505223"/>
                </a:lnTo>
                <a:lnTo>
                  <a:pt x="548182" y="546526"/>
                </a:lnTo>
                <a:lnTo>
                  <a:pt x="526089" y="588384"/>
                </a:lnTo>
                <a:lnTo>
                  <a:pt x="504661" y="630792"/>
                </a:lnTo>
                <a:lnTo>
                  <a:pt x="483898" y="673743"/>
                </a:lnTo>
                <a:lnTo>
                  <a:pt x="463802" y="717232"/>
                </a:lnTo>
                <a:lnTo>
                  <a:pt x="444373" y="761254"/>
                </a:lnTo>
                <a:lnTo>
                  <a:pt x="425611" y="805802"/>
                </a:lnTo>
                <a:lnTo>
                  <a:pt x="407518" y="850872"/>
                </a:lnTo>
                <a:lnTo>
                  <a:pt x="390094" y="896457"/>
                </a:lnTo>
                <a:lnTo>
                  <a:pt x="373339" y="942551"/>
                </a:lnTo>
                <a:lnTo>
                  <a:pt x="357254" y="989150"/>
                </a:lnTo>
                <a:lnTo>
                  <a:pt x="341840" y="1036247"/>
                </a:lnTo>
                <a:lnTo>
                  <a:pt x="327098" y="1083837"/>
                </a:lnTo>
                <a:lnTo>
                  <a:pt x="313027" y="1131914"/>
                </a:lnTo>
                <a:lnTo>
                  <a:pt x="299630" y="1180472"/>
                </a:lnTo>
                <a:lnTo>
                  <a:pt x="286905" y="1229506"/>
                </a:lnTo>
                <a:lnTo>
                  <a:pt x="274855" y="1279011"/>
                </a:lnTo>
                <a:lnTo>
                  <a:pt x="263480" y="1328980"/>
                </a:lnTo>
                <a:lnTo>
                  <a:pt x="252780" y="1379407"/>
                </a:lnTo>
                <a:lnTo>
                  <a:pt x="242755" y="1430288"/>
                </a:lnTo>
                <a:lnTo>
                  <a:pt x="233408" y="1481617"/>
                </a:lnTo>
                <a:lnTo>
                  <a:pt x="224737" y="1533387"/>
                </a:lnTo>
                <a:lnTo>
                  <a:pt x="216745" y="1585593"/>
                </a:lnTo>
                <a:lnTo>
                  <a:pt x="209431" y="1638230"/>
                </a:lnTo>
                <a:lnTo>
                  <a:pt x="202796" y="1691292"/>
                </a:lnTo>
                <a:lnTo>
                  <a:pt x="196841" y="1744773"/>
                </a:lnTo>
                <a:lnTo>
                  <a:pt x="191567" y="1798668"/>
                </a:lnTo>
                <a:lnTo>
                  <a:pt x="186973" y="1852971"/>
                </a:lnTo>
                <a:lnTo>
                  <a:pt x="183062" y="1907676"/>
                </a:lnTo>
                <a:lnTo>
                  <a:pt x="179832" y="1962777"/>
                </a:lnTo>
                <a:lnTo>
                  <a:pt x="177286" y="2018270"/>
                </a:lnTo>
                <a:lnTo>
                  <a:pt x="175424" y="2074147"/>
                </a:lnTo>
                <a:lnTo>
                  <a:pt x="174245" y="2130405"/>
                </a:lnTo>
                <a:lnTo>
                  <a:pt x="167890" y="2169295"/>
                </a:lnTo>
                <a:lnTo>
                  <a:pt x="161939" y="2208373"/>
                </a:lnTo>
                <a:lnTo>
                  <a:pt x="156400" y="2247619"/>
                </a:lnTo>
                <a:lnTo>
                  <a:pt x="151275" y="2287009"/>
                </a:lnTo>
                <a:close/>
              </a:path>
            </a:pathLst>
          </a:custGeom>
          <a:solidFill>
            <a:srgbClr val="779FCD"/>
          </a:solidFill>
        </p:spPr>
        <p:txBody>
          <a:bodyPr wrap="square" lIns="0" tIns="0" rIns="0" bIns="0" rtlCol="0"/>
          <a:lstStyle/>
          <a:p>
            <a:endParaRPr/>
          </a:p>
        </p:txBody>
      </p:sp>
      <p:pic>
        <p:nvPicPr>
          <p:cNvPr id="23" name="bg object 23"/>
          <p:cNvPicPr/>
          <p:nvPr/>
        </p:nvPicPr>
        <p:blipFill>
          <a:blip r:embed="rId9" cstate="print"/>
          <a:stretch>
            <a:fillRect/>
          </a:stretch>
        </p:blipFill>
        <p:spPr>
          <a:xfrm>
            <a:off x="0" y="0"/>
            <a:ext cx="12191695" cy="6858000"/>
          </a:xfrm>
          <a:prstGeom prst="rect">
            <a:avLst/>
          </a:prstGeom>
        </p:spPr>
      </p:pic>
      <p:pic>
        <p:nvPicPr>
          <p:cNvPr id="24" name="bg object 24"/>
          <p:cNvPicPr/>
          <p:nvPr/>
        </p:nvPicPr>
        <p:blipFill>
          <a:blip r:embed="rId10" cstate="print"/>
          <a:stretch>
            <a:fillRect/>
          </a:stretch>
        </p:blipFill>
        <p:spPr>
          <a:xfrm>
            <a:off x="9601200" y="5870447"/>
            <a:ext cx="1420456" cy="329184"/>
          </a:xfrm>
          <a:prstGeom prst="rect">
            <a:avLst/>
          </a:prstGeom>
        </p:spPr>
      </p:pic>
      <p:sp>
        <p:nvSpPr>
          <p:cNvPr id="2" name="Holder 2"/>
          <p:cNvSpPr>
            <a:spLocks noGrp="1"/>
          </p:cNvSpPr>
          <p:nvPr>
            <p:ph type="title"/>
          </p:nvPr>
        </p:nvSpPr>
        <p:spPr>
          <a:xfrm>
            <a:off x="1679449" y="2969791"/>
            <a:ext cx="8833101" cy="650239"/>
          </a:xfrm>
          <a:prstGeom prst="rect">
            <a:avLst/>
          </a:prstGeom>
        </p:spPr>
        <p:txBody>
          <a:bodyPr wrap="square" lIns="0" tIns="0" rIns="0" bIns="0">
            <a:spAutoFit/>
          </a:bodyPr>
          <a:lstStyle>
            <a:lvl1pPr>
              <a:defRPr sz="4100" b="0" i="0">
                <a:solidFill>
                  <a:schemeClr val="bg1"/>
                </a:solidFill>
                <a:latin typeface="Roboto-Light"/>
                <a:cs typeface="Roboto-Light"/>
              </a:defRPr>
            </a:lvl1pPr>
          </a:lstStyle>
          <a:p>
            <a:endParaRPr/>
          </a:p>
        </p:txBody>
      </p:sp>
      <p:sp>
        <p:nvSpPr>
          <p:cNvPr id="3" name="Holder 3"/>
          <p:cNvSpPr>
            <a:spLocks noGrp="1"/>
          </p:cNvSpPr>
          <p:nvPr>
            <p:ph type="body" idx="1"/>
          </p:nvPr>
        </p:nvSpPr>
        <p:spPr>
          <a:xfrm>
            <a:off x="1429605" y="1417319"/>
            <a:ext cx="9897110" cy="387286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7494237" y="6314439"/>
            <a:ext cx="3541395" cy="160020"/>
          </a:xfrm>
          <a:prstGeom prst="rect">
            <a:avLst/>
          </a:prstGeom>
        </p:spPr>
        <p:txBody>
          <a:bodyPr wrap="square" lIns="0" tIns="0" rIns="0" bIns="0">
            <a:spAutoFit/>
          </a:bodyPr>
          <a:lstStyle>
            <a:lvl1pPr>
              <a:defRPr sz="800" b="0" i="0">
                <a:solidFill>
                  <a:srgbClr val="231F20"/>
                </a:solidFill>
                <a:latin typeface="Roboto Condensed"/>
                <a:cs typeface="Roboto Condensed"/>
              </a:defRPr>
            </a:lvl1p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2/15/2023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svg"/><Relationship Id="rId3" Type="http://schemas.openxmlformats.org/officeDocument/2006/relationships/notesSlide" Target="../notesSlides/notesSlide14.xml"/><Relationship Id="rId7" Type="http://schemas.openxmlformats.org/officeDocument/2006/relationships/image" Target="../media/image42.svg"/><Relationship Id="rId12" Type="http://schemas.openxmlformats.org/officeDocument/2006/relationships/image" Target="../media/image47.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40.sv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svg"/><Relationship Id="rId14" Type="http://schemas.openxmlformats.org/officeDocument/2006/relationships/image" Target="../media/image49.jpg"/></Relationships>
</file>

<file path=ppt/slides/_rels/slide15.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hyperlink" Target="https://csrps.com/" TargetMode="External"/><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53.png"/><Relationship Id="rId11" Type="http://schemas.openxmlformats.org/officeDocument/2006/relationships/image" Target="../media/image12.png"/><Relationship Id="rId5" Type="http://schemas.openxmlformats.org/officeDocument/2006/relationships/image" Target="../media/image52.png"/><Relationship Id="rId15" Type="http://schemas.openxmlformats.org/officeDocument/2006/relationships/hyperlink" Target="https://www.ncsl.org/aboutus/ncslservice/bill-information-services-overview.aspx" TargetMode="External"/><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hyperlink" Target="https://iapp.org/media/pdf/resource_center/global_comprehensive_privacy_law_mapping.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png"/><Relationship Id="rId18" Type="http://schemas.openxmlformats.org/officeDocument/2006/relationships/image" Target="../media/image2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17" Type="http://schemas.openxmlformats.org/officeDocument/2006/relationships/image" Target="../media/image25.png"/><Relationship Id="rId2" Type="http://schemas.openxmlformats.org/officeDocument/2006/relationships/notesSlide" Target="../notesSlides/notesSlide4.xml"/><Relationship Id="rId16" Type="http://schemas.openxmlformats.org/officeDocument/2006/relationships/image" Target="../media/image24.svg"/><Relationship Id="rId20" Type="http://schemas.openxmlformats.org/officeDocument/2006/relationships/image" Target="../media/image28.svg"/><Relationship Id="rId1" Type="http://schemas.openxmlformats.org/officeDocument/2006/relationships/slideLayout" Target="../slideLayouts/slideLayout3.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sv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sv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1.png"/><Relationship Id="rId7"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2.png"/><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ethyca.com/worldwide-privacy-laws" TargetMode="Externa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1.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hyperlink" Target="https://ethyca.com/california-consumer-privacy-act-ccpa" TargetMode="External"/><Relationship Id="rId4" Type="http://schemas.openxmlformats.org/officeDocument/2006/relationships/hyperlink" Target="https://ethyca.com/cpra-hub"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F60580-AA04-EC7D-3EFC-1F3ED99ACA70}"/>
              </a:ext>
            </a:extLst>
          </p:cNvPr>
          <p:cNvPicPr>
            <a:picLocks noChangeAspect="1"/>
          </p:cNvPicPr>
          <p:nvPr/>
        </p:nvPicPr>
        <p:blipFill>
          <a:blip r:embed="rId3"/>
          <a:stretch>
            <a:fillRect/>
          </a:stretch>
        </p:blipFill>
        <p:spPr>
          <a:xfrm>
            <a:off x="1792394" y="1922585"/>
            <a:ext cx="7160243" cy="3231289"/>
          </a:xfrm>
          <a:prstGeom prst="rect">
            <a:avLst/>
          </a:prstGeom>
        </p:spPr>
      </p:pic>
      <p:sp>
        <p:nvSpPr>
          <p:cNvPr id="5" name="TextBox 4">
            <a:extLst>
              <a:ext uri="{FF2B5EF4-FFF2-40B4-BE49-F238E27FC236}">
                <a16:creationId xmlns:a16="http://schemas.microsoft.com/office/drawing/2014/main" id="{FBF1B268-9085-2C97-04E9-ABFC858354DF}"/>
              </a:ext>
            </a:extLst>
          </p:cNvPr>
          <p:cNvSpPr txBox="1"/>
          <p:nvPr/>
        </p:nvSpPr>
        <p:spPr>
          <a:xfrm>
            <a:off x="1504351" y="754559"/>
            <a:ext cx="7151076" cy="1538883"/>
          </a:xfrm>
          <a:prstGeom prst="rect">
            <a:avLst/>
          </a:prstGeom>
          <a:noFill/>
        </p:spPr>
        <p:txBody>
          <a:bodyPr wrap="square" rtlCol="0">
            <a:spAutoFit/>
          </a:bodyPr>
          <a:lstStyle/>
          <a:p>
            <a:r>
              <a:rPr lang="en-US" sz="3800" dirty="0">
                <a:solidFill>
                  <a:schemeClr val="tx2"/>
                </a:solidFill>
                <a:effectLst/>
                <a:latin typeface="Abadi Extra Light" panose="020B0204020104020204" pitchFamily="34" charset="0"/>
                <a:ea typeface="Calibri" panose="020F0502020204030204" pitchFamily="34" charset="0"/>
                <a:cs typeface="Times New Roman" panose="02020603050405020304" pitchFamily="18" charset="0"/>
              </a:rPr>
              <a:t>The Alphabet Soup of Regulations</a:t>
            </a:r>
          </a:p>
          <a:p>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Northern Virginia ARMA Chapter Feb 2023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3800" b="1" dirty="0">
                <a:solidFill>
                  <a:schemeClr val="tx2"/>
                </a:solidFill>
                <a:effectLst/>
                <a:latin typeface="Abadi Extra Light" panose="020B0204020104020204" pitchFamily="34" charset="0"/>
                <a:ea typeface="Calibri" panose="020F0502020204030204" pitchFamily="34" charset="0"/>
                <a:cs typeface="Times New Roman" panose="02020603050405020304" pitchFamily="18" charset="0"/>
              </a:rPr>
              <a:t> </a:t>
            </a:r>
            <a:endParaRPr lang="en-US" sz="3800" dirty="0">
              <a:solidFill>
                <a:schemeClr val="tx2"/>
              </a:solidFill>
              <a:latin typeface="Abadi Extra Light" panose="020B02040201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A24C8-AB34-5F11-39C5-5350DB829E03}"/>
              </a:ext>
            </a:extLst>
          </p:cNvPr>
          <p:cNvSpPr>
            <a:spLocks noGrp="1"/>
          </p:cNvSpPr>
          <p:nvPr>
            <p:ph type="title"/>
          </p:nvPr>
        </p:nvSpPr>
        <p:spPr>
          <a:xfrm>
            <a:off x="1582005" y="203144"/>
            <a:ext cx="8833101" cy="1261884"/>
          </a:xfrm>
        </p:spPr>
        <p:txBody>
          <a:bodyPr/>
          <a:lstStyle/>
          <a:p>
            <a:r>
              <a:rPr lang="en-US" dirty="0">
                <a:solidFill>
                  <a:schemeClr val="tx2"/>
                </a:solidFill>
              </a:rPr>
              <a:t>How about Cookies?</a:t>
            </a:r>
            <a:br>
              <a:rPr lang="en-US" dirty="0">
                <a:solidFill>
                  <a:schemeClr val="tx1"/>
                </a:solidFill>
              </a:rPr>
            </a:br>
            <a:endParaRPr lang="en-US" dirty="0">
              <a:solidFill>
                <a:schemeClr val="tx1"/>
              </a:solidFill>
            </a:endParaRPr>
          </a:p>
        </p:txBody>
      </p:sp>
      <p:pic>
        <p:nvPicPr>
          <p:cNvPr id="4" name="Picture 3">
            <a:extLst>
              <a:ext uri="{FF2B5EF4-FFF2-40B4-BE49-F238E27FC236}">
                <a16:creationId xmlns:a16="http://schemas.microsoft.com/office/drawing/2014/main" id="{8C75AE32-D80F-D241-E732-74A84371F5C7}"/>
              </a:ext>
            </a:extLst>
          </p:cNvPr>
          <p:cNvPicPr>
            <a:picLocks noChangeAspect="1"/>
          </p:cNvPicPr>
          <p:nvPr/>
        </p:nvPicPr>
        <p:blipFill>
          <a:blip r:embed="rId3"/>
          <a:stretch>
            <a:fillRect/>
          </a:stretch>
        </p:blipFill>
        <p:spPr>
          <a:xfrm>
            <a:off x="3528340" y="1075958"/>
            <a:ext cx="4940429" cy="4940429"/>
          </a:xfrm>
          <a:prstGeom prst="rect">
            <a:avLst/>
          </a:prstGeom>
        </p:spPr>
      </p:pic>
    </p:spTree>
    <p:extLst>
      <p:ext uri="{BB962C8B-B14F-4D97-AF65-F5344CB8AC3E}">
        <p14:creationId xmlns:p14="http://schemas.microsoft.com/office/powerpoint/2010/main" val="3583908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96038" y="2465983"/>
            <a:ext cx="4199923" cy="597599"/>
          </a:xfrm>
          <a:prstGeom prst="rect">
            <a:avLst/>
          </a:prstGeom>
        </p:spPr>
        <p:txBody>
          <a:bodyPr vert="horz" wrap="square" lIns="0" tIns="12700" rIns="0" bIns="0" rtlCol="0">
            <a:spAutoFit/>
          </a:bodyPr>
          <a:lstStyle/>
          <a:p>
            <a:pPr marL="12700">
              <a:lnSpc>
                <a:spcPct val="100000"/>
              </a:lnSpc>
              <a:spcBef>
                <a:spcPts val="100"/>
              </a:spcBef>
            </a:pPr>
            <a:r>
              <a:rPr lang="en-US" sz="3800" spc="-10" dirty="0">
                <a:solidFill>
                  <a:srgbClr val="2E3280"/>
                </a:solidFill>
                <a:latin typeface="Roboto" panose="02000000000000000000" pitchFamily="2" charset="0"/>
                <a:ea typeface="Roboto" panose="02000000000000000000" pitchFamily="2" charset="0"/>
              </a:rPr>
              <a:t>Virginia - VCDPA</a:t>
            </a:r>
            <a:endParaRPr sz="3800" dirty="0">
              <a:latin typeface="Roboto" panose="02000000000000000000" pitchFamily="2" charset="0"/>
              <a:ea typeface="Roboto" panose="02000000000000000000" pitchFamily="2" charset="0"/>
            </a:endParaRPr>
          </a:p>
        </p:txBody>
      </p:sp>
      <p:sp>
        <p:nvSpPr>
          <p:cNvPr id="17" name="object 17"/>
          <p:cNvSpPr txBox="1">
            <a:spLocks noGrp="1"/>
          </p:cNvSpPr>
          <p:nvPr>
            <p:ph type="ftr" sz="quarter" idx="5"/>
          </p:nvPr>
        </p:nvSpPr>
        <p:spPr>
          <a:prstGeom prst="rect">
            <a:avLst/>
          </a:prstGeom>
        </p:spPr>
        <p:txBody>
          <a:bodyPr vert="horz" wrap="square" lIns="0" tIns="17145" rIns="0" bIns="0" rtlCol="0">
            <a:spAutoFit/>
          </a:body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sp>
        <p:nvSpPr>
          <p:cNvPr id="5" name="TextBox 4">
            <a:extLst>
              <a:ext uri="{FF2B5EF4-FFF2-40B4-BE49-F238E27FC236}">
                <a16:creationId xmlns:a16="http://schemas.microsoft.com/office/drawing/2014/main" id="{DC448413-B679-D1F7-5C84-B7500BEB5805}"/>
              </a:ext>
            </a:extLst>
          </p:cNvPr>
          <p:cNvSpPr txBox="1"/>
          <p:nvPr/>
        </p:nvSpPr>
        <p:spPr>
          <a:xfrm>
            <a:off x="1541199" y="3323186"/>
            <a:ext cx="8481060" cy="3046988"/>
          </a:xfrm>
          <a:prstGeom prst="rect">
            <a:avLst/>
          </a:prstGeom>
          <a:noFill/>
        </p:spPr>
        <p:txBody>
          <a:bodyPr wrap="square" rtlCol="0">
            <a:spAutoFit/>
          </a:bodyPr>
          <a:lstStyle/>
          <a:p>
            <a:pPr marL="0" marR="0" fontAlgn="base">
              <a:spcBef>
                <a:spcPts val="0"/>
              </a:spcBef>
              <a:spcAft>
                <a:spcPts val="0"/>
              </a:spcAft>
            </a:pPr>
            <a:r>
              <a:rPr lang="en-US" sz="2400" spc="25" dirty="0">
                <a:solidFill>
                  <a:srgbClr val="000000"/>
                </a:solidFill>
                <a:effectLst/>
                <a:latin typeface="inherit"/>
                <a:ea typeface="Times New Roman" panose="02020603050405020304" pitchFamily="18" charset="0"/>
                <a:cs typeface="Segoe UI" panose="020B0502040204020203" pitchFamily="34" charset="0"/>
              </a:rPr>
              <a:t>Virginia became the second state in the US to pass a comprehensive data privacy law when the Virginia Consumer Data Protection Act (VCDPA) was signed into law in March 2021.</a:t>
            </a:r>
          </a:p>
          <a:p>
            <a:pPr marL="0" marR="0" fontAlgn="base">
              <a:spcBef>
                <a:spcPts val="0"/>
              </a:spcBef>
              <a:spcAft>
                <a:spcPts val="0"/>
              </a:spcAft>
            </a:pPr>
            <a:endParaRPr lang="en-US" sz="24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2400" spc="25" dirty="0">
                <a:solidFill>
                  <a:srgbClr val="000000"/>
                </a:solidFill>
                <a:effectLst/>
                <a:latin typeface="inherit"/>
                <a:ea typeface="Times New Roman" panose="02020603050405020304" pitchFamily="18" charset="0"/>
                <a:cs typeface="Segoe UI" panose="020B0502040204020203" pitchFamily="34" charset="0"/>
              </a:rPr>
              <a:t>The VCDPA took effect January 1, 2023 and affects companies and organizations that do business in Virginia, or that produce products or services targeted to residents of Virginia.</a:t>
            </a:r>
            <a:endParaRPr lang="en-US" sz="2400" dirty="0">
              <a:effectLst/>
              <a:latin typeface="Times New Roman" panose="02020603050405020304" pitchFamily="18" charset="0"/>
              <a:ea typeface="Times New Roman" panose="02020603050405020304" pitchFamily="18" charset="0"/>
            </a:endParaRPr>
          </a:p>
          <a:p>
            <a:endParaRPr lang="en-US" sz="2400" dirty="0">
              <a:solidFill>
                <a:srgbClr val="000000"/>
              </a:solidFill>
              <a:latin typeface="+mj-lt"/>
            </a:endParaRPr>
          </a:p>
        </p:txBody>
      </p:sp>
      <p:pic>
        <p:nvPicPr>
          <p:cNvPr id="11" name="Picture 10">
            <a:extLst>
              <a:ext uri="{FF2B5EF4-FFF2-40B4-BE49-F238E27FC236}">
                <a16:creationId xmlns:a16="http://schemas.microsoft.com/office/drawing/2014/main" id="{6F543C89-D7A6-CEF0-FA25-28BE14C8E966}"/>
              </a:ext>
            </a:extLst>
          </p:cNvPr>
          <p:cNvPicPr>
            <a:picLocks noChangeAspect="1"/>
          </p:cNvPicPr>
          <p:nvPr/>
        </p:nvPicPr>
        <p:blipFill>
          <a:blip r:embed="rId3"/>
          <a:stretch>
            <a:fillRect/>
          </a:stretch>
        </p:blipFill>
        <p:spPr>
          <a:xfrm>
            <a:off x="1879986" y="74290"/>
            <a:ext cx="7803486" cy="2306363"/>
          </a:xfrm>
          <a:prstGeom prst="rect">
            <a:avLst/>
          </a:prstGeom>
        </p:spPr>
      </p:pic>
    </p:spTree>
    <p:extLst>
      <p:ext uri="{BB962C8B-B14F-4D97-AF65-F5344CB8AC3E}">
        <p14:creationId xmlns:p14="http://schemas.microsoft.com/office/powerpoint/2010/main" val="2843019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logo&#10;&#10;Description automatically generated">
            <a:extLst>
              <a:ext uri="{FF2B5EF4-FFF2-40B4-BE49-F238E27FC236}">
                <a16:creationId xmlns:a16="http://schemas.microsoft.com/office/drawing/2014/main" id="{C44548ED-415F-FFB8-681F-101CADC711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042" y="846635"/>
            <a:ext cx="4124526" cy="3483609"/>
          </a:xfrm>
          <a:prstGeom prst="rect">
            <a:avLst/>
          </a:prstGeom>
        </p:spPr>
      </p:pic>
      <p:sp>
        <p:nvSpPr>
          <p:cNvPr id="17" name="object 17"/>
          <p:cNvSpPr txBox="1">
            <a:spLocks noGrp="1"/>
          </p:cNvSpPr>
          <p:nvPr>
            <p:ph type="ftr" sz="quarter" idx="5"/>
          </p:nvPr>
        </p:nvSpPr>
        <p:spPr>
          <a:prstGeom prst="rect">
            <a:avLst/>
          </a:prstGeom>
        </p:spPr>
        <p:txBody>
          <a:bodyPr vert="horz" wrap="square" lIns="0" tIns="17145" rIns="0" bIns="0" rtlCol="0">
            <a:spAutoFit/>
          </a:body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sp>
        <p:nvSpPr>
          <p:cNvPr id="5" name="TextBox 4">
            <a:extLst>
              <a:ext uri="{FF2B5EF4-FFF2-40B4-BE49-F238E27FC236}">
                <a16:creationId xmlns:a16="http://schemas.microsoft.com/office/drawing/2014/main" id="{DC448413-B679-D1F7-5C84-B7500BEB5805}"/>
              </a:ext>
            </a:extLst>
          </p:cNvPr>
          <p:cNvSpPr txBox="1"/>
          <p:nvPr/>
        </p:nvSpPr>
        <p:spPr>
          <a:xfrm>
            <a:off x="4505654" y="269695"/>
            <a:ext cx="6529978" cy="5447645"/>
          </a:xfrm>
          <a:prstGeom prst="rect">
            <a:avLst/>
          </a:prstGeom>
          <a:noFill/>
        </p:spPr>
        <p:txBody>
          <a:bodyPr wrap="square" rtlCol="0">
            <a:spAutoFit/>
          </a:bodyPr>
          <a:lstStyle/>
          <a:p>
            <a:pPr algn="l" fontAlgn="base"/>
            <a:r>
              <a:rPr lang="en-US" sz="2200" b="1" i="0" dirty="0">
                <a:solidFill>
                  <a:srgbClr val="454545"/>
                </a:solidFill>
                <a:effectLst/>
                <a:latin typeface="brandongrotesque"/>
              </a:rPr>
              <a:t>What does the Virginia Consumer Data Protection Act protect?</a:t>
            </a:r>
          </a:p>
          <a:p>
            <a:pPr algn="l" fontAlgn="base"/>
            <a:endParaRPr lang="en-US" sz="2200" b="1" i="0" dirty="0">
              <a:solidFill>
                <a:srgbClr val="454545"/>
              </a:solidFill>
              <a:effectLst/>
              <a:latin typeface="brandongrotesque"/>
            </a:endParaRPr>
          </a:p>
          <a:p>
            <a:pPr algn="l" fontAlgn="base">
              <a:buFont typeface="+mj-lt"/>
              <a:buAutoNum type="arabicPeriod"/>
            </a:pPr>
            <a:r>
              <a:rPr lang="en-US" sz="2200" b="0" i="0" dirty="0">
                <a:solidFill>
                  <a:srgbClr val="454545"/>
                </a:solidFill>
                <a:effectLst/>
                <a:latin typeface="librecaslon"/>
              </a:rPr>
              <a:t>The right to know, access and confirm personal data.</a:t>
            </a:r>
          </a:p>
          <a:p>
            <a:pPr algn="l" fontAlgn="base">
              <a:buFont typeface="+mj-lt"/>
              <a:buAutoNum type="arabicPeriod"/>
            </a:pPr>
            <a:r>
              <a:rPr lang="en-US" sz="2200" b="0" i="0" dirty="0">
                <a:solidFill>
                  <a:srgbClr val="454545"/>
                </a:solidFill>
                <a:effectLst/>
                <a:latin typeface="librecaslon"/>
              </a:rPr>
              <a:t>The right to delete personal data.</a:t>
            </a:r>
          </a:p>
          <a:p>
            <a:pPr algn="l" fontAlgn="base">
              <a:buFont typeface="+mj-lt"/>
              <a:buAutoNum type="arabicPeriod"/>
            </a:pPr>
            <a:r>
              <a:rPr lang="en-US" sz="2200" b="0" i="0" dirty="0">
                <a:solidFill>
                  <a:srgbClr val="454545"/>
                </a:solidFill>
                <a:effectLst/>
                <a:latin typeface="librecaslon"/>
              </a:rPr>
              <a:t>The right to correct inaccuracies in personal data.</a:t>
            </a:r>
          </a:p>
          <a:p>
            <a:pPr algn="l" fontAlgn="base">
              <a:buFont typeface="+mj-lt"/>
              <a:buAutoNum type="arabicPeriod"/>
            </a:pPr>
            <a:r>
              <a:rPr lang="en-US" sz="2200" b="0" i="0" dirty="0">
                <a:solidFill>
                  <a:srgbClr val="454545"/>
                </a:solidFill>
                <a:effectLst/>
                <a:latin typeface="librecaslon"/>
              </a:rPr>
              <a:t>The right to data portability (i.e., easy, portable access to all pieces of personal data held by a company).</a:t>
            </a:r>
          </a:p>
          <a:p>
            <a:pPr algn="l" fontAlgn="base">
              <a:buFont typeface="+mj-lt"/>
              <a:buAutoNum type="arabicPeriod"/>
            </a:pPr>
            <a:r>
              <a:rPr lang="en-US" sz="2200" b="0" i="0" dirty="0">
                <a:solidFill>
                  <a:srgbClr val="454545"/>
                </a:solidFill>
                <a:effectLst/>
                <a:latin typeface="librecaslon"/>
              </a:rPr>
              <a:t>The right to opt out of the processing of personal data for targeted advertising purposes.</a:t>
            </a:r>
          </a:p>
          <a:p>
            <a:pPr algn="l" fontAlgn="base">
              <a:buFont typeface="+mj-lt"/>
              <a:buAutoNum type="arabicPeriod"/>
            </a:pPr>
            <a:r>
              <a:rPr lang="en-US" sz="2200" b="0" i="0" dirty="0">
                <a:solidFill>
                  <a:srgbClr val="454545"/>
                </a:solidFill>
                <a:effectLst/>
                <a:latin typeface="librecaslon"/>
              </a:rPr>
              <a:t>The right to opt out of the sale of personal data.</a:t>
            </a:r>
          </a:p>
          <a:p>
            <a:pPr algn="l" fontAlgn="base">
              <a:buFont typeface="+mj-lt"/>
              <a:buAutoNum type="arabicPeriod"/>
            </a:pPr>
            <a:r>
              <a:rPr lang="en-US" sz="2200" b="0" i="0" dirty="0">
                <a:solidFill>
                  <a:srgbClr val="454545"/>
                </a:solidFill>
                <a:effectLst/>
                <a:latin typeface="librecaslon"/>
              </a:rPr>
              <a:t>The right to opt out of profiling based upon personal data.</a:t>
            </a:r>
          </a:p>
          <a:p>
            <a:pPr algn="l" fontAlgn="base">
              <a:buFont typeface="+mj-lt"/>
              <a:buAutoNum type="arabicPeriod"/>
            </a:pPr>
            <a:r>
              <a:rPr lang="en-US" sz="2200" b="0" i="0" dirty="0">
                <a:solidFill>
                  <a:srgbClr val="454545"/>
                </a:solidFill>
                <a:effectLst/>
                <a:latin typeface="librecaslon"/>
              </a:rPr>
              <a:t>The right to not be discriminated against for exercising any of the foregoing rights.</a:t>
            </a:r>
          </a:p>
          <a:p>
            <a:endParaRPr lang="en-US" dirty="0">
              <a:solidFill>
                <a:srgbClr val="000000"/>
              </a:solidFill>
              <a:latin typeface="+mj-lt"/>
            </a:endParaRPr>
          </a:p>
        </p:txBody>
      </p:sp>
    </p:spTree>
    <p:extLst>
      <p:ext uri="{BB962C8B-B14F-4D97-AF65-F5344CB8AC3E}">
        <p14:creationId xmlns:p14="http://schemas.microsoft.com/office/powerpoint/2010/main" val="2955679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6F9A4B-0E5D-013C-9279-49918765438D}"/>
              </a:ext>
            </a:extLst>
          </p:cNvPr>
          <p:cNvPicPr>
            <a:picLocks noChangeAspect="1"/>
          </p:cNvPicPr>
          <p:nvPr/>
        </p:nvPicPr>
        <p:blipFill>
          <a:blip r:embed="rId3"/>
          <a:stretch>
            <a:fillRect/>
          </a:stretch>
        </p:blipFill>
        <p:spPr>
          <a:xfrm>
            <a:off x="940194" y="1309984"/>
            <a:ext cx="3022206" cy="3022206"/>
          </a:xfrm>
          <a:prstGeom prst="rect">
            <a:avLst/>
          </a:prstGeom>
        </p:spPr>
      </p:pic>
      <p:sp>
        <p:nvSpPr>
          <p:cNvPr id="17" name="object 17"/>
          <p:cNvSpPr txBox="1">
            <a:spLocks noGrp="1"/>
          </p:cNvSpPr>
          <p:nvPr>
            <p:ph type="ftr" sz="quarter" idx="5"/>
          </p:nvPr>
        </p:nvSpPr>
        <p:spPr>
          <a:prstGeom prst="rect">
            <a:avLst/>
          </a:prstGeom>
        </p:spPr>
        <p:txBody>
          <a:bodyPr vert="horz" wrap="square" lIns="0" tIns="17145" rIns="0" bIns="0" rtlCol="0">
            <a:spAutoFit/>
          </a:body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sp>
        <p:nvSpPr>
          <p:cNvPr id="5" name="TextBox 4">
            <a:extLst>
              <a:ext uri="{FF2B5EF4-FFF2-40B4-BE49-F238E27FC236}">
                <a16:creationId xmlns:a16="http://schemas.microsoft.com/office/drawing/2014/main" id="{DC448413-B679-D1F7-5C84-B7500BEB5805}"/>
              </a:ext>
            </a:extLst>
          </p:cNvPr>
          <p:cNvSpPr txBox="1"/>
          <p:nvPr/>
        </p:nvSpPr>
        <p:spPr>
          <a:xfrm>
            <a:off x="3810001" y="1104900"/>
            <a:ext cx="7225632" cy="4708981"/>
          </a:xfrm>
          <a:prstGeom prst="rect">
            <a:avLst/>
          </a:prstGeom>
          <a:noFill/>
        </p:spPr>
        <p:txBody>
          <a:bodyPr wrap="square" rtlCol="0">
            <a:spAutoFit/>
          </a:bodyPr>
          <a:lstStyle/>
          <a:p>
            <a:pPr algn="l" fontAlgn="base"/>
            <a:r>
              <a:rPr lang="en-US" sz="2000" dirty="0">
                <a:solidFill>
                  <a:srgbClr val="454545"/>
                </a:solidFill>
                <a:latin typeface="librecaslon"/>
              </a:rPr>
              <a:t>WHO does the </a:t>
            </a:r>
            <a:r>
              <a:rPr lang="en-US" sz="2000" b="0" i="0" dirty="0">
                <a:solidFill>
                  <a:srgbClr val="454545"/>
                </a:solidFill>
                <a:effectLst/>
                <a:latin typeface="librecaslon"/>
              </a:rPr>
              <a:t>VCDPA apply to?</a:t>
            </a:r>
          </a:p>
          <a:p>
            <a:pPr algn="l" fontAlgn="base"/>
            <a:endParaRPr lang="en-US" sz="2000" dirty="0">
              <a:solidFill>
                <a:srgbClr val="454545"/>
              </a:solidFill>
              <a:latin typeface="librecaslon"/>
            </a:endParaRPr>
          </a:p>
          <a:p>
            <a:pPr algn="l" fontAlgn="base"/>
            <a:r>
              <a:rPr lang="en-US" sz="2000" dirty="0">
                <a:solidFill>
                  <a:srgbClr val="454545"/>
                </a:solidFill>
                <a:latin typeface="librecaslon"/>
              </a:rPr>
              <a:t>Co</a:t>
            </a:r>
            <a:r>
              <a:rPr lang="en-US" sz="2000" b="0" i="0" dirty="0">
                <a:solidFill>
                  <a:srgbClr val="454545"/>
                </a:solidFill>
                <a:effectLst/>
                <a:latin typeface="librecaslon"/>
              </a:rPr>
              <a:t>mpanies that:</a:t>
            </a:r>
          </a:p>
          <a:p>
            <a:pPr algn="l" fontAlgn="base"/>
            <a:endParaRPr lang="en-US" sz="2000" b="0" i="0" dirty="0">
              <a:solidFill>
                <a:srgbClr val="454545"/>
              </a:solidFill>
              <a:effectLst/>
              <a:latin typeface="librecaslon"/>
            </a:endParaRPr>
          </a:p>
          <a:p>
            <a:pPr algn="l" fontAlgn="base">
              <a:buFont typeface="+mj-lt"/>
              <a:buAutoNum type="arabicPeriod"/>
            </a:pPr>
            <a:r>
              <a:rPr lang="en-US" sz="2000" b="0" i="0" dirty="0">
                <a:solidFill>
                  <a:srgbClr val="454545"/>
                </a:solidFill>
                <a:effectLst/>
                <a:latin typeface="librecaslon"/>
              </a:rPr>
              <a:t>Conduct business in Virginia or market their goods and services to Virginia residents; </a:t>
            </a:r>
            <a:r>
              <a:rPr lang="en-US" sz="2000" b="1" i="0" dirty="0">
                <a:solidFill>
                  <a:srgbClr val="454545"/>
                </a:solidFill>
                <a:effectLst/>
                <a:latin typeface="librecaslon"/>
              </a:rPr>
              <a:t>and</a:t>
            </a:r>
          </a:p>
          <a:p>
            <a:pPr algn="l" fontAlgn="base">
              <a:buFont typeface="+mj-lt"/>
              <a:buAutoNum type="arabicPeriod"/>
            </a:pPr>
            <a:endParaRPr lang="en-US" sz="2000" b="1" i="0" dirty="0">
              <a:solidFill>
                <a:srgbClr val="454545"/>
              </a:solidFill>
              <a:effectLst/>
              <a:latin typeface="librecaslon"/>
            </a:endParaRPr>
          </a:p>
          <a:p>
            <a:pPr marL="742950" lvl="1" indent="-285750" algn="l" fontAlgn="base">
              <a:buFont typeface="+mj-lt"/>
              <a:buAutoNum type="arabicPeriod"/>
            </a:pPr>
            <a:r>
              <a:rPr lang="en-US" sz="2000" b="0" i="0" dirty="0">
                <a:solidFill>
                  <a:srgbClr val="454545"/>
                </a:solidFill>
                <a:effectLst/>
                <a:latin typeface="librecaslon"/>
              </a:rPr>
              <a:t>Control or process the personal data of at least 100,000 Virginia residents; </a:t>
            </a:r>
            <a:r>
              <a:rPr lang="en-US" sz="2000" b="1" i="0" dirty="0">
                <a:solidFill>
                  <a:srgbClr val="454545"/>
                </a:solidFill>
                <a:effectLst/>
                <a:latin typeface="librecaslon"/>
              </a:rPr>
              <a:t>or</a:t>
            </a:r>
            <a:endParaRPr lang="en-US" sz="2000" b="0" i="0" dirty="0">
              <a:solidFill>
                <a:srgbClr val="454545"/>
              </a:solidFill>
              <a:effectLst/>
              <a:latin typeface="librecaslon"/>
            </a:endParaRPr>
          </a:p>
          <a:p>
            <a:pPr marL="742950" lvl="1" indent="-285750" algn="l" fontAlgn="base">
              <a:buFont typeface="+mj-lt"/>
              <a:buAutoNum type="arabicPeriod"/>
            </a:pPr>
            <a:r>
              <a:rPr lang="en-US" sz="2000" b="0" i="0" dirty="0">
                <a:solidFill>
                  <a:srgbClr val="454545"/>
                </a:solidFill>
                <a:effectLst/>
                <a:latin typeface="librecaslon"/>
              </a:rPr>
              <a:t>Control or process the personal data of at least 25,000 Virginia residents and derive more than 50% of their gross revenue from the sale of personal data.</a:t>
            </a:r>
          </a:p>
          <a:p>
            <a:pPr marL="742950" lvl="1" indent="-285750" algn="l" fontAlgn="base">
              <a:buFont typeface="+mj-lt"/>
              <a:buAutoNum type="arabicPeriod"/>
            </a:pPr>
            <a:endParaRPr lang="en-US" sz="2000" b="0" i="0" dirty="0">
              <a:solidFill>
                <a:srgbClr val="454545"/>
              </a:solidFill>
              <a:effectLst/>
              <a:latin typeface="librecaslon"/>
            </a:endParaRPr>
          </a:p>
          <a:p>
            <a:r>
              <a:rPr lang="en-US" sz="2000" b="1" spc="25" dirty="0">
                <a:solidFill>
                  <a:srgbClr val="000000"/>
                </a:solidFill>
                <a:effectLst/>
                <a:latin typeface="inherit"/>
                <a:ea typeface="Calibri" panose="020F0502020204030204" pitchFamily="34" charset="0"/>
                <a:cs typeface="Segoe UI" panose="020B0502040204020203" pitchFamily="34" charset="0"/>
              </a:rPr>
              <a:t>Your business does not have to be in Virginia to be affected by the VCDPA.</a:t>
            </a:r>
            <a:endParaRPr lang="en-US" sz="2000" dirty="0">
              <a:solidFill>
                <a:srgbClr val="000000"/>
              </a:solidFill>
              <a:latin typeface="+mj-lt"/>
            </a:endParaRPr>
          </a:p>
        </p:txBody>
      </p:sp>
    </p:spTree>
    <p:extLst>
      <p:ext uri="{BB962C8B-B14F-4D97-AF65-F5344CB8AC3E}">
        <p14:creationId xmlns:p14="http://schemas.microsoft.com/office/powerpoint/2010/main" val="590371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48915" y="50535"/>
            <a:ext cx="7284205" cy="997709"/>
          </a:xfrm>
          <a:prstGeom prst="rect">
            <a:avLst/>
          </a:prstGeom>
        </p:spPr>
        <p:txBody>
          <a:bodyPr vert="horz" wrap="square" lIns="0" tIns="12700" rIns="0" bIns="0" rtlCol="0">
            <a:spAutoFit/>
          </a:bodyPr>
          <a:lstStyle/>
          <a:p>
            <a:pPr marL="12700">
              <a:lnSpc>
                <a:spcPct val="100000"/>
              </a:lnSpc>
              <a:spcBef>
                <a:spcPts val="100"/>
              </a:spcBef>
            </a:pPr>
            <a:r>
              <a:rPr lang="en-US" sz="3200" dirty="0">
                <a:solidFill>
                  <a:schemeClr val="tx2"/>
                </a:solidFill>
                <a:effectLst/>
                <a:latin typeface="Abadi Extra Light" panose="020B0204020104020204" pitchFamily="34" charset="0"/>
                <a:ea typeface="Calibri" panose="020F0502020204030204" pitchFamily="34" charset="0"/>
                <a:cs typeface="Times New Roman" panose="02020603050405020304" pitchFamily="18" charset="0"/>
              </a:rPr>
              <a:t>What you should think about…</a:t>
            </a:r>
            <a:br>
              <a:rPr lang="en-US" sz="3200" dirty="0">
                <a:solidFill>
                  <a:schemeClr val="tx2"/>
                </a:solidFill>
                <a:effectLst/>
                <a:latin typeface="Abadi Extra Light" panose="020B0204020104020204" pitchFamily="34" charset="0"/>
                <a:ea typeface="Calibri" panose="020F0502020204030204" pitchFamily="34" charset="0"/>
                <a:cs typeface="Times New Roman" panose="02020603050405020304" pitchFamily="18" charset="0"/>
              </a:rPr>
            </a:br>
            <a:r>
              <a:rPr lang="en-US" sz="3200" dirty="0">
                <a:solidFill>
                  <a:schemeClr val="tx2"/>
                </a:solidFill>
                <a:effectLst/>
                <a:latin typeface="Abadi Extra Light" panose="020B0204020104020204" pitchFamily="34" charset="0"/>
                <a:ea typeface="Calibri" panose="020F0502020204030204" pitchFamily="34" charset="0"/>
                <a:cs typeface="Times New Roman" panose="02020603050405020304" pitchFamily="18" charset="0"/>
              </a:rPr>
              <a:t>2023 To DO List</a:t>
            </a:r>
            <a:endParaRPr sz="3200" dirty="0">
              <a:latin typeface="Roboto" panose="02000000000000000000" pitchFamily="2" charset="0"/>
              <a:ea typeface="Roboto" panose="02000000000000000000" pitchFamily="2" charset="0"/>
            </a:endParaRPr>
          </a:p>
        </p:txBody>
      </p:sp>
      <p:sp>
        <p:nvSpPr>
          <p:cNvPr id="17" name="object 17"/>
          <p:cNvSpPr txBox="1">
            <a:spLocks noGrp="1"/>
          </p:cNvSpPr>
          <p:nvPr>
            <p:ph type="ftr" sz="quarter" idx="5"/>
          </p:nvPr>
        </p:nvSpPr>
        <p:spPr>
          <a:prstGeom prst="rect">
            <a:avLst/>
          </a:prstGeom>
        </p:spPr>
        <p:txBody>
          <a:bodyPr vert="horz" wrap="square" lIns="0" tIns="17145" rIns="0" bIns="0" rtlCol="0">
            <a:spAutoFit/>
          </a:body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pic>
        <p:nvPicPr>
          <p:cNvPr id="56" name="Graphic 55" descr="Shield outline">
            <a:extLst>
              <a:ext uri="{FF2B5EF4-FFF2-40B4-BE49-F238E27FC236}">
                <a16:creationId xmlns:a16="http://schemas.microsoft.com/office/drawing/2014/main" id="{93C21250-5C96-1391-67CC-37CD776C5D0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19996" y="2382088"/>
            <a:ext cx="321139" cy="321139"/>
          </a:xfrm>
          <a:prstGeom prst="rect">
            <a:avLst/>
          </a:prstGeom>
        </p:spPr>
      </p:pic>
      <p:pic>
        <p:nvPicPr>
          <p:cNvPr id="57" name="Graphic 56" descr="Checklist outline">
            <a:extLst>
              <a:ext uri="{FF2B5EF4-FFF2-40B4-BE49-F238E27FC236}">
                <a16:creationId xmlns:a16="http://schemas.microsoft.com/office/drawing/2014/main" id="{77A19794-D91F-DB79-B8C7-A9884E32726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46589" y="3019078"/>
            <a:ext cx="310521" cy="310521"/>
          </a:xfrm>
          <a:prstGeom prst="rect">
            <a:avLst/>
          </a:prstGeom>
        </p:spPr>
      </p:pic>
      <p:pic>
        <p:nvPicPr>
          <p:cNvPr id="58" name="Graphic 57" descr="Contract outline">
            <a:extLst>
              <a:ext uri="{FF2B5EF4-FFF2-40B4-BE49-F238E27FC236}">
                <a16:creationId xmlns:a16="http://schemas.microsoft.com/office/drawing/2014/main" id="{0CA3AF35-09EF-0BF6-9426-C3EF0F9B9E1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30796" y="3636953"/>
            <a:ext cx="326314" cy="326314"/>
          </a:xfrm>
          <a:prstGeom prst="rect">
            <a:avLst/>
          </a:prstGeom>
        </p:spPr>
      </p:pic>
      <p:grpSp>
        <p:nvGrpSpPr>
          <p:cNvPr id="60" name="Group 59">
            <a:extLst>
              <a:ext uri="{FF2B5EF4-FFF2-40B4-BE49-F238E27FC236}">
                <a16:creationId xmlns:a16="http://schemas.microsoft.com/office/drawing/2014/main" id="{EB5D6594-8E28-337A-7F7B-042152C29BC8}"/>
              </a:ext>
            </a:extLst>
          </p:cNvPr>
          <p:cNvGrpSpPr/>
          <p:nvPr/>
        </p:nvGrpSpPr>
        <p:grpSpPr>
          <a:xfrm>
            <a:off x="4394068" y="4234644"/>
            <a:ext cx="415561" cy="321271"/>
            <a:chOff x="1976707" y="4082026"/>
            <a:chExt cx="415561" cy="321271"/>
          </a:xfrm>
          <a:solidFill>
            <a:schemeClr val="bg1"/>
          </a:solidFill>
        </p:grpSpPr>
        <p:pic>
          <p:nvPicPr>
            <p:cNvPr id="61" name="Graphic 60" descr="Shield outline">
              <a:extLst>
                <a:ext uri="{FF2B5EF4-FFF2-40B4-BE49-F238E27FC236}">
                  <a16:creationId xmlns:a16="http://schemas.microsoft.com/office/drawing/2014/main" id="{92824947-4B0C-DA3A-EF24-A0BD72A7D5B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212392" y="4223421"/>
              <a:ext cx="179876" cy="179876"/>
            </a:xfrm>
            <a:prstGeom prst="rect">
              <a:avLst/>
            </a:prstGeom>
          </p:spPr>
        </p:pic>
        <p:pic>
          <p:nvPicPr>
            <p:cNvPr id="62" name="Graphic 61" descr="User outline">
              <a:extLst>
                <a:ext uri="{FF2B5EF4-FFF2-40B4-BE49-F238E27FC236}">
                  <a16:creationId xmlns:a16="http://schemas.microsoft.com/office/drawing/2014/main" id="{0E0D5152-BC67-D6D2-5C6B-759C6A35C646}"/>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976707" y="4082026"/>
              <a:ext cx="310521" cy="310521"/>
            </a:xfrm>
            <a:prstGeom prst="rect">
              <a:avLst/>
            </a:prstGeom>
          </p:spPr>
        </p:pic>
      </p:grpSp>
      <p:sp>
        <p:nvSpPr>
          <p:cNvPr id="3" name="TextBox 2">
            <a:extLst>
              <a:ext uri="{FF2B5EF4-FFF2-40B4-BE49-F238E27FC236}">
                <a16:creationId xmlns:a16="http://schemas.microsoft.com/office/drawing/2014/main" id="{E8092F36-01D4-E978-6EFB-76A2A25AB4FF}"/>
              </a:ext>
            </a:extLst>
          </p:cNvPr>
          <p:cNvSpPr txBox="1"/>
          <p:nvPr/>
        </p:nvSpPr>
        <p:spPr>
          <a:xfrm>
            <a:off x="1537077" y="1048244"/>
            <a:ext cx="6129543" cy="5632311"/>
          </a:xfrm>
          <a:prstGeom prst="rect">
            <a:avLst/>
          </a:prstGeom>
          <a:noFill/>
        </p:spPr>
        <p:txBody>
          <a:bodyPr wrap="square" rtlCol="0">
            <a:spAutoFit/>
          </a:bodyPr>
          <a:lstStyle/>
          <a:p>
            <a:pPr marL="457200" indent="-457200">
              <a:buAutoNum type="arabicPeriod"/>
            </a:pPr>
            <a:r>
              <a:rPr lang="en-US" dirty="0">
                <a:solidFill>
                  <a:schemeClr val="tx2"/>
                </a:solidFill>
                <a:latin typeface="Calibri" panose="020F0502020204030204" pitchFamily="34" charset="0"/>
                <a:cs typeface="Times New Roman" panose="02020603050405020304" pitchFamily="18" charset="0"/>
              </a:rPr>
              <a:t>Establish Privacy Governance</a:t>
            </a:r>
          </a:p>
          <a:p>
            <a:pPr marL="457200" indent="-457200">
              <a:buAutoNum type="arabicPeriod"/>
            </a:pPr>
            <a:r>
              <a:rPr lang="en-US" dirty="0">
                <a:solidFill>
                  <a:schemeClr val="tx2"/>
                </a:solidFill>
              </a:rPr>
              <a:t>Establish and Maintain A Data Inventory</a:t>
            </a:r>
          </a:p>
          <a:p>
            <a:pPr marL="457200" indent="-457200">
              <a:buAutoNum type="arabicPeriod"/>
            </a:pPr>
            <a:r>
              <a:rPr lang="en-US" dirty="0">
                <a:solidFill>
                  <a:schemeClr val="tx2"/>
                </a:solidFill>
              </a:rPr>
              <a:t>Identify and manage sensitive personal data and/or special categories of personal data (“Sensitive Personal Data”)</a:t>
            </a:r>
            <a:endParaRPr lang="en-US" dirty="0">
              <a:solidFill>
                <a:schemeClr val="tx2"/>
              </a:solidFill>
              <a:latin typeface="Calibri" panose="020F0502020204030204" pitchFamily="34" charset="0"/>
              <a:cs typeface="Times New Roman" panose="02020603050405020304" pitchFamily="18" charset="0"/>
            </a:endParaRPr>
          </a:p>
          <a:p>
            <a:pPr marL="457200" indent="-457200">
              <a:buAutoNum type="arabicPeriod"/>
            </a:pPr>
            <a:r>
              <a:rPr lang="en-US" dirty="0">
                <a:solidFill>
                  <a:schemeClr val="tx2"/>
                </a:solidFill>
              </a:rPr>
              <a:t>Conduct Privacy Impact Assessments (“PIA”) or Data Protection Impact Assessments (“DPIA”)</a:t>
            </a:r>
          </a:p>
          <a:p>
            <a:pPr marL="457200" indent="-457200">
              <a:buAutoNum type="arabicPeriod"/>
            </a:pPr>
            <a:r>
              <a:rPr lang="en-US" dirty="0">
                <a:solidFill>
                  <a:schemeClr val="tx2"/>
                </a:solidFill>
              </a:rPr>
              <a:t>Obtain consent for the sale, sharing or processing of personal data of minors</a:t>
            </a:r>
          </a:p>
          <a:p>
            <a:pPr marL="457200" indent="-457200">
              <a:buAutoNum type="arabicPeriod"/>
            </a:pPr>
            <a:r>
              <a:rPr lang="en-US" dirty="0">
                <a:solidFill>
                  <a:schemeClr val="tx2"/>
                </a:solidFill>
              </a:rPr>
              <a:t>Disclose if personal data is sold to or shared with third parties for targeted advertising </a:t>
            </a:r>
          </a:p>
          <a:p>
            <a:pPr marL="457200" indent="-457200">
              <a:buAutoNum type="arabicPeriod"/>
            </a:pPr>
            <a:r>
              <a:rPr lang="en-US" dirty="0">
                <a:solidFill>
                  <a:schemeClr val="tx2"/>
                </a:solidFill>
              </a:rPr>
              <a:t>Update and Revise Privacy Notices</a:t>
            </a:r>
          </a:p>
          <a:p>
            <a:pPr marL="457200" indent="-457200">
              <a:buAutoNum type="arabicPeriod"/>
            </a:pPr>
            <a:r>
              <a:rPr lang="en-US" dirty="0">
                <a:solidFill>
                  <a:schemeClr val="tx2"/>
                </a:solidFill>
              </a:rPr>
              <a:t>Create or revise data minimization / retention policy</a:t>
            </a:r>
          </a:p>
          <a:p>
            <a:pPr marL="457200" indent="-457200">
              <a:buAutoNum type="arabicPeriod"/>
            </a:pPr>
            <a:r>
              <a:rPr lang="en-US" dirty="0">
                <a:solidFill>
                  <a:schemeClr val="tx2"/>
                </a:solidFill>
              </a:rPr>
              <a:t>Review and amend contracts with third parties/ vendors/service providers/processors </a:t>
            </a:r>
          </a:p>
          <a:p>
            <a:pPr marL="457200" indent="-457200">
              <a:buAutoNum type="arabicPeriod"/>
            </a:pPr>
            <a:r>
              <a:rPr lang="en-US" dirty="0">
                <a:solidFill>
                  <a:schemeClr val="tx2"/>
                </a:solidFill>
              </a:rPr>
              <a:t>Manage Individual Rights Requests (“DSARs”)</a:t>
            </a:r>
          </a:p>
          <a:p>
            <a:pPr marL="457200" indent="-457200">
              <a:buAutoNum type="arabicPeriod"/>
            </a:pPr>
            <a:r>
              <a:rPr lang="en-US" dirty="0">
                <a:solidFill>
                  <a:schemeClr val="tx2"/>
                </a:solidFill>
              </a:rPr>
              <a:t>Privacy Training and Awareness</a:t>
            </a:r>
          </a:p>
          <a:p>
            <a:pPr marL="457200" indent="-457200">
              <a:buAutoNum type="arabicPeriod"/>
            </a:pPr>
            <a:r>
              <a:rPr lang="en-US" dirty="0">
                <a:solidFill>
                  <a:schemeClr val="tx2"/>
                </a:solidFill>
              </a:rPr>
              <a:t>Validate data security practices and procedures are implemented and maintained.</a:t>
            </a:r>
          </a:p>
          <a:p>
            <a:pPr marL="457200" indent="-457200">
              <a:buAutoNum type="arabicPeriod"/>
            </a:pPr>
            <a:r>
              <a:rPr lang="en-US" dirty="0">
                <a:solidFill>
                  <a:schemeClr val="tx2"/>
                </a:solidFill>
                <a:latin typeface="Calibri" panose="020F0502020204030204" pitchFamily="34" charset="0"/>
                <a:cs typeface="Times New Roman" panose="02020603050405020304" pitchFamily="18" charset="0"/>
              </a:rPr>
              <a:t>Sustainable Compliance</a:t>
            </a:r>
          </a:p>
          <a:p>
            <a:pPr marL="742950" lvl="1" indent="-285750">
              <a:buFont typeface="Arial" panose="020B0604020202020204" pitchFamily="34" charset="0"/>
              <a:buChar char="•"/>
            </a:pPr>
            <a:endParaRPr lang="en-US" dirty="0"/>
          </a:p>
        </p:txBody>
      </p:sp>
      <p:pic>
        <p:nvPicPr>
          <p:cNvPr id="5" name="Picture 4" descr="A person in a red suit&#10;&#10;Description automatically generated with medium confidence">
            <a:extLst>
              <a:ext uri="{FF2B5EF4-FFF2-40B4-BE49-F238E27FC236}">
                <a16:creationId xmlns:a16="http://schemas.microsoft.com/office/drawing/2014/main" id="{0D649F60-58FF-C4EE-8B1F-211461A3ABE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658429" y="1479213"/>
            <a:ext cx="3925266" cy="3177596"/>
          </a:xfrm>
          <a:prstGeom prst="rect">
            <a:avLst/>
          </a:prstGeom>
        </p:spPr>
      </p:pic>
    </p:spTree>
    <p:custDataLst>
      <p:tags r:id="rId1"/>
    </p:custDataLst>
    <p:extLst>
      <p:ext uri="{BB962C8B-B14F-4D97-AF65-F5344CB8AC3E}">
        <p14:creationId xmlns:p14="http://schemas.microsoft.com/office/powerpoint/2010/main" val="2816615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51427" y="429493"/>
            <a:ext cx="7284205" cy="597599"/>
          </a:xfrm>
          <a:prstGeom prst="rect">
            <a:avLst/>
          </a:prstGeom>
        </p:spPr>
        <p:txBody>
          <a:bodyPr vert="horz" wrap="square" lIns="0" tIns="12700" rIns="0" bIns="0" rtlCol="0">
            <a:spAutoFit/>
          </a:bodyPr>
          <a:lstStyle/>
          <a:p>
            <a:pPr marL="12700">
              <a:lnSpc>
                <a:spcPct val="100000"/>
              </a:lnSpc>
              <a:spcBef>
                <a:spcPts val="100"/>
              </a:spcBef>
            </a:pPr>
            <a:r>
              <a:rPr lang="en-US" sz="3800" spc="-10" dirty="0">
                <a:solidFill>
                  <a:srgbClr val="2E3280"/>
                </a:solidFill>
                <a:latin typeface="Roboto" panose="02000000000000000000" pitchFamily="2" charset="0"/>
                <a:ea typeface="Roboto" panose="02000000000000000000" pitchFamily="2" charset="0"/>
              </a:rPr>
              <a:t>Resources</a:t>
            </a:r>
            <a:endParaRPr sz="3800" dirty="0">
              <a:latin typeface="Roboto" panose="02000000000000000000" pitchFamily="2" charset="0"/>
              <a:ea typeface="Roboto" panose="02000000000000000000" pitchFamily="2" charset="0"/>
            </a:endParaRPr>
          </a:p>
        </p:txBody>
      </p:sp>
      <p:grpSp>
        <p:nvGrpSpPr>
          <p:cNvPr id="5" name="object 5"/>
          <p:cNvGrpSpPr/>
          <p:nvPr/>
        </p:nvGrpSpPr>
        <p:grpSpPr>
          <a:xfrm>
            <a:off x="1437468" y="462114"/>
            <a:ext cx="2072005" cy="597535"/>
            <a:chOff x="1437468" y="462114"/>
            <a:chExt cx="2072005" cy="597535"/>
          </a:xfrm>
        </p:grpSpPr>
        <p:pic>
          <p:nvPicPr>
            <p:cNvPr id="6" name="object 6"/>
            <p:cNvPicPr/>
            <p:nvPr/>
          </p:nvPicPr>
          <p:blipFill>
            <a:blip r:embed="rId3" cstate="print"/>
            <a:stretch>
              <a:fillRect/>
            </a:stretch>
          </p:blipFill>
          <p:spPr>
            <a:xfrm>
              <a:off x="1584186" y="933829"/>
              <a:ext cx="212496" cy="125760"/>
            </a:xfrm>
            <a:prstGeom prst="rect">
              <a:avLst/>
            </a:prstGeom>
          </p:spPr>
        </p:pic>
        <p:sp>
          <p:nvSpPr>
            <p:cNvPr id="7" name="object 7"/>
            <p:cNvSpPr/>
            <p:nvPr/>
          </p:nvSpPr>
          <p:spPr>
            <a:xfrm>
              <a:off x="1547928" y="882782"/>
              <a:ext cx="285115" cy="89535"/>
            </a:xfrm>
            <a:custGeom>
              <a:avLst/>
              <a:gdLst/>
              <a:ahLst/>
              <a:cxnLst/>
              <a:rect l="l" t="t" r="r" b="b"/>
              <a:pathLst>
                <a:path w="285114" h="89534">
                  <a:moveTo>
                    <a:pt x="142506" y="0"/>
                  </a:moveTo>
                  <a:lnTo>
                    <a:pt x="100117" y="5137"/>
                  </a:lnTo>
                  <a:lnTo>
                    <a:pt x="61418" y="19727"/>
                  </a:lnTo>
                  <a:lnTo>
                    <a:pt x="27636" y="42535"/>
                  </a:lnTo>
                  <a:lnTo>
                    <a:pt x="0" y="72326"/>
                  </a:lnTo>
                  <a:lnTo>
                    <a:pt x="9791" y="83540"/>
                  </a:lnTo>
                  <a:lnTo>
                    <a:pt x="14897" y="88925"/>
                  </a:lnTo>
                  <a:lnTo>
                    <a:pt x="39215" y="61337"/>
                  </a:lnTo>
                  <a:lnTo>
                    <a:pt x="69376" y="40155"/>
                  </a:lnTo>
                  <a:lnTo>
                    <a:pt x="104201" y="26572"/>
                  </a:lnTo>
                  <a:lnTo>
                    <a:pt x="142506" y="21780"/>
                  </a:lnTo>
                  <a:lnTo>
                    <a:pt x="180814" y="26572"/>
                  </a:lnTo>
                  <a:lnTo>
                    <a:pt x="215641" y="40155"/>
                  </a:lnTo>
                  <a:lnTo>
                    <a:pt x="245803" y="61337"/>
                  </a:lnTo>
                  <a:lnTo>
                    <a:pt x="270116" y="88925"/>
                  </a:lnTo>
                  <a:lnTo>
                    <a:pt x="280200" y="78016"/>
                  </a:lnTo>
                  <a:lnTo>
                    <a:pt x="285026" y="72326"/>
                  </a:lnTo>
                  <a:lnTo>
                    <a:pt x="257381" y="42535"/>
                  </a:lnTo>
                  <a:lnTo>
                    <a:pt x="223596" y="19727"/>
                  </a:lnTo>
                  <a:lnTo>
                    <a:pt x="184895" y="5137"/>
                  </a:lnTo>
                  <a:lnTo>
                    <a:pt x="142506" y="0"/>
                  </a:lnTo>
                  <a:close/>
                </a:path>
              </a:pathLst>
            </a:custGeom>
            <a:solidFill>
              <a:srgbClr val="0868B1"/>
            </a:solidFill>
          </p:spPr>
          <p:txBody>
            <a:bodyPr wrap="square" lIns="0" tIns="0" rIns="0" bIns="0" rtlCol="0"/>
            <a:lstStyle/>
            <a:p>
              <a:endParaRPr/>
            </a:p>
          </p:txBody>
        </p:sp>
        <p:pic>
          <p:nvPicPr>
            <p:cNvPr id="8" name="object 8"/>
            <p:cNvPicPr/>
            <p:nvPr/>
          </p:nvPicPr>
          <p:blipFill>
            <a:blip r:embed="rId4" cstate="print"/>
            <a:stretch>
              <a:fillRect/>
            </a:stretch>
          </p:blipFill>
          <p:spPr>
            <a:xfrm>
              <a:off x="1437468" y="462114"/>
              <a:ext cx="505930" cy="469252"/>
            </a:xfrm>
            <a:prstGeom prst="rect">
              <a:avLst/>
            </a:prstGeom>
          </p:spPr>
        </p:pic>
        <p:pic>
          <p:nvPicPr>
            <p:cNvPr id="9" name="object 9"/>
            <p:cNvPicPr/>
            <p:nvPr/>
          </p:nvPicPr>
          <p:blipFill>
            <a:blip r:embed="rId5" cstate="print"/>
            <a:stretch>
              <a:fillRect/>
            </a:stretch>
          </p:blipFill>
          <p:spPr>
            <a:xfrm>
              <a:off x="1690432" y="853520"/>
              <a:ext cx="161137" cy="206070"/>
            </a:xfrm>
            <a:prstGeom prst="rect">
              <a:avLst/>
            </a:prstGeom>
          </p:spPr>
        </p:pic>
        <p:pic>
          <p:nvPicPr>
            <p:cNvPr id="10" name="object 10"/>
            <p:cNvPicPr/>
            <p:nvPr/>
          </p:nvPicPr>
          <p:blipFill>
            <a:blip r:embed="rId6" cstate="print"/>
            <a:stretch>
              <a:fillRect/>
            </a:stretch>
          </p:blipFill>
          <p:spPr>
            <a:xfrm>
              <a:off x="1690433" y="462114"/>
              <a:ext cx="253111" cy="469252"/>
            </a:xfrm>
            <a:prstGeom prst="rect">
              <a:avLst/>
            </a:prstGeom>
          </p:spPr>
        </p:pic>
        <p:pic>
          <p:nvPicPr>
            <p:cNvPr id="11" name="object 11"/>
            <p:cNvPicPr/>
            <p:nvPr/>
          </p:nvPicPr>
          <p:blipFill>
            <a:blip r:embed="rId7" cstate="print"/>
            <a:stretch>
              <a:fillRect/>
            </a:stretch>
          </p:blipFill>
          <p:spPr>
            <a:xfrm>
              <a:off x="2083193" y="616837"/>
              <a:ext cx="235013" cy="241833"/>
            </a:xfrm>
            <a:prstGeom prst="rect">
              <a:avLst/>
            </a:prstGeom>
          </p:spPr>
        </p:pic>
        <p:sp>
          <p:nvSpPr>
            <p:cNvPr id="12" name="object 12"/>
            <p:cNvSpPr/>
            <p:nvPr/>
          </p:nvSpPr>
          <p:spPr>
            <a:xfrm>
              <a:off x="2264968" y="472858"/>
              <a:ext cx="1187450" cy="568325"/>
            </a:xfrm>
            <a:custGeom>
              <a:avLst/>
              <a:gdLst/>
              <a:ahLst/>
              <a:cxnLst/>
              <a:rect l="l" t="t" r="r" b="b"/>
              <a:pathLst>
                <a:path w="1187450" h="568325">
                  <a:moveTo>
                    <a:pt x="63703" y="506171"/>
                  </a:moveTo>
                  <a:lnTo>
                    <a:pt x="61353" y="494969"/>
                  </a:lnTo>
                  <a:lnTo>
                    <a:pt x="57264" y="489813"/>
                  </a:lnTo>
                  <a:lnTo>
                    <a:pt x="57264" y="506780"/>
                  </a:lnTo>
                  <a:lnTo>
                    <a:pt x="55308" y="515556"/>
                  </a:lnTo>
                  <a:lnTo>
                    <a:pt x="49796" y="522274"/>
                  </a:lnTo>
                  <a:lnTo>
                    <a:pt x="41262" y="526580"/>
                  </a:lnTo>
                  <a:lnTo>
                    <a:pt x="30238" y="528104"/>
                  </a:lnTo>
                  <a:lnTo>
                    <a:pt x="6451" y="528104"/>
                  </a:lnTo>
                  <a:lnTo>
                    <a:pt x="6451" y="485584"/>
                  </a:lnTo>
                  <a:lnTo>
                    <a:pt x="30988" y="485584"/>
                  </a:lnTo>
                  <a:lnTo>
                    <a:pt x="57264" y="506780"/>
                  </a:lnTo>
                  <a:lnTo>
                    <a:pt x="57264" y="489813"/>
                  </a:lnTo>
                  <a:lnTo>
                    <a:pt x="54749" y="486625"/>
                  </a:lnTo>
                  <a:lnTo>
                    <a:pt x="52705" y="485584"/>
                  </a:lnTo>
                  <a:lnTo>
                    <a:pt x="44564" y="481431"/>
                  </a:lnTo>
                  <a:lnTo>
                    <a:pt x="31483" y="479640"/>
                  </a:lnTo>
                  <a:lnTo>
                    <a:pt x="0" y="479640"/>
                  </a:lnTo>
                  <a:lnTo>
                    <a:pt x="0" y="566407"/>
                  </a:lnTo>
                  <a:lnTo>
                    <a:pt x="6451" y="566407"/>
                  </a:lnTo>
                  <a:lnTo>
                    <a:pt x="6451" y="534047"/>
                  </a:lnTo>
                  <a:lnTo>
                    <a:pt x="29870" y="534047"/>
                  </a:lnTo>
                  <a:lnTo>
                    <a:pt x="42786" y="532295"/>
                  </a:lnTo>
                  <a:lnTo>
                    <a:pt x="51422" y="528104"/>
                  </a:lnTo>
                  <a:lnTo>
                    <a:pt x="53568" y="527062"/>
                  </a:lnTo>
                  <a:lnTo>
                    <a:pt x="60960" y="518414"/>
                  </a:lnTo>
                  <a:lnTo>
                    <a:pt x="63614" y="506780"/>
                  </a:lnTo>
                  <a:lnTo>
                    <a:pt x="63703" y="506171"/>
                  </a:lnTo>
                  <a:close/>
                </a:path>
                <a:path w="1187450" h="568325">
                  <a:moveTo>
                    <a:pt x="141427" y="534555"/>
                  </a:moveTo>
                  <a:lnTo>
                    <a:pt x="139001" y="521944"/>
                  </a:lnTo>
                  <a:lnTo>
                    <a:pt x="134861" y="515531"/>
                  </a:lnTo>
                  <a:lnTo>
                    <a:pt x="134861" y="535051"/>
                  </a:lnTo>
                  <a:lnTo>
                    <a:pt x="132930" y="545566"/>
                  </a:lnTo>
                  <a:lnTo>
                    <a:pt x="127571" y="554215"/>
                  </a:lnTo>
                  <a:lnTo>
                    <a:pt x="119430" y="560031"/>
                  </a:lnTo>
                  <a:lnTo>
                    <a:pt x="109080" y="562190"/>
                  </a:lnTo>
                  <a:lnTo>
                    <a:pt x="98818" y="560031"/>
                  </a:lnTo>
                  <a:lnTo>
                    <a:pt x="90563" y="554189"/>
                  </a:lnTo>
                  <a:lnTo>
                    <a:pt x="85051" y="545503"/>
                  </a:lnTo>
                  <a:lnTo>
                    <a:pt x="83083" y="535051"/>
                  </a:lnTo>
                  <a:lnTo>
                    <a:pt x="83045" y="534555"/>
                  </a:lnTo>
                  <a:lnTo>
                    <a:pt x="84963" y="524040"/>
                  </a:lnTo>
                  <a:lnTo>
                    <a:pt x="90335" y="515391"/>
                  </a:lnTo>
                  <a:lnTo>
                    <a:pt x="98463" y="509562"/>
                  </a:lnTo>
                  <a:lnTo>
                    <a:pt x="108826" y="507415"/>
                  </a:lnTo>
                  <a:lnTo>
                    <a:pt x="119075" y="509562"/>
                  </a:lnTo>
                  <a:lnTo>
                    <a:pt x="127330" y="515404"/>
                  </a:lnTo>
                  <a:lnTo>
                    <a:pt x="132842" y="524090"/>
                  </a:lnTo>
                  <a:lnTo>
                    <a:pt x="134810" y="534555"/>
                  </a:lnTo>
                  <a:lnTo>
                    <a:pt x="134861" y="535051"/>
                  </a:lnTo>
                  <a:lnTo>
                    <a:pt x="134861" y="515531"/>
                  </a:lnTo>
                  <a:lnTo>
                    <a:pt x="132257" y="511479"/>
                  </a:lnTo>
                  <a:lnTo>
                    <a:pt x="126415" y="507415"/>
                  </a:lnTo>
                  <a:lnTo>
                    <a:pt x="122021" y="504342"/>
                  </a:lnTo>
                  <a:lnTo>
                    <a:pt x="78917" y="522147"/>
                  </a:lnTo>
                  <a:lnTo>
                    <a:pt x="76479" y="535051"/>
                  </a:lnTo>
                  <a:lnTo>
                    <a:pt x="78892" y="547662"/>
                  </a:lnTo>
                  <a:lnTo>
                    <a:pt x="85636" y="558114"/>
                  </a:lnTo>
                  <a:lnTo>
                    <a:pt x="95872" y="565251"/>
                  </a:lnTo>
                  <a:lnTo>
                    <a:pt x="108826" y="567893"/>
                  </a:lnTo>
                  <a:lnTo>
                    <a:pt x="121869" y="565213"/>
                  </a:lnTo>
                  <a:lnTo>
                    <a:pt x="126187" y="562190"/>
                  </a:lnTo>
                  <a:lnTo>
                    <a:pt x="132194" y="557987"/>
                  </a:lnTo>
                  <a:lnTo>
                    <a:pt x="138976" y="547446"/>
                  </a:lnTo>
                  <a:lnTo>
                    <a:pt x="141376" y="535051"/>
                  </a:lnTo>
                  <a:lnTo>
                    <a:pt x="141427" y="534555"/>
                  </a:lnTo>
                  <a:close/>
                </a:path>
                <a:path w="1187450" h="568325">
                  <a:moveTo>
                    <a:pt x="246164" y="503186"/>
                  </a:moveTo>
                  <a:lnTo>
                    <a:pt x="239585" y="503186"/>
                  </a:lnTo>
                  <a:lnTo>
                    <a:pt x="220497" y="558711"/>
                  </a:lnTo>
                  <a:lnTo>
                    <a:pt x="201409" y="502932"/>
                  </a:lnTo>
                  <a:lnTo>
                    <a:pt x="196583" y="502932"/>
                  </a:lnTo>
                  <a:lnTo>
                    <a:pt x="177495" y="558711"/>
                  </a:lnTo>
                  <a:lnTo>
                    <a:pt x="158407" y="503186"/>
                  </a:lnTo>
                  <a:lnTo>
                    <a:pt x="151587" y="503186"/>
                  </a:lnTo>
                  <a:lnTo>
                    <a:pt x="174764" y="566889"/>
                  </a:lnTo>
                  <a:lnTo>
                    <a:pt x="179971" y="566889"/>
                  </a:lnTo>
                  <a:lnTo>
                    <a:pt x="198932" y="512724"/>
                  </a:lnTo>
                  <a:lnTo>
                    <a:pt x="217779" y="566889"/>
                  </a:lnTo>
                  <a:lnTo>
                    <a:pt x="222986" y="566889"/>
                  </a:lnTo>
                  <a:lnTo>
                    <a:pt x="246164" y="503186"/>
                  </a:lnTo>
                  <a:close/>
                </a:path>
                <a:path w="1187450" h="568325">
                  <a:moveTo>
                    <a:pt x="315302" y="534670"/>
                  </a:moveTo>
                  <a:lnTo>
                    <a:pt x="314858" y="531825"/>
                  </a:lnTo>
                  <a:lnTo>
                    <a:pt x="313283" y="521728"/>
                  </a:lnTo>
                  <a:lnTo>
                    <a:pt x="308749" y="513562"/>
                  </a:lnTo>
                  <a:lnTo>
                    <a:pt x="308749" y="531825"/>
                  </a:lnTo>
                  <a:lnTo>
                    <a:pt x="262763" y="531825"/>
                  </a:lnTo>
                  <a:lnTo>
                    <a:pt x="265112" y="522084"/>
                  </a:lnTo>
                  <a:lnTo>
                    <a:pt x="270141" y="514299"/>
                  </a:lnTo>
                  <a:lnTo>
                    <a:pt x="277304" y="509155"/>
                  </a:lnTo>
                  <a:lnTo>
                    <a:pt x="286067" y="507288"/>
                  </a:lnTo>
                  <a:lnTo>
                    <a:pt x="295605" y="509320"/>
                  </a:lnTo>
                  <a:lnTo>
                    <a:pt x="302514" y="514769"/>
                  </a:lnTo>
                  <a:lnTo>
                    <a:pt x="306870" y="522605"/>
                  </a:lnTo>
                  <a:lnTo>
                    <a:pt x="308749" y="531825"/>
                  </a:lnTo>
                  <a:lnTo>
                    <a:pt x="308749" y="513562"/>
                  </a:lnTo>
                  <a:lnTo>
                    <a:pt x="307467" y="511238"/>
                  </a:lnTo>
                  <a:lnTo>
                    <a:pt x="302310" y="507288"/>
                  </a:lnTo>
                  <a:lnTo>
                    <a:pt x="298323" y="504240"/>
                  </a:lnTo>
                  <a:lnTo>
                    <a:pt x="286321" y="501700"/>
                  </a:lnTo>
                  <a:lnTo>
                    <a:pt x="274408" y="504266"/>
                  </a:lnTo>
                  <a:lnTo>
                    <a:pt x="264896" y="511302"/>
                  </a:lnTo>
                  <a:lnTo>
                    <a:pt x="258635" y="521728"/>
                  </a:lnTo>
                  <a:lnTo>
                    <a:pt x="258457" y="522605"/>
                  </a:lnTo>
                  <a:lnTo>
                    <a:pt x="256324" y="534670"/>
                  </a:lnTo>
                  <a:lnTo>
                    <a:pt x="256324" y="534924"/>
                  </a:lnTo>
                  <a:lnTo>
                    <a:pt x="258826" y="548386"/>
                  </a:lnTo>
                  <a:lnTo>
                    <a:pt x="265582" y="558800"/>
                  </a:lnTo>
                  <a:lnTo>
                    <a:pt x="275463" y="565518"/>
                  </a:lnTo>
                  <a:lnTo>
                    <a:pt x="287312" y="567893"/>
                  </a:lnTo>
                  <a:lnTo>
                    <a:pt x="295605" y="567004"/>
                  </a:lnTo>
                  <a:lnTo>
                    <a:pt x="302514" y="564553"/>
                  </a:lnTo>
                  <a:lnTo>
                    <a:pt x="306171" y="562190"/>
                  </a:lnTo>
                  <a:lnTo>
                    <a:pt x="308356" y="560781"/>
                  </a:lnTo>
                  <a:lnTo>
                    <a:pt x="313461" y="555993"/>
                  </a:lnTo>
                  <a:lnTo>
                    <a:pt x="309245" y="552272"/>
                  </a:lnTo>
                  <a:lnTo>
                    <a:pt x="304038" y="557860"/>
                  </a:lnTo>
                  <a:lnTo>
                    <a:pt x="297345" y="562190"/>
                  </a:lnTo>
                  <a:lnTo>
                    <a:pt x="287553" y="562190"/>
                  </a:lnTo>
                  <a:lnTo>
                    <a:pt x="278599" y="560514"/>
                  </a:lnTo>
                  <a:lnTo>
                    <a:pt x="270929" y="555637"/>
                  </a:lnTo>
                  <a:lnTo>
                    <a:pt x="265353" y="547814"/>
                  </a:lnTo>
                  <a:lnTo>
                    <a:pt x="262763" y="537273"/>
                  </a:lnTo>
                  <a:lnTo>
                    <a:pt x="315201" y="537273"/>
                  </a:lnTo>
                  <a:lnTo>
                    <a:pt x="315302" y="534670"/>
                  </a:lnTo>
                  <a:close/>
                </a:path>
                <a:path w="1187450" h="568325">
                  <a:moveTo>
                    <a:pt x="364159" y="380276"/>
                  </a:moveTo>
                  <a:lnTo>
                    <a:pt x="230771" y="208038"/>
                  </a:lnTo>
                  <a:lnTo>
                    <a:pt x="252818" y="207200"/>
                  </a:lnTo>
                  <a:lnTo>
                    <a:pt x="272364" y="204914"/>
                  </a:lnTo>
                  <a:lnTo>
                    <a:pt x="316369" y="189484"/>
                  </a:lnTo>
                  <a:lnTo>
                    <a:pt x="344614" y="161328"/>
                  </a:lnTo>
                  <a:lnTo>
                    <a:pt x="357962" y="122745"/>
                  </a:lnTo>
                  <a:lnTo>
                    <a:pt x="358863" y="108051"/>
                  </a:lnTo>
                  <a:lnTo>
                    <a:pt x="357568" y="90589"/>
                  </a:lnTo>
                  <a:lnTo>
                    <a:pt x="353682" y="74574"/>
                  </a:lnTo>
                  <a:lnTo>
                    <a:pt x="347230" y="59982"/>
                  </a:lnTo>
                  <a:lnTo>
                    <a:pt x="338188" y="46824"/>
                  </a:lnTo>
                  <a:lnTo>
                    <a:pt x="337019" y="45643"/>
                  </a:lnTo>
                  <a:lnTo>
                    <a:pt x="327063" y="35471"/>
                  </a:lnTo>
                  <a:lnTo>
                    <a:pt x="320535" y="30734"/>
                  </a:lnTo>
                  <a:lnTo>
                    <a:pt x="320535" y="107937"/>
                  </a:lnTo>
                  <a:lnTo>
                    <a:pt x="319913" y="117284"/>
                  </a:lnTo>
                  <a:lnTo>
                    <a:pt x="298615" y="156006"/>
                  </a:lnTo>
                  <a:lnTo>
                    <a:pt x="260134" y="170472"/>
                  </a:lnTo>
                  <a:lnTo>
                    <a:pt x="227838" y="172237"/>
                  </a:lnTo>
                  <a:lnTo>
                    <a:pt x="163944" y="171729"/>
                  </a:lnTo>
                  <a:lnTo>
                    <a:pt x="163944" y="45643"/>
                  </a:lnTo>
                  <a:lnTo>
                    <a:pt x="229362" y="45643"/>
                  </a:lnTo>
                  <a:lnTo>
                    <a:pt x="274345" y="49339"/>
                  </a:lnTo>
                  <a:lnTo>
                    <a:pt x="310438" y="74015"/>
                  </a:lnTo>
                  <a:lnTo>
                    <a:pt x="320535" y="107937"/>
                  </a:lnTo>
                  <a:lnTo>
                    <a:pt x="320535" y="30734"/>
                  </a:lnTo>
                  <a:lnTo>
                    <a:pt x="284480" y="14389"/>
                  </a:lnTo>
                  <a:lnTo>
                    <a:pt x="229158" y="9652"/>
                  </a:lnTo>
                  <a:lnTo>
                    <a:pt x="200761" y="9334"/>
                  </a:lnTo>
                  <a:lnTo>
                    <a:pt x="126873" y="9334"/>
                  </a:lnTo>
                  <a:lnTo>
                    <a:pt x="126873" y="380276"/>
                  </a:lnTo>
                  <a:lnTo>
                    <a:pt x="163944" y="380276"/>
                  </a:lnTo>
                  <a:lnTo>
                    <a:pt x="163944" y="208038"/>
                  </a:lnTo>
                  <a:lnTo>
                    <a:pt x="184899" y="208038"/>
                  </a:lnTo>
                  <a:lnTo>
                    <a:pt x="318300" y="380276"/>
                  </a:lnTo>
                  <a:lnTo>
                    <a:pt x="364159" y="380276"/>
                  </a:lnTo>
                  <a:close/>
                </a:path>
                <a:path w="1187450" h="568325">
                  <a:moveTo>
                    <a:pt x="367131" y="502196"/>
                  </a:moveTo>
                  <a:lnTo>
                    <a:pt x="358165" y="503364"/>
                  </a:lnTo>
                  <a:lnTo>
                    <a:pt x="350291" y="507263"/>
                  </a:lnTo>
                  <a:lnTo>
                    <a:pt x="343827" y="513372"/>
                  </a:lnTo>
                  <a:lnTo>
                    <a:pt x="339115" y="521157"/>
                  </a:lnTo>
                  <a:lnTo>
                    <a:pt x="339115" y="503186"/>
                  </a:lnTo>
                  <a:lnTo>
                    <a:pt x="333044" y="503186"/>
                  </a:lnTo>
                  <a:lnTo>
                    <a:pt x="333044" y="566394"/>
                  </a:lnTo>
                  <a:lnTo>
                    <a:pt x="339115" y="566394"/>
                  </a:lnTo>
                  <a:lnTo>
                    <a:pt x="339115" y="540499"/>
                  </a:lnTo>
                  <a:lnTo>
                    <a:pt x="341337" y="526884"/>
                  </a:lnTo>
                  <a:lnTo>
                    <a:pt x="347319" y="516978"/>
                  </a:lnTo>
                  <a:lnTo>
                    <a:pt x="356057" y="510933"/>
                  </a:lnTo>
                  <a:lnTo>
                    <a:pt x="366509" y="508889"/>
                  </a:lnTo>
                  <a:lnTo>
                    <a:pt x="367131" y="508889"/>
                  </a:lnTo>
                  <a:lnTo>
                    <a:pt x="367131" y="502196"/>
                  </a:lnTo>
                  <a:close/>
                </a:path>
                <a:path w="1187450" h="568325">
                  <a:moveTo>
                    <a:pt x="434162" y="534670"/>
                  </a:moveTo>
                  <a:lnTo>
                    <a:pt x="433717" y="531825"/>
                  </a:lnTo>
                  <a:lnTo>
                    <a:pt x="432142" y="521728"/>
                  </a:lnTo>
                  <a:lnTo>
                    <a:pt x="427609" y="513562"/>
                  </a:lnTo>
                  <a:lnTo>
                    <a:pt x="427609" y="531825"/>
                  </a:lnTo>
                  <a:lnTo>
                    <a:pt x="381622" y="531825"/>
                  </a:lnTo>
                  <a:lnTo>
                    <a:pt x="383971" y="522084"/>
                  </a:lnTo>
                  <a:lnTo>
                    <a:pt x="389001" y="514299"/>
                  </a:lnTo>
                  <a:lnTo>
                    <a:pt x="396163" y="509155"/>
                  </a:lnTo>
                  <a:lnTo>
                    <a:pt x="404926" y="507288"/>
                  </a:lnTo>
                  <a:lnTo>
                    <a:pt x="414464" y="509320"/>
                  </a:lnTo>
                  <a:lnTo>
                    <a:pt x="421386" y="514769"/>
                  </a:lnTo>
                  <a:lnTo>
                    <a:pt x="425742" y="522605"/>
                  </a:lnTo>
                  <a:lnTo>
                    <a:pt x="427609" y="531825"/>
                  </a:lnTo>
                  <a:lnTo>
                    <a:pt x="427609" y="513562"/>
                  </a:lnTo>
                  <a:lnTo>
                    <a:pt x="426326" y="511238"/>
                  </a:lnTo>
                  <a:lnTo>
                    <a:pt x="421170" y="507288"/>
                  </a:lnTo>
                  <a:lnTo>
                    <a:pt x="417182" y="504240"/>
                  </a:lnTo>
                  <a:lnTo>
                    <a:pt x="405180" y="501700"/>
                  </a:lnTo>
                  <a:lnTo>
                    <a:pt x="393280" y="504266"/>
                  </a:lnTo>
                  <a:lnTo>
                    <a:pt x="383768" y="511302"/>
                  </a:lnTo>
                  <a:lnTo>
                    <a:pt x="377494" y="521728"/>
                  </a:lnTo>
                  <a:lnTo>
                    <a:pt x="377317" y="522605"/>
                  </a:lnTo>
                  <a:lnTo>
                    <a:pt x="375183" y="534670"/>
                  </a:lnTo>
                  <a:lnTo>
                    <a:pt x="375183" y="534924"/>
                  </a:lnTo>
                  <a:lnTo>
                    <a:pt x="377685" y="548386"/>
                  </a:lnTo>
                  <a:lnTo>
                    <a:pt x="384454" y="558800"/>
                  </a:lnTo>
                  <a:lnTo>
                    <a:pt x="394322" y="565518"/>
                  </a:lnTo>
                  <a:lnTo>
                    <a:pt x="406171" y="567893"/>
                  </a:lnTo>
                  <a:lnTo>
                    <a:pt x="414477" y="567004"/>
                  </a:lnTo>
                  <a:lnTo>
                    <a:pt x="421386" y="564553"/>
                  </a:lnTo>
                  <a:lnTo>
                    <a:pt x="425043" y="562190"/>
                  </a:lnTo>
                  <a:lnTo>
                    <a:pt x="427228" y="560781"/>
                  </a:lnTo>
                  <a:lnTo>
                    <a:pt x="432320" y="555993"/>
                  </a:lnTo>
                  <a:lnTo>
                    <a:pt x="428104" y="552272"/>
                  </a:lnTo>
                  <a:lnTo>
                    <a:pt x="422897" y="557860"/>
                  </a:lnTo>
                  <a:lnTo>
                    <a:pt x="416204" y="562190"/>
                  </a:lnTo>
                  <a:lnTo>
                    <a:pt x="406412" y="562190"/>
                  </a:lnTo>
                  <a:lnTo>
                    <a:pt x="397471" y="560514"/>
                  </a:lnTo>
                  <a:lnTo>
                    <a:pt x="389788" y="555637"/>
                  </a:lnTo>
                  <a:lnTo>
                    <a:pt x="384225" y="547814"/>
                  </a:lnTo>
                  <a:lnTo>
                    <a:pt x="381622" y="537273"/>
                  </a:lnTo>
                  <a:lnTo>
                    <a:pt x="434060" y="537273"/>
                  </a:lnTo>
                  <a:lnTo>
                    <a:pt x="434162" y="534670"/>
                  </a:lnTo>
                  <a:close/>
                </a:path>
                <a:path w="1187450" h="568325">
                  <a:moveTo>
                    <a:pt x="470077" y="9321"/>
                  </a:moveTo>
                  <a:lnTo>
                    <a:pt x="433006" y="9321"/>
                  </a:lnTo>
                  <a:lnTo>
                    <a:pt x="433006" y="380263"/>
                  </a:lnTo>
                  <a:lnTo>
                    <a:pt x="470077" y="380263"/>
                  </a:lnTo>
                  <a:lnTo>
                    <a:pt x="470077" y="9321"/>
                  </a:lnTo>
                  <a:close/>
                </a:path>
                <a:path w="1187450" h="568325">
                  <a:moveTo>
                    <a:pt x="510654" y="475932"/>
                  </a:moveTo>
                  <a:lnTo>
                    <a:pt x="504926" y="475932"/>
                  </a:lnTo>
                  <a:lnTo>
                    <a:pt x="504926" y="534555"/>
                  </a:lnTo>
                  <a:lnTo>
                    <a:pt x="504926" y="535051"/>
                  </a:lnTo>
                  <a:lnTo>
                    <a:pt x="502767" y="545960"/>
                  </a:lnTo>
                  <a:lnTo>
                    <a:pt x="496989" y="554545"/>
                  </a:lnTo>
                  <a:lnTo>
                    <a:pt x="488746" y="560095"/>
                  </a:lnTo>
                  <a:lnTo>
                    <a:pt x="479171" y="562076"/>
                  </a:lnTo>
                  <a:lnTo>
                    <a:pt x="469709" y="560146"/>
                  </a:lnTo>
                  <a:lnTo>
                    <a:pt x="461810" y="554659"/>
                  </a:lnTo>
                  <a:lnTo>
                    <a:pt x="456387" y="546061"/>
                  </a:lnTo>
                  <a:lnTo>
                    <a:pt x="454431" y="535051"/>
                  </a:lnTo>
                  <a:lnTo>
                    <a:pt x="454380" y="534555"/>
                  </a:lnTo>
                  <a:lnTo>
                    <a:pt x="456323" y="523163"/>
                  </a:lnTo>
                  <a:lnTo>
                    <a:pt x="461619" y="514667"/>
                  </a:lnTo>
                  <a:lnTo>
                    <a:pt x="469493" y="509358"/>
                  </a:lnTo>
                  <a:lnTo>
                    <a:pt x="479171" y="507530"/>
                  </a:lnTo>
                  <a:lnTo>
                    <a:pt x="488746" y="509485"/>
                  </a:lnTo>
                  <a:lnTo>
                    <a:pt x="496989" y="515010"/>
                  </a:lnTo>
                  <a:lnTo>
                    <a:pt x="502767" y="523582"/>
                  </a:lnTo>
                  <a:lnTo>
                    <a:pt x="504926" y="534555"/>
                  </a:lnTo>
                  <a:lnTo>
                    <a:pt x="504926" y="475932"/>
                  </a:lnTo>
                  <a:lnTo>
                    <a:pt x="504583" y="475932"/>
                  </a:lnTo>
                  <a:lnTo>
                    <a:pt x="504583" y="516826"/>
                  </a:lnTo>
                  <a:lnTo>
                    <a:pt x="500100" y="511124"/>
                  </a:lnTo>
                  <a:lnTo>
                    <a:pt x="495820" y="507530"/>
                  </a:lnTo>
                  <a:lnTo>
                    <a:pt x="494360" y="506298"/>
                  </a:lnTo>
                  <a:lnTo>
                    <a:pt x="487222" y="502958"/>
                  </a:lnTo>
                  <a:lnTo>
                    <a:pt x="450469" y="520941"/>
                  </a:lnTo>
                  <a:lnTo>
                    <a:pt x="447814" y="535051"/>
                  </a:lnTo>
                  <a:lnTo>
                    <a:pt x="450469" y="548855"/>
                  </a:lnTo>
                  <a:lnTo>
                    <a:pt x="457466" y="559181"/>
                  </a:lnTo>
                  <a:lnTo>
                    <a:pt x="467321" y="565645"/>
                  </a:lnTo>
                  <a:lnTo>
                    <a:pt x="478548" y="567893"/>
                  </a:lnTo>
                  <a:lnTo>
                    <a:pt x="487133" y="566610"/>
                  </a:lnTo>
                  <a:lnTo>
                    <a:pt x="494220" y="563194"/>
                  </a:lnTo>
                  <a:lnTo>
                    <a:pt x="495515" y="562076"/>
                  </a:lnTo>
                  <a:lnTo>
                    <a:pt x="499973" y="558215"/>
                  </a:lnTo>
                  <a:lnTo>
                    <a:pt x="504583" y="552284"/>
                  </a:lnTo>
                  <a:lnTo>
                    <a:pt x="504583" y="566407"/>
                  </a:lnTo>
                  <a:lnTo>
                    <a:pt x="510654" y="566407"/>
                  </a:lnTo>
                  <a:lnTo>
                    <a:pt x="510654" y="552284"/>
                  </a:lnTo>
                  <a:lnTo>
                    <a:pt x="510654" y="516826"/>
                  </a:lnTo>
                  <a:lnTo>
                    <a:pt x="510654" y="475932"/>
                  </a:lnTo>
                  <a:close/>
                </a:path>
                <a:path w="1187450" h="568325">
                  <a:moveTo>
                    <a:pt x="733844" y="289737"/>
                  </a:moveTo>
                  <a:lnTo>
                    <a:pt x="723760" y="247904"/>
                  </a:lnTo>
                  <a:lnTo>
                    <a:pt x="690460" y="204317"/>
                  </a:lnTo>
                  <a:lnTo>
                    <a:pt x="649871" y="170713"/>
                  </a:lnTo>
                  <a:lnTo>
                    <a:pt x="617588" y="146443"/>
                  </a:lnTo>
                  <a:lnTo>
                    <a:pt x="607682" y="138620"/>
                  </a:lnTo>
                  <a:lnTo>
                    <a:pt x="583552" y="108940"/>
                  </a:lnTo>
                  <a:lnTo>
                    <a:pt x="578510" y="93560"/>
                  </a:lnTo>
                  <a:lnTo>
                    <a:pt x="578510" y="85483"/>
                  </a:lnTo>
                  <a:lnTo>
                    <a:pt x="600379" y="45999"/>
                  </a:lnTo>
                  <a:lnTo>
                    <a:pt x="629450" y="38328"/>
                  </a:lnTo>
                  <a:lnTo>
                    <a:pt x="637971" y="38887"/>
                  </a:lnTo>
                  <a:lnTo>
                    <a:pt x="677887" y="60706"/>
                  </a:lnTo>
                  <a:lnTo>
                    <a:pt x="697280" y="83718"/>
                  </a:lnTo>
                  <a:lnTo>
                    <a:pt x="727532" y="60769"/>
                  </a:lnTo>
                  <a:lnTo>
                    <a:pt x="702716" y="31432"/>
                  </a:lnTo>
                  <a:lnTo>
                    <a:pt x="667613" y="7315"/>
                  </a:lnTo>
                  <a:lnTo>
                    <a:pt x="630199" y="0"/>
                  </a:lnTo>
                  <a:lnTo>
                    <a:pt x="618070" y="723"/>
                  </a:lnTo>
                  <a:lnTo>
                    <a:pt x="574484" y="17741"/>
                  </a:lnTo>
                  <a:lnTo>
                    <a:pt x="546696" y="53098"/>
                  </a:lnTo>
                  <a:lnTo>
                    <a:pt x="540181" y="86995"/>
                  </a:lnTo>
                  <a:lnTo>
                    <a:pt x="541401" y="101993"/>
                  </a:lnTo>
                  <a:lnTo>
                    <a:pt x="559841" y="143738"/>
                  </a:lnTo>
                  <a:lnTo>
                    <a:pt x="596569" y="178117"/>
                  </a:lnTo>
                  <a:lnTo>
                    <a:pt x="638860" y="211201"/>
                  </a:lnTo>
                  <a:lnTo>
                    <a:pt x="656551" y="226707"/>
                  </a:lnTo>
                  <a:lnTo>
                    <a:pt x="686650" y="262940"/>
                  </a:lnTo>
                  <a:lnTo>
                    <a:pt x="693750" y="290499"/>
                  </a:lnTo>
                  <a:lnTo>
                    <a:pt x="693204" y="298589"/>
                  </a:lnTo>
                  <a:lnTo>
                    <a:pt x="674636" y="334657"/>
                  </a:lnTo>
                  <a:lnTo>
                    <a:pt x="634339" y="352996"/>
                  </a:lnTo>
                  <a:lnTo>
                    <a:pt x="625157" y="353542"/>
                  </a:lnTo>
                  <a:lnTo>
                    <a:pt x="603986" y="349719"/>
                  </a:lnTo>
                  <a:lnTo>
                    <a:pt x="584111" y="338226"/>
                  </a:lnTo>
                  <a:lnTo>
                    <a:pt x="565531" y="319074"/>
                  </a:lnTo>
                  <a:lnTo>
                    <a:pt x="548246" y="292265"/>
                  </a:lnTo>
                  <a:lnTo>
                    <a:pt x="516724" y="311175"/>
                  </a:lnTo>
                  <a:lnTo>
                    <a:pt x="540994" y="347459"/>
                  </a:lnTo>
                  <a:lnTo>
                    <a:pt x="581545" y="379463"/>
                  </a:lnTo>
                  <a:lnTo>
                    <a:pt x="628688" y="389597"/>
                  </a:lnTo>
                  <a:lnTo>
                    <a:pt x="649795" y="387743"/>
                  </a:lnTo>
                  <a:lnTo>
                    <a:pt x="687044" y="372859"/>
                  </a:lnTo>
                  <a:lnTo>
                    <a:pt x="716597" y="344309"/>
                  </a:lnTo>
                  <a:lnTo>
                    <a:pt x="731926" y="309257"/>
                  </a:lnTo>
                  <a:lnTo>
                    <a:pt x="733844" y="289737"/>
                  </a:lnTo>
                  <a:close/>
                </a:path>
                <a:path w="1187450" h="568325">
                  <a:moveTo>
                    <a:pt x="1186942" y="194614"/>
                  </a:moveTo>
                  <a:lnTo>
                    <a:pt x="1183436" y="155448"/>
                  </a:lnTo>
                  <a:lnTo>
                    <a:pt x="1172832" y="119189"/>
                  </a:lnTo>
                  <a:lnTo>
                    <a:pt x="1155153" y="86156"/>
                  </a:lnTo>
                  <a:lnTo>
                    <a:pt x="1148651" y="78333"/>
                  </a:lnTo>
                  <a:lnTo>
                    <a:pt x="1148651" y="194614"/>
                  </a:lnTo>
                  <a:lnTo>
                    <a:pt x="1145616" y="227812"/>
                  </a:lnTo>
                  <a:lnTo>
                    <a:pt x="1136535" y="258279"/>
                  </a:lnTo>
                  <a:lnTo>
                    <a:pt x="1121384" y="286004"/>
                  </a:lnTo>
                  <a:lnTo>
                    <a:pt x="1100188" y="310972"/>
                  </a:lnTo>
                  <a:lnTo>
                    <a:pt x="1033919" y="227215"/>
                  </a:lnTo>
                  <a:lnTo>
                    <a:pt x="988923" y="227215"/>
                  </a:lnTo>
                  <a:lnTo>
                    <a:pt x="1071537" y="332079"/>
                  </a:lnTo>
                  <a:lnTo>
                    <a:pt x="1033043" y="348170"/>
                  </a:lnTo>
                  <a:lnTo>
                    <a:pt x="990803" y="353542"/>
                  </a:lnTo>
                  <a:lnTo>
                    <a:pt x="959700" y="350697"/>
                  </a:lnTo>
                  <a:lnTo>
                    <a:pt x="904595" y="327926"/>
                  </a:lnTo>
                  <a:lnTo>
                    <a:pt x="860628" y="283933"/>
                  </a:lnTo>
                  <a:lnTo>
                    <a:pt x="837806" y="228092"/>
                  </a:lnTo>
                  <a:lnTo>
                    <a:pt x="834974" y="196443"/>
                  </a:lnTo>
                  <a:lnTo>
                    <a:pt x="835063" y="194614"/>
                  </a:lnTo>
                  <a:lnTo>
                    <a:pt x="840117" y="153695"/>
                  </a:lnTo>
                  <a:lnTo>
                    <a:pt x="855637" y="115189"/>
                  </a:lnTo>
                  <a:lnTo>
                    <a:pt x="880338" y="82499"/>
                  </a:lnTo>
                  <a:lnTo>
                    <a:pt x="913130" y="57391"/>
                  </a:lnTo>
                  <a:lnTo>
                    <a:pt x="951141" y="41402"/>
                  </a:lnTo>
                  <a:lnTo>
                    <a:pt x="991552" y="36068"/>
                  </a:lnTo>
                  <a:lnTo>
                    <a:pt x="1011974" y="37401"/>
                  </a:lnTo>
                  <a:lnTo>
                    <a:pt x="1051318" y="48133"/>
                  </a:lnTo>
                  <a:lnTo>
                    <a:pt x="1087831" y="69151"/>
                  </a:lnTo>
                  <a:lnTo>
                    <a:pt x="1116774" y="97739"/>
                  </a:lnTo>
                  <a:lnTo>
                    <a:pt x="1137094" y="133096"/>
                  </a:lnTo>
                  <a:lnTo>
                    <a:pt x="1147368" y="173050"/>
                  </a:lnTo>
                  <a:lnTo>
                    <a:pt x="1148651" y="194614"/>
                  </a:lnTo>
                  <a:lnTo>
                    <a:pt x="1148651" y="78333"/>
                  </a:lnTo>
                  <a:lnTo>
                    <a:pt x="1130401" y="56362"/>
                  </a:lnTo>
                  <a:lnTo>
                    <a:pt x="1105789" y="36068"/>
                  </a:lnTo>
                  <a:lnTo>
                    <a:pt x="1100505" y="31699"/>
                  </a:lnTo>
                  <a:lnTo>
                    <a:pt x="1067371" y="14097"/>
                  </a:lnTo>
                  <a:lnTo>
                    <a:pt x="1031011" y="3517"/>
                  </a:lnTo>
                  <a:lnTo>
                    <a:pt x="991425" y="0"/>
                  </a:lnTo>
                  <a:lnTo>
                    <a:pt x="965250" y="1612"/>
                  </a:lnTo>
                  <a:lnTo>
                    <a:pt x="916165" y="14478"/>
                  </a:lnTo>
                  <a:lnTo>
                    <a:pt x="872070" y="39839"/>
                  </a:lnTo>
                  <a:lnTo>
                    <a:pt x="836726" y="75577"/>
                  </a:lnTo>
                  <a:lnTo>
                    <a:pt x="811225" y="120573"/>
                  </a:lnTo>
                  <a:lnTo>
                    <a:pt x="798245" y="170192"/>
                  </a:lnTo>
                  <a:lnTo>
                    <a:pt x="796632" y="196443"/>
                  </a:lnTo>
                  <a:lnTo>
                    <a:pt x="800176" y="235064"/>
                  </a:lnTo>
                  <a:lnTo>
                    <a:pt x="828497" y="303390"/>
                  </a:lnTo>
                  <a:lnTo>
                    <a:pt x="853300" y="333121"/>
                  </a:lnTo>
                  <a:lnTo>
                    <a:pt x="883246" y="357835"/>
                  </a:lnTo>
                  <a:lnTo>
                    <a:pt x="952779" y="386080"/>
                  </a:lnTo>
                  <a:lnTo>
                    <a:pt x="992365" y="389610"/>
                  </a:lnTo>
                  <a:lnTo>
                    <a:pt x="1020102" y="387858"/>
                  </a:lnTo>
                  <a:lnTo>
                    <a:pt x="1046416" y="382600"/>
                  </a:lnTo>
                  <a:lnTo>
                    <a:pt x="1071295" y="373837"/>
                  </a:lnTo>
                  <a:lnTo>
                    <a:pt x="1094740" y="361569"/>
                  </a:lnTo>
                  <a:lnTo>
                    <a:pt x="1132509" y="409524"/>
                  </a:lnTo>
                  <a:lnTo>
                    <a:pt x="1178153" y="409524"/>
                  </a:lnTo>
                  <a:lnTo>
                    <a:pt x="1140206" y="361569"/>
                  </a:lnTo>
                  <a:lnTo>
                    <a:pt x="1133856" y="353542"/>
                  </a:lnTo>
                  <a:lnTo>
                    <a:pt x="1123124" y="339979"/>
                  </a:lnTo>
                  <a:lnTo>
                    <a:pt x="1138453" y="324167"/>
                  </a:lnTo>
                  <a:lnTo>
                    <a:pt x="1149070" y="310972"/>
                  </a:lnTo>
                  <a:lnTo>
                    <a:pt x="1171486" y="273354"/>
                  </a:lnTo>
                  <a:lnTo>
                    <a:pt x="1183106" y="235978"/>
                  </a:lnTo>
                  <a:lnTo>
                    <a:pt x="1186903" y="196443"/>
                  </a:lnTo>
                  <a:lnTo>
                    <a:pt x="1186942" y="194614"/>
                  </a:lnTo>
                  <a:close/>
                </a:path>
              </a:pathLst>
            </a:custGeom>
            <a:solidFill>
              <a:srgbClr val="0868B1"/>
            </a:solidFill>
          </p:spPr>
          <p:txBody>
            <a:bodyPr wrap="square" lIns="0" tIns="0" rIns="0" bIns="0" rtlCol="0"/>
            <a:lstStyle/>
            <a:p>
              <a:endParaRPr/>
            </a:p>
          </p:txBody>
        </p:sp>
        <p:pic>
          <p:nvPicPr>
            <p:cNvPr id="13" name="object 13"/>
            <p:cNvPicPr/>
            <p:nvPr/>
          </p:nvPicPr>
          <p:blipFill>
            <a:blip r:embed="rId8" cstate="print"/>
            <a:stretch>
              <a:fillRect/>
            </a:stretch>
          </p:blipFill>
          <p:spPr>
            <a:xfrm>
              <a:off x="2837228" y="952494"/>
              <a:ext cx="143032" cy="106963"/>
            </a:xfrm>
            <a:prstGeom prst="rect">
              <a:avLst/>
            </a:prstGeom>
          </p:spPr>
        </p:pic>
        <p:pic>
          <p:nvPicPr>
            <p:cNvPr id="14" name="object 14"/>
            <p:cNvPicPr/>
            <p:nvPr/>
          </p:nvPicPr>
          <p:blipFill>
            <a:blip r:embed="rId9" cstate="print"/>
            <a:stretch>
              <a:fillRect/>
            </a:stretch>
          </p:blipFill>
          <p:spPr>
            <a:xfrm>
              <a:off x="3031695" y="951014"/>
              <a:ext cx="153438" cy="89725"/>
            </a:xfrm>
            <a:prstGeom prst="rect">
              <a:avLst/>
            </a:prstGeom>
          </p:spPr>
        </p:pic>
        <p:pic>
          <p:nvPicPr>
            <p:cNvPr id="15" name="object 15"/>
            <p:cNvPicPr/>
            <p:nvPr/>
          </p:nvPicPr>
          <p:blipFill>
            <a:blip r:embed="rId10" cstate="print"/>
            <a:stretch>
              <a:fillRect/>
            </a:stretch>
          </p:blipFill>
          <p:spPr>
            <a:xfrm>
              <a:off x="3206333" y="952494"/>
              <a:ext cx="70650" cy="86766"/>
            </a:xfrm>
            <a:prstGeom prst="rect">
              <a:avLst/>
            </a:prstGeom>
          </p:spPr>
        </p:pic>
        <p:sp>
          <p:nvSpPr>
            <p:cNvPr id="16" name="object 16"/>
            <p:cNvSpPr/>
            <p:nvPr/>
          </p:nvSpPr>
          <p:spPr>
            <a:xfrm>
              <a:off x="3434105" y="462114"/>
              <a:ext cx="74930" cy="40005"/>
            </a:xfrm>
            <a:custGeom>
              <a:avLst/>
              <a:gdLst/>
              <a:ahLst/>
              <a:cxnLst/>
              <a:rect l="l" t="t" r="r" b="b"/>
              <a:pathLst>
                <a:path w="74929" h="40004">
                  <a:moveTo>
                    <a:pt x="28968" y="23774"/>
                  </a:moveTo>
                  <a:lnTo>
                    <a:pt x="27012" y="19443"/>
                  </a:lnTo>
                  <a:lnTo>
                    <a:pt x="9093" y="15100"/>
                  </a:lnTo>
                  <a:lnTo>
                    <a:pt x="6896" y="13652"/>
                  </a:lnTo>
                  <a:lnTo>
                    <a:pt x="6896" y="6299"/>
                  </a:lnTo>
                  <a:lnTo>
                    <a:pt x="9550" y="4165"/>
                  </a:lnTo>
                  <a:lnTo>
                    <a:pt x="19964" y="4165"/>
                  </a:lnTo>
                  <a:lnTo>
                    <a:pt x="22136" y="6997"/>
                  </a:lnTo>
                  <a:lnTo>
                    <a:pt x="22834" y="10464"/>
                  </a:lnTo>
                  <a:lnTo>
                    <a:pt x="28092" y="10464"/>
                  </a:lnTo>
                  <a:lnTo>
                    <a:pt x="27559" y="5359"/>
                  </a:lnTo>
                  <a:lnTo>
                    <a:pt x="23749" y="0"/>
                  </a:lnTo>
                  <a:lnTo>
                    <a:pt x="5791" y="0"/>
                  </a:lnTo>
                  <a:lnTo>
                    <a:pt x="1536" y="4711"/>
                  </a:lnTo>
                  <a:lnTo>
                    <a:pt x="1536" y="15963"/>
                  </a:lnTo>
                  <a:lnTo>
                    <a:pt x="4711" y="19100"/>
                  </a:lnTo>
                  <a:lnTo>
                    <a:pt x="21691" y="23215"/>
                  </a:lnTo>
                  <a:lnTo>
                    <a:pt x="23609" y="25400"/>
                  </a:lnTo>
                  <a:lnTo>
                    <a:pt x="23609" y="32981"/>
                  </a:lnTo>
                  <a:lnTo>
                    <a:pt x="21196" y="35826"/>
                  </a:lnTo>
                  <a:lnTo>
                    <a:pt x="9486" y="35826"/>
                  </a:lnTo>
                  <a:lnTo>
                    <a:pt x="6299" y="33299"/>
                  </a:lnTo>
                  <a:lnTo>
                    <a:pt x="5245" y="28638"/>
                  </a:lnTo>
                  <a:lnTo>
                    <a:pt x="0" y="28638"/>
                  </a:lnTo>
                  <a:lnTo>
                    <a:pt x="800" y="34607"/>
                  </a:lnTo>
                  <a:lnTo>
                    <a:pt x="5016" y="39954"/>
                  </a:lnTo>
                  <a:lnTo>
                    <a:pt x="24320" y="39954"/>
                  </a:lnTo>
                  <a:lnTo>
                    <a:pt x="28968" y="35039"/>
                  </a:lnTo>
                  <a:lnTo>
                    <a:pt x="28968" y="23774"/>
                  </a:lnTo>
                  <a:close/>
                </a:path>
                <a:path w="74929" h="40004">
                  <a:moveTo>
                    <a:pt x="74828" y="571"/>
                  </a:moveTo>
                  <a:lnTo>
                    <a:pt x="67335" y="571"/>
                  </a:lnTo>
                  <a:lnTo>
                    <a:pt x="63690" y="10096"/>
                  </a:lnTo>
                  <a:lnTo>
                    <a:pt x="60045" y="19875"/>
                  </a:lnTo>
                  <a:lnTo>
                    <a:pt x="57073" y="28155"/>
                  </a:lnTo>
                  <a:lnTo>
                    <a:pt x="55473" y="33172"/>
                  </a:lnTo>
                  <a:lnTo>
                    <a:pt x="53708" y="27686"/>
                  </a:lnTo>
                  <a:lnTo>
                    <a:pt x="50965" y="19545"/>
                  </a:lnTo>
                  <a:lnTo>
                    <a:pt x="47650" y="10058"/>
                  </a:lnTo>
                  <a:lnTo>
                    <a:pt x="44221" y="571"/>
                  </a:lnTo>
                  <a:lnTo>
                    <a:pt x="36525" y="571"/>
                  </a:lnTo>
                  <a:lnTo>
                    <a:pt x="36525" y="39484"/>
                  </a:lnTo>
                  <a:lnTo>
                    <a:pt x="41389" y="39484"/>
                  </a:lnTo>
                  <a:lnTo>
                    <a:pt x="41389" y="17284"/>
                  </a:lnTo>
                  <a:lnTo>
                    <a:pt x="41262" y="8648"/>
                  </a:lnTo>
                  <a:lnTo>
                    <a:pt x="40957" y="4152"/>
                  </a:lnTo>
                  <a:lnTo>
                    <a:pt x="41135" y="4152"/>
                  </a:lnTo>
                  <a:lnTo>
                    <a:pt x="43218" y="11074"/>
                  </a:lnTo>
                  <a:lnTo>
                    <a:pt x="46355" y="20561"/>
                  </a:lnTo>
                  <a:lnTo>
                    <a:pt x="52768" y="39484"/>
                  </a:lnTo>
                  <a:lnTo>
                    <a:pt x="57404" y="39484"/>
                  </a:lnTo>
                  <a:lnTo>
                    <a:pt x="64668" y="19634"/>
                  </a:lnTo>
                  <a:lnTo>
                    <a:pt x="67818" y="10680"/>
                  </a:lnTo>
                  <a:lnTo>
                    <a:pt x="69824" y="4229"/>
                  </a:lnTo>
                  <a:lnTo>
                    <a:pt x="70027" y="4229"/>
                  </a:lnTo>
                  <a:lnTo>
                    <a:pt x="69862" y="8318"/>
                  </a:lnTo>
                  <a:lnTo>
                    <a:pt x="69786" y="22898"/>
                  </a:lnTo>
                  <a:lnTo>
                    <a:pt x="69786" y="39484"/>
                  </a:lnTo>
                  <a:lnTo>
                    <a:pt x="74828" y="39484"/>
                  </a:lnTo>
                  <a:lnTo>
                    <a:pt x="74828" y="571"/>
                  </a:lnTo>
                  <a:close/>
                </a:path>
              </a:pathLst>
            </a:custGeom>
            <a:solidFill>
              <a:srgbClr val="0868B1"/>
            </a:solidFill>
          </p:spPr>
          <p:txBody>
            <a:bodyPr wrap="square" lIns="0" tIns="0" rIns="0" bIns="0" rtlCol="0"/>
            <a:lstStyle/>
            <a:p>
              <a:endParaRPr/>
            </a:p>
          </p:txBody>
        </p:sp>
      </p:grpSp>
      <p:sp>
        <p:nvSpPr>
          <p:cNvPr id="17" name="object 17"/>
          <p:cNvSpPr txBox="1">
            <a:spLocks noGrp="1"/>
          </p:cNvSpPr>
          <p:nvPr>
            <p:ph type="ftr" sz="quarter" idx="5"/>
          </p:nvPr>
        </p:nvSpPr>
        <p:spPr>
          <a:prstGeom prst="rect">
            <a:avLst/>
          </a:prstGeom>
        </p:spPr>
        <p:txBody>
          <a:bodyPr vert="horz" wrap="square" lIns="0" tIns="17145" rIns="0" bIns="0" rtlCol="0">
            <a:spAutoFit/>
          </a:body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grpSp>
        <p:nvGrpSpPr>
          <p:cNvPr id="26" name="Group 25">
            <a:extLst>
              <a:ext uri="{FF2B5EF4-FFF2-40B4-BE49-F238E27FC236}">
                <a16:creationId xmlns:a16="http://schemas.microsoft.com/office/drawing/2014/main" id="{F75AC460-32F2-7D38-B461-5BD7C9C7DABE}"/>
              </a:ext>
            </a:extLst>
          </p:cNvPr>
          <p:cNvGrpSpPr/>
          <p:nvPr/>
        </p:nvGrpSpPr>
        <p:grpSpPr>
          <a:xfrm>
            <a:off x="53228" y="1576486"/>
            <a:ext cx="5854064" cy="729933"/>
            <a:chOff x="53228" y="1576486"/>
            <a:chExt cx="5854064" cy="729933"/>
          </a:xfrm>
        </p:grpSpPr>
        <p:pic>
          <p:nvPicPr>
            <p:cNvPr id="35" name="Picture 34" descr="Shape, rectangle&#10;&#10;Description automatically generated">
              <a:extLst>
                <a:ext uri="{FF2B5EF4-FFF2-40B4-BE49-F238E27FC236}">
                  <a16:creationId xmlns:a16="http://schemas.microsoft.com/office/drawing/2014/main" id="{F9B4EF7A-4143-F505-07BD-6BC5BAF1743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228" y="1576486"/>
              <a:ext cx="5854064" cy="729933"/>
            </a:xfrm>
            <a:prstGeom prst="rect">
              <a:avLst/>
            </a:prstGeom>
          </p:spPr>
        </p:pic>
        <p:sp>
          <p:nvSpPr>
            <p:cNvPr id="37" name="object 4">
              <a:extLst>
                <a:ext uri="{FF2B5EF4-FFF2-40B4-BE49-F238E27FC236}">
                  <a16:creationId xmlns:a16="http://schemas.microsoft.com/office/drawing/2014/main" id="{AC4ACA39-AD0A-9B9A-A047-26BE9B1FE3C6}"/>
                </a:ext>
              </a:extLst>
            </p:cNvPr>
            <p:cNvSpPr txBox="1"/>
            <p:nvPr/>
          </p:nvSpPr>
          <p:spPr>
            <a:xfrm>
              <a:off x="922653" y="1803147"/>
              <a:ext cx="463800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Information is Power</a:t>
              </a:r>
              <a:endParaRPr sz="2000" dirty="0">
                <a:solidFill>
                  <a:schemeClr val="bg1"/>
                </a:solidFill>
                <a:latin typeface="Roboto" panose="02000000000000000000" pitchFamily="2" charset="0"/>
                <a:ea typeface="Roboto" panose="02000000000000000000" pitchFamily="2" charset="0"/>
                <a:cs typeface="Roboto-Light"/>
              </a:endParaRPr>
            </a:p>
          </p:txBody>
        </p:sp>
      </p:grpSp>
      <p:pic>
        <p:nvPicPr>
          <p:cNvPr id="41" name="Picture 40" descr="Shape, rectangle&#10;&#10;Description automatically generated">
            <a:extLst>
              <a:ext uri="{FF2B5EF4-FFF2-40B4-BE49-F238E27FC236}">
                <a16:creationId xmlns:a16="http://schemas.microsoft.com/office/drawing/2014/main" id="{DC9E4C5C-DEA9-39CA-E8A5-88C559388F7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965" y="2188780"/>
            <a:ext cx="5128372" cy="729933"/>
          </a:xfrm>
          <a:prstGeom prst="rect">
            <a:avLst/>
          </a:prstGeom>
        </p:spPr>
      </p:pic>
      <p:sp>
        <p:nvSpPr>
          <p:cNvPr id="55" name="TextBox 54">
            <a:extLst>
              <a:ext uri="{FF2B5EF4-FFF2-40B4-BE49-F238E27FC236}">
                <a16:creationId xmlns:a16="http://schemas.microsoft.com/office/drawing/2014/main" id="{83623CCD-4CE6-DA4F-4A8D-3CB0495B7139}"/>
              </a:ext>
            </a:extLst>
          </p:cNvPr>
          <p:cNvSpPr txBox="1"/>
          <p:nvPr/>
        </p:nvSpPr>
        <p:spPr>
          <a:xfrm>
            <a:off x="5466905" y="1659429"/>
            <a:ext cx="6671867" cy="5306646"/>
          </a:xfrm>
          <a:prstGeom prst="rect">
            <a:avLst/>
          </a:prstGeom>
          <a:noFill/>
        </p:spPr>
        <p:txBody>
          <a:bodyPr wrap="square">
            <a:spAutoFit/>
          </a:bodyPr>
          <a:lstStyle/>
          <a:p>
            <a:pPr marL="12064" marR="340360">
              <a:lnSpc>
                <a:spcPct val="150000"/>
              </a:lnSpc>
              <a:spcBef>
                <a:spcPts val="100"/>
              </a:spcBef>
              <a:buClr>
                <a:schemeClr val="tx1">
                  <a:lumMod val="65000"/>
                  <a:lumOff val="35000"/>
                </a:schemeClr>
              </a:buClr>
              <a:tabLst>
                <a:tab pos="227965" algn="l"/>
              </a:tabLst>
            </a:pPr>
            <a:r>
              <a:rPr lang="en-US" sz="1600" spc="-5" dirty="0">
                <a:latin typeface="+mj-lt"/>
                <a:ea typeface="Roboto" panose="02000000000000000000" pitchFamily="2" charset="0"/>
                <a:cs typeface="Aharoni" panose="02010803020104030203" pitchFamily="2" charset="-79"/>
              </a:rPr>
              <a:t>CSR Privacy Solutions </a:t>
            </a:r>
            <a:endParaRPr lang="en-US" sz="1600" spc="-5" dirty="0">
              <a:latin typeface="+mj-lt"/>
              <a:ea typeface="Roboto" panose="02000000000000000000" pitchFamily="2" charset="0"/>
              <a:cs typeface="Aharoni" panose="02010803020104030203" pitchFamily="2" charset="-79"/>
              <a:hlinkClick r:id="rId13">
                <a:extLst>
                  <a:ext uri="{A12FA001-AC4F-418D-AE19-62706E023703}">
                    <ahyp:hlinkClr xmlns:ahyp="http://schemas.microsoft.com/office/drawing/2018/hyperlinkcolor" val="tx"/>
                  </a:ext>
                </a:extLst>
              </a:hlinkClick>
            </a:endParaRPr>
          </a:p>
          <a:p>
            <a:pPr marL="12064" marR="340360">
              <a:lnSpc>
                <a:spcPct val="150000"/>
              </a:lnSpc>
              <a:spcBef>
                <a:spcPts val="100"/>
              </a:spcBef>
              <a:buClr>
                <a:schemeClr val="tx1">
                  <a:lumMod val="65000"/>
                  <a:lumOff val="35000"/>
                </a:schemeClr>
              </a:buClr>
              <a:tabLst>
                <a:tab pos="227965" algn="l"/>
              </a:tabLst>
            </a:pPr>
            <a:r>
              <a:rPr lang="en-US" sz="1600" spc="-5" dirty="0">
                <a:latin typeface="+mj-lt"/>
                <a:ea typeface="Roboto" panose="02000000000000000000" pitchFamily="2" charset="0"/>
                <a:cs typeface="Aharoni" panose="02010803020104030203" pitchFamily="2" charset="-79"/>
                <a:hlinkClick r:id="rId13">
                  <a:extLst>
                    <a:ext uri="{A12FA001-AC4F-418D-AE19-62706E023703}">
                      <ahyp:hlinkClr xmlns:ahyp="http://schemas.microsoft.com/office/drawing/2018/hyperlinkcolor" val="tx"/>
                    </a:ext>
                  </a:extLst>
                </a:hlinkClick>
              </a:rPr>
              <a:t>https://csrps.com</a:t>
            </a:r>
            <a:r>
              <a:rPr lang="en-US" sz="1600" spc="-5" dirty="0">
                <a:latin typeface="+mj-lt"/>
                <a:ea typeface="Roboto" panose="02000000000000000000" pitchFamily="2" charset="0"/>
                <a:cs typeface="Aharoni" panose="02010803020104030203" pitchFamily="2" charset="-79"/>
              </a:rPr>
              <a:t> </a:t>
            </a:r>
          </a:p>
          <a:p>
            <a:pPr marL="12064" marR="340360">
              <a:lnSpc>
                <a:spcPct val="150000"/>
              </a:lnSpc>
              <a:spcBef>
                <a:spcPts val="100"/>
              </a:spcBef>
              <a:buClr>
                <a:schemeClr val="tx1">
                  <a:lumMod val="65000"/>
                  <a:lumOff val="35000"/>
                </a:schemeClr>
              </a:buClr>
              <a:tabLst>
                <a:tab pos="227965" algn="l"/>
              </a:tabLst>
            </a:pPr>
            <a:endParaRPr lang="en-US" sz="1400" spc="-5" dirty="0">
              <a:latin typeface="Abadi Extra Light" panose="020B0204020104020204" pitchFamily="34" charset="0"/>
              <a:ea typeface="Roboto" panose="02000000000000000000" pitchFamily="2" charset="0"/>
              <a:cs typeface="Aharoni" panose="02010803020104030203" pitchFamily="2" charset="-79"/>
            </a:endParaRPr>
          </a:p>
          <a:p>
            <a:pPr marL="0" marR="0">
              <a:spcBef>
                <a:spcPts val="0"/>
              </a:spcBef>
              <a:spcAft>
                <a:spcPts val="0"/>
              </a:spcAft>
            </a:pPr>
            <a:r>
              <a:rPr lang="en-US" sz="1600" dirty="0">
                <a:effectLst/>
                <a:latin typeface="Calibri" panose="020F0502020204030204" pitchFamily="34" charset="0"/>
                <a:ea typeface="Calibri" panose="020F0502020204030204" pitchFamily="34" charset="0"/>
              </a:rPr>
              <a:t>  IAPP Global Comprehensive Privacy Law Mapping Chart: </a:t>
            </a:r>
            <a:r>
              <a:rPr lang="en-US" sz="1600" u="sng" dirty="0">
                <a:effectLst/>
                <a:latin typeface="Calibri" panose="020F0502020204030204" pitchFamily="34" charset="0"/>
                <a:ea typeface="Calibri" panose="020F0502020204030204" pitchFamily="34" charset="0"/>
                <a:hlinkClick r:id="rId14">
                  <a:extLst>
                    <a:ext uri="{A12FA001-AC4F-418D-AE19-62706E023703}">
                      <ahyp:hlinkClr xmlns:ahyp="http://schemas.microsoft.com/office/drawing/2018/hyperlinkcolor" val="tx"/>
                    </a:ext>
                  </a:extLst>
                </a:hlinkClick>
              </a:rPr>
              <a:t>https://iapp.org/media/pdf/resource_center/global_comprehensive_privacy</a:t>
            </a:r>
            <a:r>
              <a:rPr lang="en-US" sz="1800" u="sng" dirty="0">
                <a:solidFill>
                  <a:srgbClr val="FFFFFF"/>
                </a:solidFill>
                <a:effectLst/>
                <a:latin typeface="Calibri" panose="020F0502020204030204" pitchFamily="34" charset="0"/>
                <a:ea typeface="Calibri" panose="020F0502020204030204" pitchFamily="34" charset="0"/>
                <a:hlinkClick r:id="rId14">
                  <a:extLst>
                    <a:ext uri="{A12FA001-AC4F-418D-AE19-62706E023703}">
                      <ahyp:hlinkClr xmlns:ahyp="http://schemas.microsoft.com/office/drawing/2018/hyperlinkcolor" val="tx"/>
                    </a:ext>
                  </a:extLst>
                </a:hlinkClick>
              </a:rPr>
              <a:t>_law_mapping.pdf</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National Conference of State Legislatures Bill Tracking: </a:t>
            </a:r>
            <a:r>
              <a:rPr lang="en-US" sz="1600" u="sng" dirty="0">
                <a:effectLst/>
                <a:latin typeface="Calibri" panose="020F0502020204030204" pitchFamily="34" charset="0"/>
                <a:ea typeface="Calibri" panose="020F0502020204030204" pitchFamily="34" charset="0"/>
                <a:hlinkClick r:id="rId15">
                  <a:extLst>
                    <a:ext uri="{A12FA001-AC4F-418D-AE19-62706E023703}">
                      <ahyp:hlinkClr xmlns:ahyp="http://schemas.microsoft.com/office/drawing/2018/hyperlinkcolor" val="tx"/>
                    </a:ext>
                  </a:extLst>
                </a:hlinkClick>
              </a:rPr>
              <a:t>https://www.ncsl.org/aboutus/ncslservice/bill-information-services-overview.aspx</a:t>
            </a:r>
            <a:endParaRPr lang="en-US" sz="1600" u="sng"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600" u="sng" dirty="0">
              <a:latin typeface="Calibri" panose="020F0502020204030204" pitchFamily="34" charset="0"/>
              <a:ea typeface="Calibri" panose="020F0502020204030204" pitchFamily="34" charset="0"/>
            </a:endParaRPr>
          </a:p>
          <a:p>
            <a:pPr marL="12064" marR="340360">
              <a:lnSpc>
                <a:spcPct val="150000"/>
              </a:lnSpc>
              <a:spcBef>
                <a:spcPts val="100"/>
              </a:spcBef>
              <a:buClr>
                <a:schemeClr val="tx1">
                  <a:lumMod val="65000"/>
                  <a:lumOff val="35000"/>
                </a:schemeClr>
              </a:buClr>
              <a:tabLst>
                <a:tab pos="227965" algn="l"/>
              </a:tabLst>
            </a:pPr>
            <a:endParaRPr lang="en-US" sz="1400" spc="-5" dirty="0">
              <a:latin typeface="Abadi Extra Light" panose="020B0204020104020204" pitchFamily="34" charset="0"/>
              <a:ea typeface="Roboto" panose="02000000000000000000" pitchFamily="2" charset="0"/>
              <a:cs typeface="Aharoni" panose="02010803020104030203" pitchFamily="2" charset="-79"/>
            </a:endParaRPr>
          </a:p>
          <a:p>
            <a:pPr marL="12064" marR="340360">
              <a:lnSpc>
                <a:spcPct val="150000"/>
              </a:lnSpc>
              <a:spcBef>
                <a:spcPts val="100"/>
              </a:spcBef>
              <a:buClr>
                <a:schemeClr val="tx1">
                  <a:lumMod val="65000"/>
                  <a:lumOff val="35000"/>
                </a:schemeClr>
              </a:buClr>
              <a:tabLst>
                <a:tab pos="227965" algn="l"/>
              </a:tabLst>
            </a:pPr>
            <a:endParaRPr lang="en-US" sz="1400" spc="-5" dirty="0">
              <a:latin typeface="Abadi Extra Light" panose="020B0204020104020204" pitchFamily="34" charset="0"/>
              <a:ea typeface="Roboto" panose="02000000000000000000" pitchFamily="2" charset="0"/>
              <a:cs typeface="Aharoni" panose="02010803020104030203" pitchFamily="2" charset="-79"/>
            </a:endParaRPr>
          </a:p>
          <a:p>
            <a:pPr marL="12064" marR="340360">
              <a:lnSpc>
                <a:spcPct val="150000"/>
              </a:lnSpc>
              <a:spcBef>
                <a:spcPts val="100"/>
              </a:spcBef>
              <a:buClr>
                <a:schemeClr val="tx1">
                  <a:lumMod val="65000"/>
                  <a:lumOff val="35000"/>
                </a:schemeClr>
              </a:buClr>
              <a:tabLst>
                <a:tab pos="227965" algn="l"/>
              </a:tabLst>
            </a:pPr>
            <a:endParaRPr lang="en-US" sz="2400" spc="-5" dirty="0">
              <a:latin typeface="Abadi Extra Light" panose="020B0204020104020204" pitchFamily="34" charset="0"/>
              <a:ea typeface="Roboto" panose="02000000000000000000" pitchFamily="2" charset="0"/>
              <a:cs typeface="Aharoni" panose="02010803020104030203" pitchFamily="2" charset="-79"/>
            </a:endParaRPr>
          </a:p>
          <a:p>
            <a:pPr marL="12064" marR="340360">
              <a:lnSpc>
                <a:spcPct val="150000"/>
              </a:lnSpc>
              <a:spcBef>
                <a:spcPts val="100"/>
              </a:spcBef>
              <a:buClr>
                <a:schemeClr val="tx1">
                  <a:lumMod val="65000"/>
                  <a:lumOff val="35000"/>
                </a:schemeClr>
              </a:buClr>
              <a:tabLst>
                <a:tab pos="227965" algn="l"/>
              </a:tabLst>
            </a:pPr>
            <a:endParaRPr lang="en-US" sz="2400" spc="-5" dirty="0">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endParaRPr>
          </a:p>
          <a:p>
            <a:pPr marL="12064" marR="340360">
              <a:lnSpc>
                <a:spcPct val="150000"/>
              </a:lnSpc>
              <a:spcBef>
                <a:spcPts val="100"/>
              </a:spcBef>
              <a:buClr>
                <a:schemeClr val="tx1">
                  <a:lumMod val="65000"/>
                  <a:lumOff val="35000"/>
                </a:schemeClr>
              </a:buClr>
              <a:tabLst>
                <a:tab pos="227965" algn="l"/>
              </a:tabLst>
            </a:pPr>
            <a:endParaRPr lang="en-US" sz="2400" b="1" spc="-5" dirty="0">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endParaRPr>
          </a:p>
        </p:txBody>
      </p:sp>
      <p:pic>
        <p:nvPicPr>
          <p:cNvPr id="3" name="Picture 2" descr="Shape, rectangle&#10;&#10;Description automatically generated">
            <a:extLst>
              <a:ext uri="{FF2B5EF4-FFF2-40B4-BE49-F238E27FC236}">
                <a16:creationId xmlns:a16="http://schemas.microsoft.com/office/drawing/2014/main" id="{606F1C51-1E6E-A817-B8A6-7DA6A045FA3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997" y="2856271"/>
            <a:ext cx="5128372" cy="729933"/>
          </a:xfrm>
          <a:prstGeom prst="rect">
            <a:avLst/>
          </a:prstGeom>
        </p:spPr>
      </p:pic>
    </p:spTree>
    <p:extLst>
      <p:ext uri="{BB962C8B-B14F-4D97-AF65-F5344CB8AC3E}">
        <p14:creationId xmlns:p14="http://schemas.microsoft.com/office/powerpoint/2010/main" val="1181002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sp>
          <p:nvSpPr>
            <p:cNvPr id="3" name="object 3"/>
            <p:cNvSpPr/>
            <p:nvPr/>
          </p:nvSpPr>
          <p:spPr>
            <a:xfrm>
              <a:off x="8863905" y="0"/>
              <a:ext cx="3328035" cy="2232025"/>
            </a:xfrm>
            <a:custGeom>
              <a:avLst/>
              <a:gdLst/>
              <a:ahLst/>
              <a:cxnLst/>
              <a:rect l="l" t="t" r="r" b="b"/>
              <a:pathLst>
                <a:path w="3328034" h="2232025">
                  <a:moveTo>
                    <a:pt x="2457261" y="2231933"/>
                  </a:moveTo>
                  <a:lnTo>
                    <a:pt x="2458446" y="2175432"/>
                  </a:lnTo>
                  <a:lnTo>
                    <a:pt x="2460322" y="2119314"/>
                  </a:lnTo>
                  <a:lnTo>
                    <a:pt x="2462886" y="2063585"/>
                  </a:lnTo>
                  <a:lnTo>
                    <a:pt x="2466140" y="2008250"/>
                  </a:lnTo>
                  <a:lnTo>
                    <a:pt x="2470082" y="1953316"/>
                  </a:lnTo>
                  <a:lnTo>
                    <a:pt x="2474711" y="1898788"/>
                  </a:lnTo>
                  <a:lnTo>
                    <a:pt x="2480027" y="1844672"/>
                  </a:lnTo>
                  <a:lnTo>
                    <a:pt x="2486029" y="1790973"/>
                  </a:lnTo>
                  <a:lnTo>
                    <a:pt x="2492717" y="1737697"/>
                  </a:lnTo>
                  <a:lnTo>
                    <a:pt x="2500090" y="1684850"/>
                  </a:lnTo>
                  <a:lnTo>
                    <a:pt x="2508147" y="1632438"/>
                  </a:lnTo>
                  <a:lnTo>
                    <a:pt x="2516888" y="1580467"/>
                  </a:lnTo>
                  <a:lnTo>
                    <a:pt x="2526312" y="1528941"/>
                  </a:lnTo>
                  <a:lnTo>
                    <a:pt x="2536418" y="1477867"/>
                  </a:lnTo>
                  <a:lnTo>
                    <a:pt x="2547206" y="1427251"/>
                  </a:lnTo>
                  <a:lnTo>
                    <a:pt x="2558675" y="1377098"/>
                  </a:lnTo>
                  <a:lnTo>
                    <a:pt x="2570824" y="1327414"/>
                  </a:lnTo>
                  <a:lnTo>
                    <a:pt x="2583654" y="1278205"/>
                  </a:lnTo>
                  <a:lnTo>
                    <a:pt x="2597162" y="1229476"/>
                  </a:lnTo>
                  <a:lnTo>
                    <a:pt x="2611349" y="1181234"/>
                  </a:lnTo>
                  <a:lnTo>
                    <a:pt x="2626213" y="1133483"/>
                  </a:lnTo>
                  <a:lnTo>
                    <a:pt x="2641755" y="1086230"/>
                  </a:lnTo>
                  <a:lnTo>
                    <a:pt x="2657973" y="1039480"/>
                  </a:lnTo>
                  <a:lnTo>
                    <a:pt x="2674868" y="993239"/>
                  </a:lnTo>
                  <a:lnTo>
                    <a:pt x="2692437" y="947514"/>
                  </a:lnTo>
                  <a:lnTo>
                    <a:pt x="2710681" y="902308"/>
                  </a:lnTo>
                  <a:lnTo>
                    <a:pt x="2729599" y="857629"/>
                  </a:lnTo>
                  <a:lnTo>
                    <a:pt x="2749191" y="813482"/>
                  </a:lnTo>
                  <a:lnTo>
                    <a:pt x="2769455" y="769873"/>
                  </a:lnTo>
                  <a:lnTo>
                    <a:pt x="2790391" y="726807"/>
                  </a:lnTo>
                  <a:lnTo>
                    <a:pt x="2811998" y="684290"/>
                  </a:lnTo>
                  <a:lnTo>
                    <a:pt x="2834276" y="642328"/>
                  </a:lnTo>
                  <a:lnTo>
                    <a:pt x="2857225" y="600927"/>
                  </a:lnTo>
                  <a:lnTo>
                    <a:pt x="2880842" y="560092"/>
                  </a:lnTo>
                  <a:lnTo>
                    <a:pt x="2905129" y="519829"/>
                  </a:lnTo>
                  <a:lnTo>
                    <a:pt x="2930083" y="480143"/>
                  </a:lnTo>
                  <a:lnTo>
                    <a:pt x="2955706" y="441042"/>
                  </a:lnTo>
                  <a:lnTo>
                    <a:pt x="2981995" y="402529"/>
                  </a:lnTo>
                  <a:lnTo>
                    <a:pt x="3008950" y="364612"/>
                  </a:lnTo>
                  <a:lnTo>
                    <a:pt x="3036571" y="327295"/>
                  </a:lnTo>
                  <a:lnTo>
                    <a:pt x="3064856" y="290584"/>
                  </a:lnTo>
                  <a:lnTo>
                    <a:pt x="3093806" y="254486"/>
                  </a:lnTo>
                  <a:lnTo>
                    <a:pt x="3123420" y="219005"/>
                  </a:lnTo>
                  <a:lnTo>
                    <a:pt x="3153697" y="184149"/>
                  </a:lnTo>
                  <a:lnTo>
                    <a:pt x="3184636" y="149921"/>
                  </a:lnTo>
                  <a:lnTo>
                    <a:pt x="3216236" y="116328"/>
                  </a:lnTo>
                  <a:lnTo>
                    <a:pt x="3248498" y="83376"/>
                  </a:lnTo>
                  <a:lnTo>
                    <a:pt x="3281420" y="51071"/>
                  </a:lnTo>
                  <a:lnTo>
                    <a:pt x="3315002" y="19418"/>
                  </a:lnTo>
                  <a:lnTo>
                    <a:pt x="3327789" y="7843"/>
                  </a:lnTo>
                  <a:lnTo>
                    <a:pt x="3327789" y="479080"/>
                  </a:lnTo>
                  <a:lnTo>
                    <a:pt x="3325517" y="481423"/>
                  </a:lnTo>
                  <a:lnTo>
                    <a:pt x="3291790" y="517265"/>
                  </a:lnTo>
                  <a:lnTo>
                    <a:pt x="3258640" y="553570"/>
                  </a:lnTo>
                  <a:lnTo>
                    <a:pt x="3226071" y="590333"/>
                  </a:lnTo>
                  <a:lnTo>
                    <a:pt x="3194086" y="627549"/>
                  </a:lnTo>
                  <a:lnTo>
                    <a:pt x="3162687" y="665215"/>
                  </a:lnTo>
                  <a:lnTo>
                    <a:pt x="3131878" y="703326"/>
                  </a:lnTo>
                  <a:lnTo>
                    <a:pt x="3101662" y="741877"/>
                  </a:lnTo>
                  <a:lnTo>
                    <a:pt x="3072042" y="780863"/>
                  </a:lnTo>
                  <a:lnTo>
                    <a:pt x="3043020" y="820282"/>
                  </a:lnTo>
                  <a:lnTo>
                    <a:pt x="3014601" y="860127"/>
                  </a:lnTo>
                  <a:lnTo>
                    <a:pt x="2986787" y="900394"/>
                  </a:lnTo>
                  <a:lnTo>
                    <a:pt x="2959581" y="941080"/>
                  </a:lnTo>
                  <a:lnTo>
                    <a:pt x="2932987" y="982179"/>
                  </a:lnTo>
                  <a:lnTo>
                    <a:pt x="2907007" y="1023688"/>
                  </a:lnTo>
                  <a:lnTo>
                    <a:pt x="2881644" y="1065601"/>
                  </a:lnTo>
                  <a:lnTo>
                    <a:pt x="2856902" y="1107915"/>
                  </a:lnTo>
                  <a:lnTo>
                    <a:pt x="2832784" y="1150624"/>
                  </a:lnTo>
                  <a:lnTo>
                    <a:pt x="2809292" y="1193724"/>
                  </a:lnTo>
                  <a:lnTo>
                    <a:pt x="2786430" y="1237212"/>
                  </a:lnTo>
                  <a:lnTo>
                    <a:pt x="2764201" y="1281082"/>
                  </a:lnTo>
                  <a:lnTo>
                    <a:pt x="2742607" y="1325330"/>
                  </a:lnTo>
                  <a:lnTo>
                    <a:pt x="2721653" y="1369951"/>
                  </a:lnTo>
                  <a:lnTo>
                    <a:pt x="2701341" y="1414942"/>
                  </a:lnTo>
                  <a:lnTo>
                    <a:pt x="2681674" y="1460297"/>
                  </a:lnTo>
                  <a:lnTo>
                    <a:pt x="2662656" y="1506012"/>
                  </a:lnTo>
                  <a:lnTo>
                    <a:pt x="2644289" y="1552083"/>
                  </a:lnTo>
                  <a:lnTo>
                    <a:pt x="2626576" y="1598505"/>
                  </a:lnTo>
                  <a:lnTo>
                    <a:pt x="2609520" y="1645274"/>
                  </a:lnTo>
                  <a:lnTo>
                    <a:pt x="2593126" y="1692386"/>
                  </a:lnTo>
                  <a:lnTo>
                    <a:pt x="2577394" y="1739835"/>
                  </a:lnTo>
                  <a:lnTo>
                    <a:pt x="2562330" y="1787618"/>
                  </a:lnTo>
                  <a:lnTo>
                    <a:pt x="2547935" y="1835730"/>
                  </a:lnTo>
                  <a:lnTo>
                    <a:pt x="2534214" y="1884166"/>
                  </a:lnTo>
                  <a:lnTo>
                    <a:pt x="2521168" y="1932922"/>
                  </a:lnTo>
                  <a:lnTo>
                    <a:pt x="2508801" y="1981994"/>
                  </a:lnTo>
                  <a:lnTo>
                    <a:pt x="2497117" y="2031377"/>
                  </a:lnTo>
                  <a:lnTo>
                    <a:pt x="2486117" y="2081067"/>
                  </a:lnTo>
                  <a:lnTo>
                    <a:pt x="2475806" y="2131060"/>
                  </a:lnTo>
                  <a:lnTo>
                    <a:pt x="2466186" y="2181349"/>
                  </a:lnTo>
                  <a:lnTo>
                    <a:pt x="2457261" y="2231933"/>
                  </a:lnTo>
                  <a:close/>
                </a:path>
                <a:path w="3328034" h="2232025">
                  <a:moveTo>
                    <a:pt x="15818" y="1660324"/>
                  </a:moveTo>
                  <a:lnTo>
                    <a:pt x="0" y="1655552"/>
                  </a:lnTo>
                  <a:lnTo>
                    <a:pt x="9977" y="1621112"/>
                  </a:lnTo>
                  <a:lnTo>
                    <a:pt x="15818" y="1660324"/>
                  </a:lnTo>
                  <a:close/>
                </a:path>
                <a:path w="3328034" h="2232025">
                  <a:moveTo>
                    <a:pt x="460008" y="68347"/>
                  </a:moveTo>
                  <a:lnTo>
                    <a:pt x="479826" y="0"/>
                  </a:lnTo>
                  <a:lnTo>
                    <a:pt x="1524824" y="0"/>
                  </a:lnTo>
                  <a:lnTo>
                    <a:pt x="460008" y="68347"/>
                  </a:lnTo>
                  <a:close/>
                </a:path>
              </a:pathLst>
            </a:custGeom>
            <a:solidFill>
              <a:srgbClr val="8CC1E8"/>
            </a:solidFill>
          </p:spPr>
          <p:txBody>
            <a:bodyPr wrap="square" lIns="0" tIns="0" rIns="0" bIns="0" rtlCol="0"/>
            <a:lstStyle/>
            <a:p>
              <a:endParaRPr/>
            </a:p>
          </p:txBody>
        </p:sp>
        <p:sp>
          <p:nvSpPr>
            <p:cNvPr id="4" name="object 4"/>
            <p:cNvSpPr/>
            <p:nvPr/>
          </p:nvSpPr>
          <p:spPr>
            <a:xfrm>
              <a:off x="8648936" y="68347"/>
              <a:ext cx="3543300" cy="6790055"/>
            </a:xfrm>
            <a:custGeom>
              <a:avLst/>
              <a:gdLst/>
              <a:ahLst/>
              <a:cxnLst/>
              <a:rect l="l" t="t" r="r" b="b"/>
              <a:pathLst>
                <a:path w="3543300" h="6790055">
                  <a:moveTo>
                    <a:pt x="3542758" y="6789652"/>
                  </a:moveTo>
                  <a:lnTo>
                    <a:pt x="1005418" y="6789652"/>
                  </a:lnTo>
                  <a:lnTo>
                    <a:pt x="230787" y="1591976"/>
                  </a:lnTo>
                  <a:lnTo>
                    <a:pt x="2649259" y="2320203"/>
                  </a:lnTo>
                  <a:lnTo>
                    <a:pt x="2672564" y="2320203"/>
                  </a:lnTo>
                  <a:lnTo>
                    <a:pt x="2673961" y="2379466"/>
                  </a:lnTo>
                  <a:lnTo>
                    <a:pt x="2675483" y="2423255"/>
                  </a:lnTo>
                  <a:lnTo>
                    <a:pt x="2677399" y="2467243"/>
                  </a:lnTo>
                  <a:lnTo>
                    <a:pt x="2679707" y="2511427"/>
                  </a:lnTo>
                  <a:lnTo>
                    <a:pt x="2682408" y="2555805"/>
                  </a:lnTo>
                  <a:lnTo>
                    <a:pt x="2685503" y="2600375"/>
                  </a:lnTo>
                  <a:lnTo>
                    <a:pt x="2688992" y="2645134"/>
                  </a:lnTo>
                  <a:lnTo>
                    <a:pt x="2692875" y="2690079"/>
                  </a:lnTo>
                  <a:lnTo>
                    <a:pt x="2697152" y="2735208"/>
                  </a:lnTo>
                  <a:lnTo>
                    <a:pt x="2701824" y="2780519"/>
                  </a:lnTo>
                  <a:lnTo>
                    <a:pt x="2706891" y="2826009"/>
                  </a:lnTo>
                  <a:lnTo>
                    <a:pt x="2712353" y="2871675"/>
                  </a:lnTo>
                  <a:lnTo>
                    <a:pt x="2718211" y="2917516"/>
                  </a:lnTo>
                  <a:lnTo>
                    <a:pt x="2724464" y="2963529"/>
                  </a:lnTo>
                  <a:lnTo>
                    <a:pt x="2731113" y="3009712"/>
                  </a:lnTo>
                  <a:lnTo>
                    <a:pt x="2738159" y="3056062"/>
                  </a:lnTo>
                  <a:lnTo>
                    <a:pt x="2745602" y="3102576"/>
                  </a:lnTo>
                  <a:lnTo>
                    <a:pt x="2753441" y="3149252"/>
                  </a:lnTo>
                  <a:lnTo>
                    <a:pt x="2761678" y="3196088"/>
                  </a:lnTo>
                  <a:lnTo>
                    <a:pt x="2770312" y="3243081"/>
                  </a:lnTo>
                  <a:lnTo>
                    <a:pt x="2779344" y="3290229"/>
                  </a:lnTo>
                  <a:lnTo>
                    <a:pt x="2788774" y="3337530"/>
                  </a:lnTo>
                  <a:lnTo>
                    <a:pt x="2798602" y="3384980"/>
                  </a:lnTo>
                  <a:lnTo>
                    <a:pt x="2808829" y="3432578"/>
                  </a:lnTo>
                  <a:lnTo>
                    <a:pt x="2819454" y="3480322"/>
                  </a:lnTo>
                  <a:lnTo>
                    <a:pt x="2830479" y="3528207"/>
                  </a:lnTo>
                  <a:lnTo>
                    <a:pt x="2841903" y="3576233"/>
                  </a:lnTo>
                  <a:lnTo>
                    <a:pt x="2853727" y="3624397"/>
                  </a:lnTo>
                  <a:lnTo>
                    <a:pt x="2865951" y="3672696"/>
                  </a:lnTo>
                  <a:lnTo>
                    <a:pt x="2878576" y="3721128"/>
                  </a:lnTo>
                  <a:lnTo>
                    <a:pt x="2891600" y="3769691"/>
                  </a:lnTo>
                  <a:lnTo>
                    <a:pt x="2905026" y="3818381"/>
                  </a:lnTo>
                  <a:lnTo>
                    <a:pt x="2918853" y="3867197"/>
                  </a:lnTo>
                  <a:lnTo>
                    <a:pt x="2933081" y="3916137"/>
                  </a:lnTo>
                  <a:lnTo>
                    <a:pt x="2947711" y="3965197"/>
                  </a:lnTo>
                  <a:lnTo>
                    <a:pt x="2962743" y="4014375"/>
                  </a:lnTo>
                  <a:lnTo>
                    <a:pt x="2978177" y="4063669"/>
                  </a:lnTo>
                  <a:lnTo>
                    <a:pt x="2994014" y="4113077"/>
                  </a:lnTo>
                  <a:lnTo>
                    <a:pt x="3010253" y="4162595"/>
                  </a:lnTo>
                  <a:lnTo>
                    <a:pt x="3026896" y="4212222"/>
                  </a:lnTo>
                  <a:lnTo>
                    <a:pt x="3043942" y="4261955"/>
                  </a:lnTo>
                  <a:lnTo>
                    <a:pt x="3061391" y="4311792"/>
                  </a:lnTo>
                  <a:lnTo>
                    <a:pt x="3079245" y="4361730"/>
                  </a:lnTo>
                  <a:lnTo>
                    <a:pt x="3097503" y="4411767"/>
                  </a:lnTo>
                  <a:lnTo>
                    <a:pt x="3116165" y="4461900"/>
                  </a:lnTo>
                  <a:lnTo>
                    <a:pt x="3135232" y="4512127"/>
                  </a:lnTo>
                  <a:lnTo>
                    <a:pt x="3154704" y="4562445"/>
                  </a:lnTo>
                  <a:lnTo>
                    <a:pt x="3174582" y="4612853"/>
                  </a:lnTo>
                  <a:lnTo>
                    <a:pt x="3194865" y="4663347"/>
                  </a:lnTo>
                  <a:lnTo>
                    <a:pt x="3215554" y="4713925"/>
                  </a:lnTo>
                  <a:lnTo>
                    <a:pt x="3236649" y="4764585"/>
                  </a:lnTo>
                  <a:lnTo>
                    <a:pt x="3258150" y="4815324"/>
                  </a:lnTo>
                  <a:lnTo>
                    <a:pt x="3280059" y="4866140"/>
                  </a:lnTo>
                  <a:lnTo>
                    <a:pt x="3302374" y="4917031"/>
                  </a:lnTo>
                  <a:lnTo>
                    <a:pt x="3325097" y="4967993"/>
                  </a:lnTo>
                  <a:lnTo>
                    <a:pt x="3348227" y="5019025"/>
                  </a:lnTo>
                  <a:lnTo>
                    <a:pt x="3371765" y="5070124"/>
                  </a:lnTo>
                  <a:lnTo>
                    <a:pt x="3395711" y="5121288"/>
                  </a:lnTo>
                  <a:lnTo>
                    <a:pt x="3420066" y="5172514"/>
                  </a:lnTo>
                  <a:lnTo>
                    <a:pt x="3444830" y="5223799"/>
                  </a:lnTo>
                  <a:lnTo>
                    <a:pt x="3470002" y="5275142"/>
                  </a:lnTo>
                  <a:lnTo>
                    <a:pt x="3495584" y="5326540"/>
                  </a:lnTo>
                  <a:lnTo>
                    <a:pt x="3521575" y="5377991"/>
                  </a:lnTo>
                  <a:lnTo>
                    <a:pt x="3542758" y="5419312"/>
                  </a:lnTo>
                  <a:lnTo>
                    <a:pt x="3542758" y="6789652"/>
                  </a:lnTo>
                  <a:close/>
                </a:path>
                <a:path w="3543300" h="6790055">
                  <a:moveTo>
                    <a:pt x="2672564" y="2320203"/>
                  </a:moveTo>
                  <a:lnTo>
                    <a:pt x="2649259" y="2320203"/>
                  </a:lnTo>
                  <a:lnTo>
                    <a:pt x="2654380" y="2280789"/>
                  </a:lnTo>
                  <a:lnTo>
                    <a:pt x="2659914" y="2241560"/>
                  </a:lnTo>
                  <a:lnTo>
                    <a:pt x="2665863" y="2202499"/>
                  </a:lnTo>
                  <a:lnTo>
                    <a:pt x="2672230" y="2163585"/>
                  </a:lnTo>
                  <a:lnTo>
                    <a:pt x="2671832" y="2202499"/>
                  </a:lnTo>
                  <a:lnTo>
                    <a:pt x="2671747" y="2249315"/>
                  </a:lnTo>
                  <a:lnTo>
                    <a:pt x="2672093" y="2292493"/>
                  </a:lnTo>
                  <a:lnTo>
                    <a:pt x="2672564" y="2320203"/>
                  </a:lnTo>
                  <a:close/>
                </a:path>
                <a:path w="3543300" h="6790055">
                  <a:moveTo>
                    <a:pt x="224945" y="1552765"/>
                  </a:moveTo>
                  <a:lnTo>
                    <a:pt x="0" y="43333"/>
                  </a:lnTo>
                  <a:lnTo>
                    <a:pt x="674977" y="0"/>
                  </a:lnTo>
                  <a:lnTo>
                    <a:pt x="224945" y="1552765"/>
                  </a:lnTo>
                  <a:close/>
                </a:path>
              </a:pathLst>
            </a:custGeom>
            <a:solidFill>
              <a:srgbClr val="C9C5DB"/>
            </a:solidFill>
          </p:spPr>
          <p:txBody>
            <a:bodyPr wrap="square" lIns="0" tIns="0" rIns="0" bIns="0" rtlCol="0"/>
            <a:lstStyle/>
            <a:p>
              <a:endParaRPr/>
            </a:p>
          </p:txBody>
        </p:sp>
        <p:sp>
          <p:nvSpPr>
            <p:cNvPr id="5" name="object 5"/>
            <p:cNvSpPr/>
            <p:nvPr/>
          </p:nvSpPr>
          <p:spPr>
            <a:xfrm>
              <a:off x="8873882" y="0"/>
              <a:ext cx="3317875" cy="2388870"/>
            </a:xfrm>
            <a:custGeom>
              <a:avLst/>
              <a:gdLst/>
              <a:ahLst/>
              <a:cxnLst/>
              <a:rect l="l" t="t" r="r" b="b"/>
              <a:pathLst>
                <a:path w="3317875" h="2388870">
                  <a:moveTo>
                    <a:pt x="2424313" y="2388550"/>
                  </a:moveTo>
                  <a:lnTo>
                    <a:pt x="5841" y="1660323"/>
                  </a:lnTo>
                  <a:lnTo>
                    <a:pt x="0" y="1621112"/>
                  </a:lnTo>
                  <a:lnTo>
                    <a:pt x="450031" y="68347"/>
                  </a:lnTo>
                  <a:lnTo>
                    <a:pt x="1514841" y="0"/>
                  </a:lnTo>
                  <a:lnTo>
                    <a:pt x="3317812" y="0"/>
                  </a:lnTo>
                  <a:lnTo>
                    <a:pt x="3317812" y="7842"/>
                  </a:lnTo>
                  <a:lnTo>
                    <a:pt x="3305025" y="19417"/>
                  </a:lnTo>
                  <a:lnTo>
                    <a:pt x="3271443" y="51071"/>
                  </a:lnTo>
                  <a:lnTo>
                    <a:pt x="3238521" y="83376"/>
                  </a:lnTo>
                  <a:lnTo>
                    <a:pt x="3206259" y="116328"/>
                  </a:lnTo>
                  <a:lnTo>
                    <a:pt x="3174658" y="149921"/>
                  </a:lnTo>
                  <a:lnTo>
                    <a:pt x="3143720" y="184148"/>
                  </a:lnTo>
                  <a:lnTo>
                    <a:pt x="3113443" y="219005"/>
                  </a:lnTo>
                  <a:lnTo>
                    <a:pt x="3083829" y="254486"/>
                  </a:lnTo>
                  <a:lnTo>
                    <a:pt x="3054879" y="290584"/>
                  </a:lnTo>
                  <a:lnTo>
                    <a:pt x="3026593" y="327295"/>
                  </a:lnTo>
                  <a:lnTo>
                    <a:pt x="2998973" y="364611"/>
                  </a:lnTo>
                  <a:lnTo>
                    <a:pt x="2972017" y="402529"/>
                  </a:lnTo>
                  <a:lnTo>
                    <a:pt x="2945728" y="441041"/>
                  </a:lnTo>
                  <a:lnTo>
                    <a:pt x="2920106" y="480143"/>
                  </a:lnTo>
                  <a:lnTo>
                    <a:pt x="2895152" y="519828"/>
                  </a:lnTo>
                  <a:lnTo>
                    <a:pt x="2870865" y="560091"/>
                  </a:lnTo>
                  <a:lnTo>
                    <a:pt x="2847247" y="600926"/>
                  </a:lnTo>
                  <a:lnTo>
                    <a:pt x="2824299" y="642328"/>
                  </a:lnTo>
                  <a:lnTo>
                    <a:pt x="2802021" y="684290"/>
                  </a:lnTo>
                  <a:lnTo>
                    <a:pt x="2780413" y="726806"/>
                  </a:lnTo>
                  <a:lnTo>
                    <a:pt x="2759477" y="769872"/>
                  </a:lnTo>
                  <a:lnTo>
                    <a:pt x="2739213" y="813482"/>
                  </a:lnTo>
                  <a:lnTo>
                    <a:pt x="2719622" y="857629"/>
                  </a:lnTo>
                  <a:lnTo>
                    <a:pt x="2700704" y="902308"/>
                  </a:lnTo>
                  <a:lnTo>
                    <a:pt x="2682460" y="947513"/>
                  </a:lnTo>
                  <a:lnTo>
                    <a:pt x="2664890" y="993239"/>
                  </a:lnTo>
                  <a:lnTo>
                    <a:pt x="2647996" y="1039480"/>
                  </a:lnTo>
                  <a:lnTo>
                    <a:pt x="2631778" y="1086229"/>
                  </a:lnTo>
                  <a:lnTo>
                    <a:pt x="2616236" y="1133483"/>
                  </a:lnTo>
                  <a:lnTo>
                    <a:pt x="2601371" y="1181233"/>
                  </a:lnTo>
                  <a:lnTo>
                    <a:pt x="2587185" y="1229476"/>
                  </a:lnTo>
                  <a:lnTo>
                    <a:pt x="2573676" y="1278205"/>
                  </a:lnTo>
                  <a:lnTo>
                    <a:pt x="2560847" y="1327414"/>
                  </a:lnTo>
                  <a:lnTo>
                    <a:pt x="2548698" y="1377098"/>
                  </a:lnTo>
                  <a:lnTo>
                    <a:pt x="2537229" y="1427251"/>
                  </a:lnTo>
                  <a:lnTo>
                    <a:pt x="2526441" y="1477867"/>
                  </a:lnTo>
                  <a:lnTo>
                    <a:pt x="2516335" y="1528941"/>
                  </a:lnTo>
                  <a:lnTo>
                    <a:pt x="2506911" y="1580466"/>
                  </a:lnTo>
                  <a:lnTo>
                    <a:pt x="2498170" y="1632438"/>
                  </a:lnTo>
                  <a:lnTo>
                    <a:pt x="2490113" y="1684850"/>
                  </a:lnTo>
                  <a:lnTo>
                    <a:pt x="2482740" y="1737697"/>
                  </a:lnTo>
                  <a:lnTo>
                    <a:pt x="2476052" y="1790973"/>
                  </a:lnTo>
                  <a:lnTo>
                    <a:pt x="2470050" y="1844671"/>
                  </a:lnTo>
                  <a:lnTo>
                    <a:pt x="2464734" y="1898788"/>
                  </a:lnTo>
                  <a:lnTo>
                    <a:pt x="2460104" y="1953316"/>
                  </a:lnTo>
                  <a:lnTo>
                    <a:pt x="2456163" y="2008250"/>
                  </a:lnTo>
                  <a:lnTo>
                    <a:pt x="2452909" y="2063585"/>
                  </a:lnTo>
                  <a:lnTo>
                    <a:pt x="2450344" y="2119314"/>
                  </a:lnTo>
                  <a:lnTo>
                    <a:pt x="2448469" y="2175431"/>
                  </a:lnTo>
                  <a:lnTo>
                    <a:pt x="2447284" y="2231932"/>
                  </a:lnTo>
                  <a:lnTo>
                    <a:pt x="2440917" y="2270846"/>
                  </a:lnTo>
                  <a:lnTo>
                    <a:pt x="2434968" y="2309907"/>
                  </a:lnTo>
                  <a:lnTo>
                    <a:pt x="2429434" y="2349136"/>
                  </a:lnTo>
                  <a:lnTo>
                    <a:pt x="2424313" y="2388550"/>
                  </a:lnTo>
                  <a:close/>
                </a:path>
              </a:pathLst>
            </a:custGeom>
            <a:solidFill>
              <a:srgbClr val="779FCD"/>
            </a:solidFill>
          </p:spPr>
          <p:txBody>
            <a:bodyPr wrap="square" lIns="0" tIns="0" rIns="0" bIns="0" rtlCol="0"/>
            <a:lstStyle/>
            <a:p>
              <a:endParaRPr/>
            </a:p>
          </p:txBody>
        </p:sp>
        <p:pic>
          <p:nvPicPr>
            <p:cNvPr id="6" name="object 6"/>
            <p:cNvPicPr/>
            <p:nvPr/>
          </p:nvPicPr>
          <p:blipFill>
            <a:blip r:embed="rId3" cstate="print"/>
            <a:stretch>
              <a:fillRect/>
            </a:stretch>
          </p:blipFill>
          <p:spPr>
            <a:xfrm>
              <a:off x="0" y="0"/>
              <a:ext cx="12191695" cy="6858000"/>
            </a:xfrm>
            <a:prstGeom prst="rect">
              <a:avLst/>
            </a:prstGeom>
          </p:spPr>
        </p:pic>
        <p:pic>
          <p:nvPicPr>
            <p:cNvPr id="7" name="object 7"/>
            <p:cNvPicPr/>
            <p:nvPr/>
          </p:nvPicPr>
          <p:blipFill>
            <a:blip r:embed="rId4" cstate="print"/>
            <a:stretch>
              <a:fillRect/>
            </a:stretch>
          </p:blipFill>
          <p:spPr>
            <a:xfrm>
              <a:off x="9601199" y="5870447"/>
              <a:ext cx="1420461" cy="282398"/>
            </a:xfrm>
            <a:prstGeom prst="rect">
              <a:avLst/>
            </a:prstGeom>
          </p:spPr>
        </p:pic>
      </p:grpSp>
      <p:sp>
        <p:nvSpPr>
          <p:cNvPr id="8" name="object 8"/>
          <p:cNvSpPr txBox="1">
            <a:spLocks noGrp="1"/>
          </p:cNvSpPr>
          <p:nvPr>
            <p:ph type="title"/>
          </p:nvPr>
        </p:nvSpPr>
        <p:spPr>
          <a:xfrm>
            <a:off x="5243043" y="1493272"/>
            <a:ext cx="1762861" cy="732252"/>
          </a:xfrm>
          <a:prstGeom prst="rect">
            <a:avLst/>
          </a:prstGeom>
        </p:spPr>
        <p:txBody>
          <a:bodyPr vert="horz" wrap="square" lIns="0" tIns="16510" rIns="0" bIns="0" rtlCol="0">
            <a:spAutoFit/>
          </a:bodyPr>
          <a:lstStyle/>
          <a:p>
            <a:pPr marL="12700">
              <a:lnSpc>
                <a:spcPct val="100000"/>
              </a:lnSpc>
              <a:spcBef>
                <a:spcPts val="130"/>
              </a:spcBef>
            </a:pPr>
            <a:r>
              <a:rPr lang="en-US" sz="4650" spc="20" dirty="0"/>
              <a:t>Q &amp; A</a:t>
            </a:r>
            <a:endParaRPr sz="4650" dirty="0"/>
          </a:p>
        </p:txBody>
      </p:sp>
      <p:sp>
        <p:nvSpPr>
          <p:cNvPr id="10" name="object 10"/>
          <p:cNvSpPr txBox="1">
            <a:spLocks noGrp="1"/>
          </p:cNvSpPr>
          <p:nvPr>
            <p:ph type="ftr" sz="quarter" idx="5"/>
          </p:nvPr>
        </p:nvSpPr>
        <p:spPr>
          <a:xfrm>
            <a:off x="7494237" y="6314439"/>
            <a:ext cx="3541395" cy="140423"/>
          </a:xfrm>
          <a:prstGeom prst="rect">
            <a:avLst/>
          </a:prstGeom>
        </p:spPr>
        <p:txBody>
          <a:bodyPr vert="horz" wrap="square" lIns="0" tIns="17145" rIns="0" bIns="0" rtlCol="0">
            <a:spAutoFit/>
          </a:bodyPr>
          <a:lstStyle/>
          <a:p>
            <a:pPr marL="12700">
              <a:lnSpc>
                <a:spcPct val="100000"/>
              </a:lnSpc>
              <a:spcBef>
                <a:spcPts val="135"/>
              </a:spcBef>
            </a:pPr>
            <a:r>
              <a:rPr>
                <a:solidFill>
                  <a:schemeClr val="bg1"/>
                </a:solidFill>
              </a:rPr>
              <a:t>Copyright 2022 CSR©</a:t>
            </a:r>
            <a:r>
              <a:rPr spc="5">
                <a:solidFill>
                  <a:schemeClr val="bg1"/>
                </a:solidFill>
              </a:rPr>
              <a:t> </a:t>
            </a:r>
            <a:r>
              <a:rPr>
                <a:solidFill>
                  <a:schemeClr val="bg1"/>
                </a:solidFill>
              </a:rPr>
              <a:t>all </a:t>
            </a:r>
            <a:r>
              <a:rPr spc="-5">
                <a:solidFill>
                  <a:schemeClr val="bg1"/>
                </a:solidFill>
              </a:rPr>
              <a:t>rights</a:t>
            </a:r>
            <a:r>
              <a:rPr>
                <a:solidFill>
                  <a:schemeClr val="bg1"/>
                </a:solidFill>
              </a:rPr>
              <a:t> </a:t>
            </a:r>
            <a:r>
              <a:rPr spc="-5">
                <a:solidFill>
                  <a:schemeClr val="bg1"/>
                </a:solidFill>
              </a:rPr>
              <a:t>reserved.</a:t>
            </a:r>
            <a:r>
              <a:rPr>
                <a:solidFill>
                  <a:schemeClr val="bg1"/>
                </a:solidFill>
              </a:rPr>
              <a:t> </a:t>
            </a:r>
            <a:r>
              <a:rPr spc="-5">
                <a:solidFill>
                  <a:schemeClr val="bg1"/>
                </a:solidFill>
              </a:rPr>
              <a:t>Reproduction</a:t>
            </a:r>
            <a:r>
              <a:rPr spc="5">
                <a:solidFill>
                  <a:schemeClr val="bg1"/>
                </a:solidFill>
              </a:rPr>
              <a:t> </a:t>
            </a:r>
            <a:r>
              <a:rPr>
                <a:solidFill>
                  <a:schemeClr val="bg1"/>
                </a:solidFill>
              </a:rPr>
              <a:t>in any</a:t>
            </a:r>
            <a:r>
              <a:rPr spc="5">
                <a:solidFill>
                  <a:schemeClr val="bg1"/>
                </a:solidFill>
              </a:rPr>
              <a:t> </a:t>
            </a:r>
            <a:r>
              <a:rPr spc="-5">
                <a:solidFill>
                  <a:schemeClr val="bg1"/>
                </a:solidFill>
              </a:rPr>
              <a:t>form </a:t>
            </a:r>
            <a:r>
              <a:rPr>
                <a:solidFill>
                  <a:schemeClr val="bg1"/>
                </a:solidFill>
              </a:rPr>
              <a:t>is</a:t>
            </a:r>
            <a:r>
              <a:rPr spc="5">
                <a:solidFill>
                  <a:schemeClr val="bg1"/>
                </a:solidFill>
              </a:rPr>
              <a:t> </a:t>
            </a:r>
            <a:r>
              <a:rPr>
                <a:solidFill>
                  <a:schemeClr val="bg1"/>
                </a:solidFill>
              </a:rPr>
              <a:t>strictly </a:t>
            </a:r>
            <a:r>
              <a:rPr spc="-5">
                <a:solidFill>
                  <a:schemeClr val="bg1"/>
                </a:solidFill>
              </a:rPr>
              <a:t>prohibited.</a:t>
            </a:r>
          </a:p>
        </p:txBody>
      </p:sp>
      <p:sp>
        <p:nvSpPr>
          <p:cNvPr id="9" name="object 9"/>
          <p:cNvSpPr txBox="1"/>
          <p:nvPr/>
        </p:nvSpPr>
        <p:spPr>
          <a:xfrm>
            <a:off x="2670465" y="2225926"/>
            <a:ext cx="6781799" cy="1834477"/>
          </a:xfrm>
          <a:prstGeom prst="rect">
            <a:avLst/>
          </a:prstGeom>
        </p:spPr>
        <p:txBody>
          <a:bodyPr vert="horz" wrap="square" lIns="0" tIns="170815" rIns="0" bIns="0" rtlCol="0">
            <a:spAutoFit/>
          </a:bodyPr>
          <a:lstStyle/>
          <a:p>
            <a:pPr algn="ctr">
              <a:lnSpc>
                <a:spcPct val="100000"/>
              </a:lnSpc>
              <a:spcBef>
                <a:spcPts val="1345"/>
              </a:spcBef>
            </a:pPr>
            <a:r>
              <a:rPr lang="en-US" sz="1800" b="1" spc="-5" dirty="0">
                <a:solidFill>
                  <a:srgbClr val="FFFFFF"/>
                </a:solidFill>
                <a:latin typeface="Roboto"/>
                <a:cs typeface="Roboto"/>
              </a:rPr>
              <a:t>Presented by</a:t>
            </a:r>
            <a:endParaRPr sz="1800" dirty="0">
              <a:latin typeface="Roboto"/>
              <a:cs typeface="Roboto"/>
            </a:endParaRPr>
          </a:p>
          <a:p>
            <a:pPr algn="ctr">
              <a:lnSpc>
                <a:spcPct val="100000"/>
              </a:lnSpc>
              <a:spcBef>
                <a:spcPts val="200"/>
              </a:spcBef>
              <a:tabLst>
                <a:tab pos="1993900" algn="l"/>
                <a:tab pos="2196465" algn="l"/>
              </a:tabLst>
            </a:pPr>
            <a:endParaRPr lang="en-US" sz="1500" spc="-5" dirty="0">
              <a:solidFill>
                <a:srgbClr val="FFFFFF"/>
              </a:solidFill>
              <a:latin typeface="Roboto-Light"/>
              <a:cs typeface="Roboto-Light"/>
            </a:endParaRPr>
          </a:p>
          <a:p>
            <a:pPr marL="1270" algn="ctr">
              <a:lnSpc>
                <a:spcPct val="100000"/>
              </a:lnSpc>
              <a:spcBef>
                <a:spcPts val="1040"/>
              </a:spcBef>
            </a:pPr>
            <a:r>
              <a:rPr lang="en-US" sz="1500" i="1" spc="-5" dirty="0">
                <a:solidFill>
                  <a:srgbClr val="FFFFFF"/>
                </a:solidFill>
                <a:latin typeface="Roboto-LightItalic"/>
                <a:cs typeface="Roboto-LightItalic"/>
              </a:rPr>
              <a:t>Jennie Gift, CRA, CSDS</a:t>
            </a:r>
            <a:endParaRPr lang="en-US" sz="1500" dirty="0">
              <a:latin typeface="Roboto-LightItalic"/>
              <a:cs typeface="Roboto-LightItalic"/>
            </a:endParaRPr>
          </a:p>
          <a:p>
            <a:pPr algn="ctr">
              <a:lnSpc>
                <a:spcPct val="100000"/>
              </a:lnSpc>
              <a:spcBef>
                <a:spcPts val="200"/>
              </a:spcBef>
              <a:tabLst>
                <a:tab pos="1993900" algn="l"/>
                <a:tab pos="2196465" algn="l"/>
              </a:tabLst>
            </a:pPr>
            <a:r>
              <a:rPr lang="en-US" sz="1500" dirty="0">
                <a:solidFill>
                  <a:srgbClr val="FFFFFF"/>
                </a:solidFill>
                <a:latin typeface="Roboto-Medium"/>
                <a:cs typeface="Roboto-Medium"/>
              </a:rPr>
              <a:t>E:</a:t>
            </a:r>
            <a:r>
              <a:rPr lang="en-US" sz="1500" spc="-10" dirty="0">
                <a:solidFill>
                  <a:srgbClr val="FFFFFF"/>
                </a:solidFill>
                <a:latin typeface="Roboto-Medium"/>
                <a:cs typeface="Roboto-Medium"/>
              </a:rPr>
              <a:t> </a:t>
            </a:r>
            <a:r>
              <a:rPr lang="en-US" sz="1500" spc="-5" dirty="0">
                <a:solidFill>
                  <a:srgbClr val="FFFFFF"/>
                </a:solidFill>
                <a:latin typeface="Roboto-Light"/>
                <a:cs typeface="Roboto-Medium"/>
              </a:rPr>
              <a:t>jgift</a:t>
            </a:r>
            <a:r>
              <a:rPr lang="en-US" sz="1500" spc="-5" dirty="0">
                <a:solidFill>
                  <a:srgbClr val="FFFFFF"/>
                </a:solidFill>
                <a:latin typeface="Roboto-Light"/>
                <a:cs typeface="Roboto-Light"/>
              </a:rPr>
              <a:t>@csrps.co</a:t>
            </a:r>
            <a:r>
              <a:rPr lang="en-US" sz="1500" dirty="0">
                <a:solidFill>
                  <a:srgbClr val="FFFFFF"/>
                </a:solidFill>
                <a:latin typeface="Roboto-Light"/>
                <a:cs typeface="Roboto-Light"/>
              </a:rPr>
              <a:t>m	•	</a:t>
            </a:r>
            <a:r>
              <a:rPr lang="en-US" sz="1500" spc="-290" dirty="0">
                <a:solidFill>
                  <a:srgbClr val="FFFFFF"/>
                </a:solidFill>
                <a:latin typeface="Roboto-Medium"/>
                <a:cs typeface="Roboto-Medium"/>
              </a:rPr>
              <a:t>P</a:t>
            </a:r>
            <a:r>
              <a:rPr lang="en-US" sz="1500" spc="-10" dirty="0">
                <a:solidFill>
                  <a:srgbClr val="FFFFFF"/>
                </a:solidFill>
                <a:latin typeface="Roboto-Medium"/>
                <a:cs typeface="Roboto-Medium"/>
              </a:rPr>
              <a:t> : </a:t>
            </a:r>
            <a:r>
              <a:rPr lang="en-US" sz="1500" spc="-5" dirty="0">
                <a:solidFill>
                  <a:srgbClr val="FFFFFF"/>
                </a:solidFill>
                <a:latin typeface="Roboto-Light"/>
                <a:cs typeface="Roboto-Light"/>
              </a:rPr>
              <a:t>1-703-470-5434</a:t>
            </a:r>
          </a:p>
          <a:p>
            <a:pPr algn="ctr">
              <a:lnSpc>
                <a:spcPct val="100000"/>
              </a:lnSpc>
              <a:spcBef>
                <a:spcPts val="200"/>
              </a:spcBef>
              <a:tabLst>
                <a:tab pos="1993900" algn="l"/>
                <a:tab pos="2196465" algn="l"/>
              </a:tabLst>
            </a:pPr>
            <a:endParaRPr lang="en-US" sz="1500" spc="-5" dirty="0">
              <a:solidFill>
                <a:srgbClr val="FFFFFF"/>
              </a:solidFill>
              <a:latin typeface="Roboto-Light"/>
              <a:cs typeface="Roboto-Light"/>
            </a:endParaRPr>
          </a:p>
          <a:p>
            <a:pPr algn="ctr">
              <a:lnSpc>
                <a:spcPct val="100000"/>
              </a:lnSpc>
              <a:spcBef>
                <a:spcPts val="200"/>
              </a:spcBef>
              <a:tabLst>
                <a:tab pos="1993900" algn="l"/>
                <a:tab pos="2196465" algn="l"/>
              </a:tabLst>
            </a:pPr>
            <a:endParaRPr lang="en-US" sz="1500" spc="-5" dirty="0">
              <a:solidFill>
                <a:srgbClr val="FFFFFF"/>
              </a:solidFill>
              <a:latin typeface="Roboto-Light"/>
              <a:cs typeface="Roboto-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254411" y="399041"/>
            <a:ext cx="5742431" cy="604520"/>
          </a:xfrm>
          <a:prstGeom prst="rect">
            <a:avLst/>
          </a:prstGeom>
        </p:spPr>
        <p:txBody>
          <a:bodyPr vert="horz" wrap="square" lIns="0" tIns="12700" rIns="0" bIns="0" rtlCol="0">
            <a:spAutoFit/>
          </a:bodyPr>
          <a:lstStyle/>
          <a:p>
            <a:pPr marL="12700">
              <a:lnSpc>
                <a:spcPct val="100000"/>
              </a:lnSpc>
              <a:spcBef>
                <a:spcPts val="100"/>
              </a:spcBef>
            </a:pPr>
            <a:r>
              <a:rPr lang="en-US" sz="3800" spc="-5" dirty="0">
                <a:solidFill>
                  <a:srgbClr val="2E3280"/>
                </a:solidFill>
                <a:latin typeface="Abadi Extra Light" panose="020B0204020104020204" pitchFamily="34" charset="0"/>
                <a:ea typeface="Roboto" panose="02000000000000000000" pitchFamily="2" charset="0"/>
              </a:rPr>
              <a:t>Introduction</a:t>
            </a:r>
            <a:endParaRPr sz="3800" dirty="0">
              <a:latin typeface="Abadi Extra Light" panose="020B0204020104020204" pitchFamily="34" charset="0"/>
              <a:ea typeface="Roboto" panose="02000000000000000000" pitchFamily="2" charset="0"/>
            </a:endParaRPr>
          </a:p>
        </p:txBody>
      </p:sp>
      <p:sp>
        <p:nvSpPr>
          <p:cNvPr id="50" name="object 50"/>
          <p:cNvSpPr txBox="1">
            <a:spLocks noGrp="1"/>
          </p:cNvSpPr>
          <p:nvPr>
            <p:ph type="ftr" sz="quarter" idx="5"/>
          </p:nvPr>
        </p:nvSpPr>
        <p:spPr>
          <a:xfrm>
            <a:off x="7552055" y="6629400"/>
            <a:ext cx="3541395" cy="160020"/>
          </a:xfrm>
          <a:prstGeom prst="rect">
            <a:avLst/>
          </a:prstGeom>
        </p:spPr>
        <p:txBody>
          <a:bodyPr vert="horz" wrap="square" lIns="0" tIns="17145" rIns="0" bIns="0" rtlCol="0">
            <a:spAutoFit/>
          </a:body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sp>
        <p:nvSpPr>
          <p:cNvPr id="6" name="TextBox 5">
            <a:extLst>
              <a:ext uri="{FF2B5EF4-FFF2-40B4-BE49-F238E27FC236}">
                <a16:creationId xmlns:a16="http://schemas.microsoft.com/office/drawing/2014/main" id="{B22AFC1F-485F-A362-29A6-B6D8B2BBD1E4}"/>
              </a:ext>
            </a:extLst>
          </p:cNvPr>
          <p:cNvSpPr txBox="1"/>
          <p:nvPr/>
        </p:nvSpPr>
        <p:spPr>
          <a:xfrm>
            <a:off x="3445689" y="1708463"/>
            <a:ext cx="5562601" cy="646331"/>
          </a:xfrm>
          <a:prstGeom prst="rect">
            <a:avLst/>
          </a:prstGeom>
          <a:noFill/>
        </p:spPr>
        <p:txBody>
          <a:bodyPr wrap="square">
            <a:spAutoFit/>
          </a:bodyPr>
          <a:lstStyle/>
          <a:p>
            <a:pPr marL="12700">
              <a:lnSpc>
                <a:spcPct val="100000"/>
              </a:lnSpc>
              <a:spcBef>
                <a:spcPts val="1800"/>
              </a:spcBef>
            </a:pPr>
            <a:r>
              <a:rPr lang="en-US" sz="3600" b="1" spc="-10" dirty="0">
                <a:solidFill>
                  <a:srgbClr val="2B69B3"/>
                </a:solidFill>
                <a:latin typeface="Abadi Extra Light" panose="020B0204020104020204" pitchFamily="34" charset="0"/>
                <a:cs typeface="Roboto"/>
              </a:rPr>
              <a:t>JENNIE GIFT, CRA,CSDS</a:t>
            </a:r>
          </a:p>
        </p:txBody>
      </p:sp>
      <p:sp>
        <p:nvSpPr>
          <p:cNvPr id="8" name="object 4">
            <a:extLst>
              <a:ext uri="{FF2B5EF4-FFF2-40B4-BE49-F238E27FC236}">
                <a16:creationId xmlns:a16="http://schemas.microsoft.com/office/drawing/2014/main" id="{1536CC11-74C5-7204-0F97-26D408FD4E3C}"/>
              </a:ext>
            </a:extLst>
          </p:cNvPr>
          <p:cNvSpPr txBox="1"/>
          <p:nvPr/>
        </p:nvSpPr>
        <p:spPr>
          <a:xfrm>
            <a:off x="3571744" y="3002796"/>
            <a:ext cx="5600668" cy="3500958"/>
          </a:xfrm>
          <a:prstGeom prst="rect">
            <a:avLst/>
          </a:prstGeom>
        </p:spPr>
        <p:txBody>
          <a:bodyPr vert="horz" wrap="square" lIns="0" tIns="12700" rIns="0" bIns="0" rtlCol="0">
            <a:spAutoFit/>
          </a:bodyPr>
          <a:lstStyle/>
          <a:p>
            <a:pPr marL="227329" marR="340360" indent="-215265">
              <a:lnSpc>
                <a:spcPct val="100000"/>
              </a:lnSpc>
              <a:spcBef>
                <a:spcPts val="100"/>
              </a:spcBef>
              <a:buClr>
                <a:srgbClr val="2B69B3"/>
              </a:buClr>
              <a:buFont typeface="Roboto"/>
              <a:buChar char="•"/>
              <a:tabLst>
                <a:tab pos="227965" algn="l"/>
              </a:tabLst>
            </a:pPr>
            <a:r>
              <a:rPr lang="en-US" sz="2000" spc="-5" dirty="0">
                <a:solidFill>
                  <a:srgbClr val="231F20"/>
                </a:solidFill>
                <a:latin typeface="+mj-lt"/>
                <a:ea typeface="Roboto" panose="02000000000000000000" pitchFamily="2" charset="0"/>
                <a:cs typeface="Roboto-Light"/>
              </a:rPr>
              <a:t>VP of Sales at CSR Privacy Solutions</a:t>
            </a:r>
          </a:p>
          <a:p>
            <a:pPr marL="12064" marR="340360">
              <a:lnSpc>
                <a:spcPct val="100000"/>
              </a:lnSpc>
              <a:spcBef>
                <a:spcPts val="100"/>
              </a:spcBef>
              <a:buClr>
                <a:srgbClr val="2B69B3"/>
              </a:buClr>
              <a:tabLst>
                <a:tab pos="227965" algn="l"/>
              </a:tabLst>
            </a:pPr>
            <a:endParaRPr lang="en-US" sz="2000" spc="-5" dirty="0">
              <a:solidFill>
                <a:srgbClr val="231F20"/>
              </a:solidFill>
              <a:latin typeface="+mj-lt"/>
              <a:ea typeface="Roboto" panose="02000000000000000000" pitchFamily="2" charset="0"/>
              <a:cs typeface="Roboto-Light"/>
            </a:endParaRPr>
          </a:p>
          <a:p>
            <a:pPr marL="227329" marR="340360" indent="-215265">
              <a:lnSpc>
                <a:spcPct val="100000"/>
              </a:lnSpc>
              <a:spcBef>
                <a:spcPts val="100"/>
              </a:spcBef>
              <a:buClr>
                <a:srgbClr val="2B69B3"/>
              </a:buClr>
              <a:buFont typeface="Roboto"/>
              <a:buChar char="•"/>
              <a:tabLst>
                <a:tab pos="227965" algn="l"/>
              </a:tabLst>
            </a:pPr>
            <a:r>
              <a:rPr lang="en-US" sz="2000" dirty="0">
                <a:latin typeface="+mj-lt"/>
                <a:ea typeface="Roboto" panose="02000000000000000000" pitchFamily="2" charset="0"/>
                <a:cs typeface="Roboto-Light"/>
              </a:rPr>
              <a:t>Serves as Corporate Partner Director for i-SIGMA</a:t>
            </a:r>
          </a:p>
          <a:p>
            <a:pPr marL="227329" marR="340360" indent="-215265">
              <a:lnSpc>
                <a:spcPct val="100000"/>
              </a:lnSpc>
              <a:spcBef>
                <a:spcPts val="100"/>
              </a:spcBef>
              <a:buClr>
                <a:srgbClr val="2B69B3"/>
              </a:buClr>
              <a:buFont typeface="Roboto"/>
              <a:buChar char="•"/>
              <a:tabLst>
                <a:tab pos="227965" algn="l"/>
              </a:tabLst>
            </a:pPr>
            <a:endParaRPr lang="en-US" sz="2000" dirty="0">
              <a:latin typeface="+mj-lt"/>
              <a:ea typeface="Roboto" panose="02000000000000000000" pitchFamily="2" charset="0"/>
              <a:cs typeface="Roboto-Light"/>
            </a:endParaRPr>
          </a:p>
          <a:p>
            <a:pPr marL="227329" marR="340360" indent="-215265">
              <a:lnSpc>
                <a:spcPct val="100000"/>
              </a:lnSpc>
              <a:spcBef>
                <a:spcPts val="100"/>
              </a:spcBef>
              <a:buClr>
                <a:srgbClr val="2B69B3"/>
              </a:buClr>
              <a:buFont typeface="Roboto"/>
              <a:buChar char="•"/>
              <a:tabLst>
                <a:tab pos="227965" algn="l"/>
              </a:tabLst>
            </a:pPr>
            <a:r>
              <a:rPr lang="en-US" sz="2000" dirty="0">
                <a:latin typeface="+mj-lt"/>
                <a:ea typeface="Roboto" panose="02000000000000000000" pitchFamily="2" charset="0"/>
                <a:cs typeface="Roboto-Light"/>
              </a:rPr>
              <a:t>Past President of the Denver ARMA Chapter</a:t>
            </a:r>
          </a:p>
          <a:p>
            <a:pPr marL="227329" marR="340360" indent="-215265">
              <a:lnSpc>
                <a:spcPct val="100000"/>
              </a:lnSpc>
              <a:spcBef>
                <a:spcPts val="100"/>
              </a:spcBef>
              <a:buClr>
                <a:srgbClr val="2B69B3"/>
              </a:buClr>
              <a:buFont typeface="Roboto"/>
              <a:buChar char="•"/>
              <a:tabLst>
                <a:tab pos="227965" algn="l"/>
              </a:tabLst>
            </a:pPr>
            <a:endParaRPr lang="en-US" sz="2000" dirty="0">
              <a:latin typeface="+mj-lt"/>
              <a:ea typeface="Roboto" panose="02000000000000000000" pitchFamily="2" charset="0"/>
              <a:cs typeface="Roboto-Light"/>
            </a:endParaRPr>
          </a:p>
          <a:p>
            <a:pPr marL="227329" marR="340360" indent="-215265">
              <a:lnSpc>
                <a:spcPct val="100000"/>
              </a:lnSpc>
              <a:spcBef>
                <a:spcPts val="100"/>
              </a:spcBef>
              <a:buClr>
                <a:srgbClr val="2B69B3"/>
              </a:buClr>
              <a:buFont typeface="Roboto"/>
              <a:buChar char="•"/>
              <a:tabLst>
                <a:tab pos="227965" algn="l"/>
              </a:tabLst>
            </a:pPr>
            <a:r>
              <a:rPr lang="en-US" sz="2000" dirty="0">
                <a:latin typeface="+mj-lt"/>
                <a:ea typeface="Roboto" panose="02000000000000000000" pitchFamily="2" charset="0"/>
                <a:cs typeface="Roboto-Light"/>
              </a:rPr>
              <a:t>The alphabet behind my Name</a:t>
            </a:r>
          </a:p>
          <a:p>
            <a:pPr marL="12064" marR="340360">
              <a:lnSpc>
                <a:spcPct val="100000"/>
              </a:lnSpc>
              <a:spcBef>
                <a:spcPts val="100"/>
              </a:spcBef>
              <a:buClr>
                <a:srgbClr val="2B69B3"/>
              </a:buClr>
              <a:tabLst>
                <a:tab pos="227965" algn="l"/>
              </a:tabLst>
            </a:pPr>
            <a:r>
              <a:rPr lang="en-US" sz="2000" dirty="0">
                <a:latin typeface="+mj-lt"/>
                <a:ea typeface="Roboto" panose="02000000000000000000" pitchFamily="2" charset="0"/>
                <a:cs typeface="Roboto-Light"/>
              </a:rPr>
              <a:t>CRA – Certified Record Analyst </a:t>
            </a:r>
          </a:p>
          <a:p>
            <a:pPr marL="12064" marR="340360">
              <a:lnSpc>
                <a:spcPct val="100000"/>
              </a:lnSpc>
              <a:spcBef>
                <a:spcPts val="100"/>
              </a:spcBef>
              <a:buClr>
                <a:srgbClr val="2B69B3"/>
              </a:buClr>
              <a:tabLst>
                <a:tab pos="227965" algn="l"/>
              </a:tabLst>
            </a:pPr>
            <a:r>
              <a:rPr lang="en-US" sz="2000" dirty="0">
                <a:latin typeface="+mj-lt"/>
                <a:ea typeface="Roboto" panose="02000000000000000000" pitchFamily="2" charset="0"/>
                <a:cs typeface="Roboto-Light"/>
              </a:rPr>
              <a:t>CSDS – Certified Secure Destruction Specialist</a:t>
            </a:r>
          </a:p>
          <a:p>
            <a:pPr marL="12064" marR="340360">
              <a:lnSpc>
                <a:spcPct val="100000"/>
              </a:lnSpc>
              <a:spcBef>
                <a:spcPts val="100"/>
              </a:spcBef>
              <a:buClr>
                <a:srgbClr val="2B69B3"/>
              </a:buClr>
              <a:tabLst>
                <a:tab pos="227965" algn="l"/>
              </a:tabLst>
            </a:pPr>
            <a:endParaRPr lang="en-US" sz="2000" dirty="0">
              <a:latin typeface="Abadi Extra Light" panose="020B0204020104020204" pitchFamily="34" charset="0"/>
              <a:ea typeface="Roboto" panose="02000000000000000000" pitchFamily="2" charset="0"/>
              <a:cs typeface="Roboto-Light"/>
            </a:endParaRPr>
          </a:p>
          <a:p>
            <a:pPr marL="227329" marR="340360" indent="-215265">
              <a:lnSpc>
                <a:spcPct val="100000"/>
              </a:lnSpc>
              <a:spcBef>
                <a:spcPts val="100"/>
              </a:spcBef>
              <a:buClr>
                <a:srgbClr val="2B69B3"/>
              </a:buClr>
              <a:buFont typeface="Roboto"/>
              <a:buChar char="•"/>
              <a:tabLst>
                <a:tab pos="227965" algn="l"/>
              </a:tabLst>
            </a:pPr>
            <a:endParaRPr sz="2000" dirty="0">
              <a:latin typeface="Abadi Extra Light" panose="020B0204020104020204" pitchFamily="34" charset="0"/>
              <a:ea typeface="Roboto" panose="02000000000000000000" pitchFamily="2" charset="0"/>
              <a:cs typeface="Roboto-Light"/>
            </a:endParaRPr>
          </a:p>
        </p:txBody>
      </p:sp>
      <p:pic>
        <p:nvPicPr>
          <p:cNvPr id="11" name="Picture 10">
            <a:extLst>
              <a:ext uri="{FF2B5EF4-FFF2-40B4-BE49-F238E27FC236}">
                <a16:creationId xmlns:a16="http://schemas.microsoft.com/office/drawing/2014/main" id="{1501BDC3-519D-CA6F-77DE-25C262FCE20D}"/>
              </a:ext>
            </a:extLst>
          </p:cNvPr>
          <p:cNvPicPr>
            <a:picLocks noChangeAspect="1"/>
          </p:cNvPicPr>
          <p:nvPr/>
        </p:nvPicPr>
        <p:blipFill>
          <a:blip r:embed="rId3" cstate="print">
            <a:extLst>
              <a:ext uri="{28A0092B-C50C-407E-A947-70E740481C1C}">
                <a14:useLocalDpi xmlns:a14="http://schemas.microsoft.com/office/drawing/2010/main" val="0"/>
              </a:ext>
            </a:extLst>
          </a:blip>
          <a:srcRect t="2227" b="2227"/>
          <a:stretch/>
        </p:blipFill>
        <p:spPr>
          <a:xfrm>
            <a:off x="1254411" y="1513605"/>
            <a:ext cx="1928806" cy="1928806"/>
          </a:xfrm>
          <a:prstGeom prst="ellipse">
            <a:avLst/>
          </a:prstGeom>
          <a:ln w="952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39113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44E805-1BE5-8729-DC52-25414522BD05}"/>
              </a:ext>
            </a:extLst>
          </p:cNvPr>
          <p:cNvPicPr>
            <a:picLocks noChangeAspect="1"/>
          </p:cNvPicPr>
          <p:nvPr/>
        </p:nvPicPr>
        <p:blipFill>
          <a:blip r:embed="rId3"/>
          <a:stretch>
            <a:fillRect/>
          </a:stretch>
        </p:blipFill>
        <p:spPr>
          <a:xfrm>
            <a:off x="1641230" y="407281"/>
            <a:ext cx="8012518" cy="5992696"/>
          </a:xfrm>
          <a:prstGeom prst="rect">
            <a:avLst/>
          </a:prstGeom>
        </p:spPr>
      </p:pic>
      <p:sp>
        <p:nvSpPr>
          <p:cNvPr id="6" name="TextBox 5">
            <a:extLst>
              <a:ext uri="{FF2B5EF4-FFF2-40B4-BE49-F238E27FC236}">
                <a16:creationId xmlns:a16="http://schemas.microsoft.com/office/drawing/2014/main" id="{80D3E7AB-F98C-956A-0D86-73FB33770CC4}"/>
              </a:ext>
            </a:extLst>
          </p:cNvPr>
          <p:cNvSpPr txBox="1"/>
          <p:nvPr/>
        </p:nvSpPr>
        <p:spPr>
          <a:xfrm>
            <a:off x="1641230" y="458023"/>
            <a:ext cx="6353907" cy="584775"/>
          </a:xfrm>
          <a:prstGeom prst="rect">
            <a:avLst/>
          </a:prstGeom>
          <a:noFill/>
        </p:spPr>
        <p:txBody>
          <a:bodyPr wrap="square" rtlCol="0">
            <a:spAutoFit/>
          </a:bodyPr>
          <a:lstStyle/>
          <a:p>
            <a:r>
              <a:rPr lang="en-US" sz="3200" dirty="0">
                <a:solidFill>
                  <a:schemeClr val="tx2"/>
                </a:solidFill>
                <a:latin typeface="Abadi Extra Light" panose="020B0204020104020204" pitchFamily="34" charset="0"/>
              </a:rPr>
              <a:t>The Hodgepodge of Soup</a:t>
            </a:r>
          </a:p>
        </p:txBody>
      </p:sp>
    </p:spTree>
    <p:extLst>
      <p:ext uri="{BB962C8B-B14F-4D97-AF65-F5344CB8AC3E}">
        <p14:creationId xmlns:p14="http://schemas.microsoft.com/office/powerpoint/2010/main" val="1022075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0360B6D-21C1-695B-9817-D0027A5ED41B}"/>
              </a:ext>
            </a:extLst>
          </p:cNvPr>
          <p:cNvGrpSpPr/>
          <p:nvPr/>
        </p:nvGrpSpPr>
        <p:grpSpPr>
          <a:xfrm>
            <a:off x="2976317" y="1560665"/>
            <a:ext cx="8136558" cy="730921"/>
            <a:chOff x="2433391" y="1808576"/>
            <a:chExt cx="8136558" cy="730921"/>
          </a:xfrm>
        </p:grpSpPr>
        <p:pic>
          <p:nvPicPr>
            <p:cNvPr id="43" name="Picture 42" descr="Shape, rectangle&#10;&#10;Description automatically generated">
              <a:extLst>
                <a:ext uri="{FF2B5EF4-FFF2-40B4-BE49-F238E27FC236}">
                  <a16:creationId xmlns:a16="http://schemas.microsoft.com/office/drawing/2014/main" id="{8300E2E4-66FC-8DD2-D500-69AC5C2FB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22" name="object 4">
              <a:extLst>
                <a:ext uri="{FF2B5EF4-FFF2-40B4-BE49-F238E27FC236}">
                  <a16:creationId xmlns:a16="http://schemas.microsoft.com/office/drawing/2014/main" id="{97EE8C27-1ACC-B4F6-84E2-C4071678FCB8}"/>
                </a:ext>
              </a:extLst>
            </p:cNvPr>
            <p:cNvSpPr txBox="1"/>
            <p:nvPr/>
          </p:nvSpPr>
          <p:spPr>
            <a:xfrm>
              <a:off x="6326355" y="2027894"/>
              <a:ext cx="4243594" cy="272510"/>
            </a:xfrm>
            <a:prstGeom prst="rect">
              <a:avLst/>
            </a:prstGeom>
          </p:spPr>
          <p:txBody>
            <a:bodyPr vert="horz" wrap="square" lIns="0" tIns="12700" rIns="0" bIns="0" rtlCol="0">
              <a:spAutoFit/>
            </a:bodyPr>
            <a:lstStyle/>
            <a:p>
              <a:pPr marL="12064" marR="340360">
                <a:lnSpc>
                  <a:spcPts val="1900"/>
                </a:lnSpc>
                <a:spcBef>
                  <a:spcPts val="100"/>
                </a:spcBef>
                <a:buClr>
                  <a:srgbClr val="2B69B3"/>
                </a:buClr>
                <a:tabLst>
                  <a:tab pos="227965" algn="l"/>
                </a:tabLst>
              </a:pPr>
              <a:r>
                <a:rPr lang="en-US" spc="-5">
                  <a:solidFill>
                    <a:schemeClr val="bg1"/>
                  </a:solidFill>
                  <a:latin typeface="Aharoni" panose="02010803020104030203" pitchFamily="2" charset="-79"/>
                  <a:ea typeface="Roboto" panose="02000000000000000000" pitchFamily="2" charset="0"/>
                  <a:cs typeface="Aharoni" panose="02010803020104030203" pitchFamily="2" charset="-79"/>
                </a:rPr>
                <a:t>name, ID numbers, financial, pw</a:t>
              </a:r>
              <a:endParaRPr>
                <a:solidFill>
                  <a:schemeClr val="bg1"/>
                </a:solidFill>
                <a:latin typeface="Roboto" panose="02000000000000000000" pitchFamily="2" charset="0"/>
                <a:ea typeface="Roboto" panose="02000000000000000000" pitchFamily="2" charset="0"/>
                <a:cs typeface="Roboto-Light"/>
              </a:endParaRPr>
            </a:p>
          </p:txBody>
        </p:sp>
      </p:grpSp>
      <p:sp>
        <p:nvSpPr>
          <p:cNvPr id="2" name="object 2"/>
          <p:cNvSpPr txBox="1">
            <a:spLocks noGrp="1"/>
          </p:cNvSpPr>
          <p:nvPr>
            <p:ph type="title"/>
          </p:nvPr>
        </p:nvSpPr>
        <p:spPr>
          <a:xfrm>
            <a:off x="1338544" y="756622"/>
            <a:ext cx="7284205" cy="597599"/>
          </a:xfrm>
          <a:prstGeom prst="rect">
            <a:avLst/>
          </a:prstGeom>
        </p:spPr>
        <p:txBody>
          <a:bodyPr vert="horz" wrap="square" lIns="0" tIns="12700" rIns="0" bIns="0" rtlCol="0">
            <a:spAutoFit/>
          </a:bodyPr>
          <a:lstStyle/>
          <a:p>
            <a:pPr marL="12700">
              <a:lnSpc>
                <a:spcPct val="100000"/>
              </a:lnSpc>
              <a:spcBef>
                <a:spcPts val="100"/>
              </a:spcBef>
            </a:pPr>
            <a:r>
              <a:rPr lang="en-US" sz="3800" spc="-10" dirty="0">
                <a:solidFill>
                  <a:srgbClr val="2E3280"/>
                </a:solidFill>
                <a:latin typeface="Roboto" panose="02000000000000000000" pitchFamily="2" charset="0"/>
                <a:ea typeface="Roboto" panose="02000000000000000000" pitchFamily="2" charset="0"/>
              </a:rPr>
              <a:t>Privacy 101</a:t>
            </a:r>
            <a:endParaRPr sz="3800" dirty="0">
              <a:latin typeface="Roboto" panose="02000000000000000000" pitchFamily="2" charset="0"/>
              <a:ea typeface="Roboto" panose="02000000000000000000" pitchFamily="2" charset="0"/>
            </a:endParaRPr>
          </a:p>
        </p:txBody>
      </p:sp>
      <p:sp>
        <p:nvSpPr>
          <p:cNvPr id="17" name="object 17"/>
          <p:cNvSpPr txBox="1">
            <a:spLocks noGrp="1"/>
          </p:cNvSpPr>
          <p:nvPr>
            <p:ph type="ftr" sz="quarter" idx="5"/>
          </p:nvPr>
        </p:nvSpPr>
        <p:spPr>
          <a:prstGeom prst="rect">
            <a:avLst/>
          </a:prstGeom>
        </p:spPr>
        <p:txBody>
          <a:bodyPr vert="horz" wrap="square" lIns="0" tIns="17145" rIns="0" bIns="0" rtlCol="0">
            <a:spAutoFit/>
          </a:body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pic>
        <p:nvPicPr>
          <p:cNvPr id="19" name="Picture 18" descr="Shape, rectangle&#10;&#10;Description automatically generated">
            <a:extLst>
              <a:ext uri="{FF2B5EF4-FFF2-40B4-BE49-F238E27FC236}">
                <a16:creationId xmlns:a16="http://schemas.microsoft.com/office/drawing/2014/main" id="{AF221225-8C2E-707D-8B70-37EF4483F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6472" y="1549925"/>
            <a:ext cx="5854064" cy="729933"/>
          </a:xfrm>
          <a:prstGeom prst="rect">
            <a:avLst/>
          </a:prstGeom>
        </p:spPr>
      </p:pic>
      <p:sp>
        <p:nvSpPr>
          <p:cNvPr id="33" name="object 4">
            <a:extLst>
              <a:ext uri="{FF2B5EF4-FFF2-40B4-BE49-F238E27FC236}">
                <a16:creationId xmlns:a16="http://schemas.microsoft.com/office/drawing/2014/main" id="{522ACA22-C900-809C-2879-D3A85791EF08}"/>
              </a:ext>
            </a:extLst>
          </p:cNvPr>
          <p:cNvSpPr txBox="1"/>
          <p:nvPr/>
        </p:nvSpPr>
        <p:spPr>
          <a:xfrm>
            <a:off x="1661114" y="1755938"/>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What is PII?</a:t>
            </a:r>
            <a:endParaRPr sz="2000" dirty="0">
              <a:solidFill>
                <a:schemeClr val="bg1"/>
              </a:solidFill>
              <a:latin typeface="Roboto" panose="02000000000000000000" pitchFamily="2" charset="0"/>
              <a:ea typeface="Roboto" panose="02000000000000000000" pitchFamily="2" charset="0"/>
              <a:cs typeface="Roboto-Light"/>
            </a:endParaRPr>
          </a:p>
        </p:txBody>
      </p:sp>
      <p:pic>
        <p:nvPicPr>
          <p:cNvPr id="23" name="Graphic 22" descr="Money outline">
            <a:extLst>
              <a:ext uri="{FF2B5EF4-FFF2-40B4-BE49-F238E27FC236}">
                <a16:creationId xmlns:a16="http://schemas.microsoft.com/office/drawing/2014/main" id="{B3492BD2-5AB9-3CF6-A44C-EF3F448EB9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63165" y="3601521"/>
            <a:ext cx="460555" cy="460555"/>
          </a:xfrm>
          <a:prstGeom prst="rect">
            <a:avLst/>
          </a:prstGeom>
        </p:spPr>
      </p:pic>
      <p:pic>
        <p:nvPicPr>
          <p:cNvPr id="25" name="Graphic 24" descr="Employee badge outline">
            <a:extLst>
              <a:ext uri="{FF2B5EF4-FFF2-40B4-BE49-F238E27FC236}">
                <a16:creationId xmlns:a16="http://schemas.microsoft.com/office/drawing/2014/main" id="{4CD672D6-8C8D-AD8D-1BAF-E7AF9EFD24A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13108" y="1660962"/>
            <a:ext cx="470198" cy="470198"/>
          </a:xfrm>
          <a:prstGeom prst="rect">
            <a:avLst/>
          </a:prstGeom>
        </p:spPr>
      </p:pic>
      <p:pic>
        <p:nvPicPr>
          <p:cNvPr id="27" name="Graphic 26" descr="Male profile with solid fill">
            <a:extLst>
              <a:ext uri="{FF2B5EF4-FFF2-40B4-BE49-F238E27FC236}">
                <a16:creationId xmlns:a16="http://schemas.microsoft.com/office/drawing/2014/main" id="{9530F9C5-6FBE-D1EA-B78B-BBF99842EEC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92902" y="2503270"/>
            <a:ext cx="491284" cy="491284"/>
          </a:xfrm>
          <a:prstGeom prst="rect">
            <a:avLst/>
          </a:prstGeom>
        </p:spPr>
      </p:pic>
      <p:pic>
        <p:nvPicPr>
          <p:cNvPr id="30" name="Graphic 29" descr="Office worker female with solid fill">
            <a:extLst>
              <a:ext uri="{FF2B5EF4-FFF2-40B4-BE49-F238E27FC236}">
                <a16:creationId xmlns:a16="http://schemas.microsoft.com/office/drawing/2014/main" id="{D4BD7720-5DCE-AB6A-FD79-5519D8CE9BA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452114" y="2405251"/>
            <a:ext cx="491284" cy="491284"/>
          </a:xfrm>
          <a:prstGeom prst="rect">
            <a:avLst/>
          </a:prstGeom>
        </p:spPr>
      </p:pic>
      <p:sp>
        <p:nvSpPr>
          <p:cNvPr id="32" name="TextBox 31">
            <a:extLst>
              <a:ext uri="{FF2B5EF4-FFF2-40B4-BE49-F238E27FC236}">
                <a16:creationId xmlns:a16="http://schemas.microsoft.com/office/drawing/2014/main" id="{A822CCC7-C708-C970-ADAE-186D97BAFADE}"/>
              </a:ext>
            </a:extLst>
          </p:cNvPr>
          <p:cNvSpPr txBox="1"/>
          <p:nvPr/>
        </p:nvSpPr>
        <p:spPr>
          <a:xfrm>
            <a:off x="1976142" y="2245352"/>
            <a:ext cx="4893139" cy="1492845"/>
          </a:xfrm>
          <a:prstGeom prst="rect">
            <a:avLst/>
          </a:prstGeom>
          <a:noFill/>
        </p:spPr>
        <p:txBody>
          <a:bodyPr wrap="square">
            <a:spAutoFit/>
          </a:bodyPr>
          <a:lstStyle/>
          <a:p>
            <a:pPr marL="12064" marR="340360">
              <a:lnSpc>
                <a:spcPts val="4700"/>
              </a:lnSpc>
              <a:spcBef>
                <a:spcPts val="100"/>
              </a:spcBef>
              <a:buClr>
                <a:schemeClr val="tx1">
                  <a:lumMod val="65000"/>
                  <a:lumOff val="35000"/>
                </a:schemeClr>
              </a:buClr>
              <a:tabLst>
                <a:tab pos="227965" algn="l"/>
              </a:tabLst>
            </a:pPr>
            <a:r>
              <a:rPr lang="en-US" sz="2400" b="1" spc="-5" dirty="0">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General</a:t>
            </a:r>
          </a:p>
          <a:p>
            <a:pPr marL="12064" marR="340360">
              <a:lnSpc>
                <a:spcPct val="150000"/>
              </a:lnSpc>
              <a:spcBef>
                <a:spcPts val="100"/>
              </a:spcBef>
              <a:buClr>
                <a:schemeClr val="tx1">
                  <a:lumMod val="65000"/>
                  <a:lumOff val="35000"/>
                </a:schemeClr>
              </a:buClr>
              <a:tabLst>
                <a:tab pos="227965" algn="l"/>
              </a:tabLst>
            </a:pPr>
            <a:r>
              <a:rPr lang="en-US" spc="-5" dirty="0">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Name, Address, Phone Number, Email Address, DOB, Signature</a:t>
            </a:r>
          </a:p>
        </p:txBody>
      </p:sp>
      <p:pic>
        <p:nvPicPr>
          <p:cNvPr id="37" name="Graphic 36" descr="Employee badge outline">
            <a:extLst>
              <a:ext uri="{FF2B5EF4-FFF2-40B4-BE49-F238E27FC236}">
                <a16:creationId xmlns:a16="http://schemas.microsoft.com/office/drawing/2014/main" id="{A73BF13D-E127-A5E7-0C76-37D39D73719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81310" y="3628348"/>
            <a:ext cx="470198" cy="470198"/>
          </a:xfrm>
          <a:prstGeom prst="rect">
            <a:avLst/>
          </a:prstGeom>
        </p:spPr>
      </p:pic>
      <p:sp>
        <p:nvSpPr>
          <p:cNvPr id="46" name="TextBox 45">
            <a:extLst>
              <a:ext uri="{FF2B5EF4-FFF2-40B4-BE49-F238E27FC236}">
                <a16:creationId xmlns:a16="http://schemas.microsoft.com/office/drawing/2014/main" id="{56D15385-6037-6E6F-5BAE-7AE04B565DB7}"/>
              </a:ext>
            </a:extLst>
          </p:cNvPr>
          <p:cNvSpPr txBox="1"/>
          <p:nvPr/>
        </p:nvSpPr>
        <p:spPr>
          <a:xfrm>
            <a:off x="1964737" y="3525914"/>
            <a:ext cx="4893139" cy="1077346"/>
          </a:xfrm>
          <a:prstGeom prst="rect">
            <a:avLst/>
          </a:prstGeom>
          <a:noFill/>
        </p:spPr>
        <p:txBody>
          <a:bodyPr wrap="square">
            <a:spAutoFit/>
          </a:bodyPr>
          <a:lstStyle/>
          <a:p>
            <a:pPr marL="12064" marR="340360">
              <a:lnSpc>
                <a:spcPts val="4700"/>
              </a:lnSpc>
              <a:spcBef>
                <a:spcPts val="100"/>
              </a:spcBef>
              <a:buClr>
                <a:schemeClr val="tx1">
                  <a:lumMod val="65000"/>
                  <a:lumOff val="35000"/>
                </a:schemeClr>
              </a:buClr>
              <a:tabLst>
                <a:tab pos="227965" algn="l"/>
              </a:tabLst>
            </a:pPr>
            <a:r>
              <a:rPr lang="en-US" sz="2400" b="1" spc="-5">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Personal ID Numbers</a:t>
            </a:r>
          </a:p>
          <a:p>
            <a:pPr marL="12064" marR="340360">
              <a:lnSpc>
                <a:spcPct val="150000"/>
              </a:lnSpc>
              <a:spcBef>
                <a:spcPts val="100"/>
              </a:spcBef>
              <a:buClr>
                <a:schemeClr val="tx1">
                  <a:lumMod val="65000"/>
                  <a:lumOff val="35000"/>
                </a:schemeClr>
              </a:buClr>
              <a:tabLst>
                <a:tab pos="227965" algn="l"/>
              </a:tabLst>
            </a:pPr>
            <a:r>
              <a:rPr lang="en-US" spc="-5">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SSN, Tribal IDs, Driver’s License, Passport, Tax ID</a:t>
            </a:r>
          </a:p>
        </p:txBody>
      </p:sp>
      <p:pic>
        <p:nvPicPr>
          <p:cNvPr id="49" name="Graphic 48" descr="Credit card with solid fill">
            <a:extLst>
              <a:ext uri="{FF2B5EF4-FFF2-40B4-BE49-F238E27FC236}">
                <a16:creationId xmlns:a16="http://schemas.microsoft.com/office/drawing/2014/main" id="{AF4D33C5-6187-2DE5-7277-79E3AD2235A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206472" y="5051891"/>
            <a:ext cx="491284" cy="491284"/>
          </a:xfrm>
          <a:prstGeom prst="rect">
            <a:avLst/>
          </a:prstGeom>
        </p:spPr>
      </p:pic>
      <p:sp>
        <p:nvSpPr>
          <p:cNvPr id="52" name="TextBox 51">
            <a:extLst>
              <a:ext uri="{FF2B5EF4-FFF2-40B4-BE49-F238E27FC236}">
                <a16:creationId xmlns:a16="http://schemas.microsoft.com/office/drawing/2014/main" id="{87A36009-FC5F-2B0E-5C71-8557329A1312}"/>
              </a:ext>
            </a:extLst>
          </p:cNvPr>
          <p:cNvSpPr txBox="1"/>
          <p:nvPr/>
        </p:nvSpPr>
        <p:spPr>
          <a:xfrm>
            <a:off x="1976142" y="4927134"/>
            <a:ext cx="4893139" cy="1492845"/>
          </a:xfrm>
          <a:prstGeom prst="rect">
            <a:avLst/>
          </a:prstGeom>
          <a:noFill/>
        </p:spPr>
        <p:txBody>
          <a:bodyPr wrap="square">
            <a:spAutoFit/>
          </a:bodyPr>
          <a:lstStyle/>
          <a:p>
            <a:pPr marL="12064" marR="340360">
              <a:lnSpc>
                <a:spcPts val="4700"/>
              </a:lnSpc>
              <a:spcBef>
                <a:spcPts val="100"/>
              </a:spcBef>
              <a:buClr>
                <a:schemeClr val="tx1">
                  <a:lumMod val="65000"/>
                  <a:lumOff val="35000"/>
                </a:schemeClr>
              </a:buClr>
              <a:tabLst>
                <a:tab pos="227965" algn="l"/>
              </a:tabLst>
            </a:pPr>
            <a:r>
              <a:rPr lang="en-US" sz="2400" b="1" spc="-5">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Financials</a:t>
            </a:r>
          </a:p>
          <a:p>
            <a:pPr marL="12064" marR="340360">
              <a:lnSpc>
                <a:spcPct val="150000"/>
              </a:lnSpc>
              <a:spcBef>
                <a:spcPts val="100"/>
              </a:spcBef>
              <a:buClr>
                <a:schemeClr val="tx1">
                  <a:lumMod val="65000"/>
                  <a:lumOff val="35000"/>
                </a:schemeClr>
              </a:buClr>
              <a:tabLst>
                <a:tab pos="227965" algn="l"/>
              </a:tabLst>
            </a:pPr>
            <a:r>
              <a:rPr lang="en-US" spc="-5">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Finance Records, Account Numbers, Credit Card Numbers</a:t>
            </a:r>
          </a:p>
        </p:txBody>
      </p:sp>
      <p:pic>
        <p:nvPicPr>
          <p:cNvPr id="57" name="Graphic 56" descr="Lock outline">
            <a:extLst>
              <a:ext uri="{FF2B5EF4-FFF2-40B4-BE49-F238E27FC236}">
                <a16:creationId xmlns:a16="http://schemas.microsoft.com/office/drawing/2014/main" id="{D5BFC6AB-5426-0EB2-89F9-494EB248B4F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662287" y="2405251"/>
            <a:ext cx="531270" cy="531270"/>
          </a:xfrm>
          <a:prstGeom prst="rect">
            <a:avLst/>
          </a:prstGeom>
        </p:spPr>
      </p:pic>
      <p:sp>
        <p:nvSpPr>
          <p:cNvPr id="61" name="TextBox 60">
            <a:extLst>
              <a:ext uri="{FF2B5EF4-FFF2-40B4-BE49-F238E27FC236}">
                <a16:creationId xmlns:a16="http://schemas.microsoft.com/office/drawing/2014/main" id="{03B26872-7763-75C6-DC24-9950E5E5BF98}"/>
              </a:ext>
            </a:extLst>
          </p:cNvPr>
          <p:cNvSpPr txBox="1"/>
          <p:nvPr/>
        </p:nvSpPr>
        <p:spPr>
          <a:xfrm>
            <a:off x="7026253" y="2210239"/>
            <a:ext cx="4893139" cy="1077346"/>
          </a:xfrm>
          <a:prstGeom prst="rect">
            <a:avLst/>
          </a:prstGeom>
          <a:noFill/>
        </p:spPr>
        <p:txBody>
          <a:bodyPr wrap="square">
            <a:spAutoFit/>
          </a:bodyPr>
          <a:lstStyle/>
          <a:p>
            <a:pPr marL="12064" marR="340360">
              <a:lnSpc>
                <a:spcPts val="4700"/>
              </a:lnSpc>
              <a:spcBef>
                <a:spcPts val="100"/>
              </a:spcBef>
              <a:buClr>
                <a:schemeClr val="tx1">
                  <a:lumMod val="65000"/>
                  <a:lumOff val="35000"/>
                </a:schemeClr>
              </a:buClr>
              <a:tabLst>
                <a:tab pos="227965" algn="l"/>
              </a:tabLst>
            </a:pPr>
            <a:r>
              <a:rPr lang="en-US" sz="2400" b="1" spc="-5">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Security</a:t>
            </a:r>
          </a:p>
          <a:p>
            <a:pPr marL="12064" marR="340360">
              <a:lnSpc>
                <a:spcPct val="150000"/>
              </a:lnSpc>
              <a:spcBef>
                <a:spcPts val="100"/>
              </a:spcBef>
              <a:buClr>
                <a:schemeClr val="tx1">
                  <a:lumMod val="65000"/>
                  <a:lumOff val="35000"/>
                </a:schemeClr>
              </a:buClr>
              <a:tabLst>
                <a:tab pos="227965" algn="l"/>
              </a:tabLst>
            </a:pPr>
            <a:r>
              <a:rPr lang="en-US" spc="-5">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Passwords, PINs, Security Q&amp;A, Access Codes</a:t>
            </a:r>
          </a:p>
        </p:txBody>
      </p:sp>
      <p:sp>
        <p:nvSpPr>
          <p:cNvPr id="63" name="TextBox 62">
            <a:extLst>
              <a:ext uri="{FF2B5EF4-FFF2-40B4-BE49-F238E27FC236}">
                <a16:creationId xmlns:a16="http://schemas.microsoft.com/office/drawing/2014/main" id="{3157B1D5-CF88-0696-EC01-2C5644AAA7B0}"/>
              </a:ext>
            </a:extLst>
          </p:cNvPr>
          <p:cNvSpPr txBox="1"/>
          <p:nvPr/>
        </p:nvSpPr>
        <p:spPr>
          <a:xfrm>
            <a:off x="7026253" y="3401250"/>
            <a:ext cx="4893139" cy="1492845"/>
          </a:xfrm>
          <a:prstGeom prst="rect">
            <a:avLst/>
          </a:prstGeom>
          <a:noFill/>
        </p:spPr>
        <p:txBody>
          <a:bodyPr wrap="square">
            <a:spAutoFit/>
          </a:bodyPr>
          <a:lstStyle/>
          <a:p>
            <a:pPr marL="12064" marR="340360">
              <a:lnSpc>
                <a:spcPts val="4700"/>
              </a:lnSpc>
              <a:spcBef>
                <a:spcPts val="100"/>
              </a:spcBef>
              <a:buClr>
                <a:schemeClr val="tx1">
                  <a:lumMod val="65000"/>
                  <a:lumOff val="35000"/>
                </a:schemeClr>
              </a:buClr>
              <a:tabLst>
                <a:tab pos="227965" algn="l"/>
              </a:tabLst>
            </a:pPr>
            <a:r>
              <a:rPr lang="en-US" sz="2400" b="1" spc="-5">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Medical/Biometric</a:t>
            </a:r>
          </a:p>
          <a:p>
            <a:pPr marL="12064" marR="340360">
              <a:lnSpc>
                <a:spcPct val="150000"/>
              </a:lnSpc>
              <a:spcBef>
                <a:spcPts val="100"/>
              </a:spcBef>
              <a:buClr>
                <a:schemeClr val="tx1">
                  <a:lumMod val="65000"/>
                  <a:lumOff val="35000"/>
                </a:schemeClr>
              </a:buClr>
              <a:tabLst>
                <a:tab pos="227965" algn="l"/>
              </a:tabLst>
            </a:pPr>
            <a:r>
              <a:rPr lang="en-US" spc="-5">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Medical info, physical description, DNA, fingerprint, voice, facial map, insurance info</a:t>
            </a:r>
          </a:p>
        </p:txBody>
      </p:sp>
      <p:pic>
        <p:nvPicPr>
          <p:cNvPr id="65" name="Graphic 64" descr="Stethoscope outline">
            <a:extLst>
              <a:ext uri="{FF2B5EF4-FFF2-40B4-BE49-F238E27FC236}">
                <a16:creationId xmlns:a16="http://schemas.microsoft.com/office/drawing/2014/main" id="{D6F900B5-AEB3-E335-87DB-8288D6EAEFB9}"/>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0741964" y="3590080"/>
            <a:ext cx="537452" cy="537452"/>
          </a:xfrm>
          <a:prstGeom prst="rect">
            <a:avLst/>
          </a:prstGeom>
        </p:spPr>
      </p:pic>
      <p:sp>
        <p:nvSpPr>
          <p:cNvPr id="67" name="TextBox 66">
            <a:extLst>
              <a:ext uri="{FF2B5EF4-FFF2-40B4-BE49-F238E27FC236}">
                <a16:creationId xmlns:a16="http://schemas.microsoft.com/office/drawing/2014/main" id="{3DF7A48F-4357-5DD7-AC0F-7F1AF1F638AE}"/>
              </a:ext>
            </a:extLst>
          </p:cNvPr>
          <p:cNvSpPr txBox="1"/>
          <p:nvPr/>
        </p:nvSpPr>
        <p:spPr>
          <a:xfrm>
            <a:off x="7026252" y="4894095"/>
            <a:ext cx="4893139" cy="1492845"/>
          </a:xfrm>
          <a:prstGeom prst="rect">
            <a:avLst/>
          </a:prstGeom>
          <a:noFill/>
        </p:spPr>
        <p:txBody>
          <a:bodyPr wrap="square">
            <a:spAutoFit/>
          </a:bodyPr>
          <a:lstStyle/>
          <a:p>
            <a:pPr marL="12064" marR="340360">
              <a:lnSpc>
                <a:spcPts val="4700"/>
              </a:lnSpc>
              <a:spcBef>
                <a:spcPts val="100"/>
              </a:spcBef>
              <a:buClr>
                <a:schemeClr val="tx1">
                  <a:lumMod val="65000"/>
                  <a:lumOff val="35000"/>
                </a:schemeClr>
              </a:buClr>
              <a:tabLst>
                <a:tab pos="227965" algn="l"/>
              </a:tabLst>
            </a:pPr>
            <a:r>
              <a:rPr lang="en-US" sz="2400" b="1" spc="-5" dirty="0">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Other</a:t>
            </a:r>
          </a:p>
          <a:p>
            <a:pPr marL="12064" marR="340360">
              <a:lnSpc>
                <a:spcPct val="150000"/>
              </a:lnSpc>
              <a:spcBef>
                <a:spcPts val="100"/>
              </a:spcBef>
              <a:buClr>
                <a:schemeClr val="tx1">
                  <a:lumMod val="65000"/>
                  <a:lumOff val="35000"/>
                </a:schemeClr>
              </a:buClr>
              <a:tabLst>
                <a:tab pos="227965" algn="l"/>
              </a:tabLst>
            </a:pPr>
            <a:r>
              <a:rPr lang="en-US" spc="-5" dirty="0">
                <a:solidFill>
                  <a:schemeClr val="tx1">
                    <a:lumMod val="65000"/>
                    <a:lumOff val="35000"/>
                  </a:schemeClr>
                </a:solidFill>
                <a:latin typeface="Abadi Extra Light" panose="020B0204020104020204" pitchFamily="34" charset="0"/>
                <a:ea typeface="Roboto" panose="02000000000000000000" pitchFamily="2" charset="0"/>
                <a:cs typeface="Aharoni" panose="02010803020104030203" pitchFamily="2" charset="-79"/>
              </a:rPr>
              <a:t>Origin, place of birth, religion, ethnicity, orientation</a:t>
            </a:r>
          </a:p>
        </p:txBody>
      </p:sp>
    </p:spTree>
    <p:extLst>
      <p:ext uri="{BB962C8B-B14F-4D97-AF65-F5344CB8AC3E}">
        <p14:creationId xmlns:p14="http://schemas.microsoft.com/office/powerpoint/2010/main" val="2396939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195DAA9-A756-21E1-F6F2-49AD94F57922}"/>
              </a:ext>
            </a:extLst>
          </p:cNvPr>
          <p:cNvGrpSpPr/>
          <p:nvPr/>
        </p:nvGrpSpPr>
        <p:grpSpPr>
          <a:xfrm>
            <a:off x="2976317" y="2247393"/>
            <a:ext cx="8099873" cy="746962"/>
            <a:chOff x="2433391" y="1808576"/>
            <a:chExt cx="8099873" cy="746962"/>
          </a:xfrm>
        </p:grpSpPr>
        <p:pic>
          <p:nvPicPr>
            <p:cNvPr id="28" name="Picture 27" descr="Shape, rectangle&#10;&#10;Description automatically generated">
              <a:extLst>
                <a:ext uri="{FF2B5EF4-FFF2-40B4-BE49-F238E27FC236}">
                  <a16:creationId xmlns:a16="http://schemas.microsoft.com/office/drawing/2014/main" id="{933F917C-89B7-31B5-95DE-B8D527B6CA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29" name="object 4">
              <a:extLst>
                <a:ext uri="{FF2B5EF4-FFF2-40B4-BE49-F238E27FC236}">
                  <a16:creationId xmlns:a16="http://schemas.microsoft.com/office/drawing/2014/main" id="{A6C8AACA-7264-BF0D-4659-779E610A950F}"/>
                </a:ext>
              </a:extLst>
            </p:cNvPr>
            <p:cNvSpPr txBox="1"/>
            <p:nvPr/>
          </p:nvSpPr>
          <p:spPr>
            <a:xfrm>
              <a:off x="3918750" y="1940883"/>
              <a:ext cx="5903239" cy="614655"/>
            </a:xfrm>
            <a:prstGeom prst="rect">
              <a:avLst/>
            </a:prstGeom>
          </p:spPr>
          <p:txBody>
            <a:bodyPr vert="horz" wrap="square" lIns="0" tIns="12700" rIns="0" bIns="0" rtlCol="0">
              <a:spAutoFit/>
            </a:bodyPr>
            <a:lstStyle/>
            <a:p>
              <a:pPr marL="0" marR="0" indent="128016" algn="l" fontAlgn="t">
                <a:lnSpc>
                  <a:spcPct val="107000"/>
                </a:lnSpc>
                <a:spcBef>
                  <a:spcPts val="0"/>
                </a:spcBef>
                <a:spcAft>
                  <a:spcPts val="0"/>
                </a:spcAft>
              </a:pPr>
              <a:r>
                <a:rPr lang="en-US" sz="1000" b="1" i="0" u="none" strike="noStrike" dirty="0">
                  <a:solidFill>
                    <a:srgbClr val="000000"/>
                  </a:solidFill>
                  <a:effectLst/>
                  <a:latin typeface="Calibri" panose="020F0502020204030204" pitchFamily="34" charset="0"/>
                </a:rPr>
                <a:t>Health Insurance Portability and Accountability Act</a:t>
              </a:r>
              <a:endParaRPr lang="en-US" sz="1000" b="0" i="0" u="none" strike="noStrike" dirty="0">
                <a:effectLst/>
                <a:latin typeface="Arial" panose="020B0604020202020204" pitchFamily="34" charset="0"/>
              </a:endParaRPr>
            </a:p>
            <a:p>
              <a:pPr marL="0" marR="0" indent="128016" algn="l" fontAlgn="t">
                <a:lnSpc>
                  <a:spcPct val="107000"/>
                </a:lnSpc>
                <a:spcBef>
                  <a:spcPts val="0"/>
                </a:spcBef>
                <a:spcAft>
                  <a:spcPts val="0"/>
                </a:spcAft>
              </a:pPr>
              <a:r>
                <a:rPr lang="en-US" sz="1000" i="0" u="none" strike="noStrike" dirty="0">
                  <a:solidFill>
                    <a:srgbClr val="000000"/>
                  </a:solidFill>
                  <a:effectLst/>
                  <a:latin typeface="Calibri" panose="020F0502020204030204" pitchFamily="34" charset="0"/>
                </a:rPr>
                <a:t>Federal medical privacy law in the United States governing protections for patients’ health information.</a:t>
              </a:r>
              <a:endParaRPr lang="en-US" sz="1000" i="0" u="none" strike="noStrike" dirty="0">
                <a:effectLst/>
                <a:latin typeface="Arial" panose="020B0604020202020204" pitchFamily="34" charset="0"/>
              </a:endParaRPr>
            </a:p>
            <a:p>
              <a:pPr marL="12064" marR="340360">
                <a:lnSpc>
                  <a:spcPts val="1900"/>
                </a:lnSpc>
                <a:spcBef>
                  <a:spcPts val="100"/>
                </a:spcBef>
                <a:buClr>
                  <a:srgbClr val="2B69B3"/>
                </a:buClr>
                <a:tabLst>
                  <a:tab pos="227965" algn="l"/>
                </a:tabLst>
              </a:pPr>
              <a:endParaRPr sz="2400" dirty="0">
                <a:solidFill>
                  <a:schemeClr val="bg1"/>
                </a:solidFill>
                <a:latin typeface="Roboto" panose="02000000000000000000" pitchFamily="2" charset="0"/>
                <a:ea typeface="Roboto" panose="02000000000000000000" pitchFamily="2" charset="0"/>
                <a:cs typeface="Roboto-Light"/>
              </a:endParaRPr>
            </a:p>
          </p:txBody>
        </p:sp>
      </p:grpSp>
      <p:grpSp>
        <p:nvGrpSpPr>
          <p:cNvPr id="3" name="Group 2">
            <a:extLst>
              <a:ext uri="{FF2B5EF4-FFF2-40B4-BE49-F238E27FC236}">
                <a16:creationId xmlns:a16="http://schemas.microsoft.com/office/drawing/2014/main" id="{00360B6D-21C1-695B-9817-D0027A5ED41B}"/>
              </a:ext>
            </a:extLst>
          </p:cNvPr>
          <p:cNvGrpSpPr/>
          <p:nvPr/>
        </p:nvGrpSpPr>
        <p:grpSpPr>
          <a:xfrm>
            <a:off x="2976317" y="1560665"/>
            <a:ext cx="8099873" cy="879325"/>
            <a:chOff x="2433391" y="1808576"/>
            <a:chExt cx="8099873" cy="879325"/>
          </a:xfrm>
        </p:grpSpPr>
        <p:pic>
          <p:nvPicPr>
            <p:cNvPr id="43" name="Picture 42" descr="Shape, rectangle&#10;&#10;Description automatically generated">
              <a:extLst>
                <a:ext uri="{FF2B5EF4-FFF2-40B4-BE49-F238E27FC236}">
                  <a16:creationId xmlns:a16="http://schemas.microsoft.com/office/drawing/2014/main" id="{8300E2E4-66FC-8DD2-D500-69AC5C2FB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22" name="object 4">
              <a:extLst>
                <a:ext uri="{FF2B5EF4-FFF2-40B4-BE49-F238E27FC236}">
                  <a16:creationId xmlns:a16="http://schemas.microsoft.com/office/drawing/2014/main" id="{97EE8C27-1ACC-B4F6-84E2-C4071678FCB8}"/>
                </a:ext>
              </a:extLst>
            </p:cNvPr>
            <p:cNvSpPr txBox="1"/>
            <p:nvPr/>
          </p:nvSpPr>
          <p:spPr>
            <a:xfrm>
              <a:off x="3956932" y="1908585"/>
              <a:ext cx="6302638" cy="779316"/>
            </a:xfrm>
            <a:prstGeom prst="rect">
              <a:avLst/>
            </a:prstGeom>
          </p:spPr>
          <p:txBody>
            <a:bodyPr vert="horz" wrap="square" lIns="0" tIns="12700" rIns="0" bIns="0" rtlCol="0">
              <a:spAutoFit/>
            </a:bodyPr>
            <a:lstStyle/>
            <a:p>
              <a:pPr marL="0" marR="0" indent="128016" algn="l" fontAlgn="t">
                <a:lnSpc>
                  <a:spcPct val="107000"/>
                </a:lnSpc>
                <a:spcBef>
                  <a:spcPts val="0"/>
                </a:spcBef>
                <a:spcAft>
                  <a:spcPts val="0"/>
                </a:spcAft>
              </a:pPr>
              <a:r>
                <a:rPr lang="en-US" sz="1000" b="1" i="0" u="none" strike="noStrike" dirty="0">
                  <a:solidFill>
                    <a:srgbClr val="000000"/>
                  </a:solidFill>
                  <a:effectLst/>
                  <a:latin typeface="Calibri" panose="020F0502020204030204" pitchFamily="34" charset="0"/>
                </a:rPr>
                <a:t>Children’s Online Privacy Protection Act</a:t>
              </a:r>
              <a:endParaRPr lang="en-US" sz="1000" b="0" i="0" u="none" strike="noStrike" dirty="0">
                <a:effectLst/>
                <a:latin typeface="Arial" panose="020B0604020202020204" pitchFamily="34" charset="0"/>
              </a:endParaRPr>
            </a:p>
            <a:p>
              <a:pPr marL="0" marR="0" indent="128016" algn="l" fontAlgn="t">
                <a:lnSpc>
                  <a:spcPct val="107000"/>
                </a:lnSpc>
                <a:spcBef>
                  <a:spcPts val="0"/>
                </a:spcBef>
                <a:spcAft>
                  <a:spcPts val="0"/>
                </a:spcAft>
              </a:pPr>
              <a:r>
                <a:rPr lang="en-US" sz="1000" i="0" u="none" strike="noStrike" dirty="0">
                  <a:solidFill>
                    <a:srgbClr val="000000"/>
                  </a:solidFill>
                  <a:effectLst/>
                  <a:latin typeface="Calibri" panose="020F0502020204030204" pitchFamily="34" charset="0"/>
                </a:rPr>
                <a:t>Federal rule in the United States that regulates how online services can handle the personal information of</a:t>
              </a:r>
            </a:p>
            <a:p>
              <a:pPr marL="0" marR="0" indent="128016" algn="l" fontAlgn="t">
                <a:lnSpc>
                  <a:spcPct val="107000"/>
                </a:lnSpc>
                <a:spcBef>
                  <a:spcPts val="0"/>
                </a:spcBef>
                <a:spcAft>
                  <a:spcPts val="0"/>
                </a:spcAft>
              </a:pPr>
              <a:r>
                <a:rPr lang="en-US" sz="1000" i="0" u="none" strike="noStrike" dirty="0">
                  <a:solidFill>
                    <a:srgbClr val="000000"/>
                  </a:solidFill>
                  <a:effectLst/>
                  <a:latin typeface="Calibri" panose="020F0502020204030204" pitchFamily="34" charset="0"/>
                </a:rPr>
                <a:t> children under 13 years of age</a:t>
              </a:r>
              <a:endParaRPr lang="en-US" sz="1800" i="0" u="none" strike="noStrike" dirty="0">
                <a:effectLst/>
                <a:latin typeface="Arial" panose="020B0604020202020204" pitchFamily="34" charset="0"/>
              </a:endParaRPr>
            </a:p>
            <a:p>
              <a:pPr marL="12064" marR="340360">
                <a:lnSpc>
                  <a:spcPts val="1900"/>
                </a:lnSpc>
                <a:spcBef>
                  <a:spcPts val="100"/>
                </a:spcBef>
                <a:buClr>
                  <a:srgbClr val="2B69B3"/>
                </a:buClr>
                <a:tabLst>
                  <a:tab pos="227965" algn="l"/>
                </a:tabLst>
              </a:pPr>
              <a:endParaRPr sz="2400" dirty="0">
                <a:solidFill>
                  <a:schemeClr val="bg1"/>
                </a:solidFill>
                <a:latin typeface="Roboto" panose="02000000000000000000" pitchFamily="2" charset="0"/>
                <a:ea typeface="Roboto" panose="02000000000000000000" pitchFamily="2" charset="0"/>
                <a:cs typeface="Roboto-Light"/>
              </a:endParaRPr>
            </a:p>
          </p:txBody>
        </p:sp>
      </p:grpSp>
      <p:sp>
        <p:nvSpPr>
          <p:cNvPr id="17" name="object 17"/>
          <p:cNvSpPr txBox="1">
            <a:spLocks noGrp="1"/>
          </p:cNvSpPr>
          <p:nvPr>
            <p:ph type="ftr" sz="quarter" idx="5"/>
          </p:nvPr>
        </p:nvSpPr>
        <p:spPr>
          <a:prstGeom prst="rect">
            <a:avLst/>
          </a:prstGeom>
        </p:spPr>
        <p:txBody>
          <a:bodyPr vert="horz" wrap="square" lIns="0" tIns="17145" rIns="0" bIns="0" rtlCol="0">
            <a:spAutoFit/>
          </a:bodyPr>
          <a:lstStyle/>
          <a:p>
            <a:pPr marL="12700">
              <a:lnSpc>
                <a:spcPct val="100000"/>
              </a:lnSpc>
              <a:spcBef>
                <a:spcPts val="135"/>
              </a:spcBef>
            </a:pPr>
            <a:r>
              <a:rPr dirty="0"/>
              <a:t>Copyright 2022 CSR©</a:t>
            </a:r>
            <a:r>
              <a:rPr spc="5" dirty="0"/>
              <a:t> </a:t>
            </a:r>
            <a:r>
              <a:rPr dirty="0"/>
              <a:t>all </a:t>
            </a:r>
            <a:r>
              <a:rPr spc="-5" dirty="0"/>
              <a:t>rights</a:t>
            </a:r>
            <a:r>
              <a:rPr dirty="0"/>
              <a:t> </a:t>
            </a:r>
            <a:r>
              <a:rPr spc="-5" dirty="0"/>
              <a:t>reserved.</a:t>
            </a:r>
            <a:r>
              <a:rPr dirty="0"/>
              <a:t> </a:t>
            </a:r>
            <a:r>
              <a:rPr spc="-5" dirty="0"/>
              <a:t>Reproduction</a:t>
            </a:r>
            <a:r>
              <a:rPr spc="5" dirty="0"/>
              <a:t> </a:t>
            </a:r>
            <a:r>
              <a:rPr dirty="0"/>
              <a:t>in any</a:t>
            </a:r>
            <a:r>
              <a:rPr spc="5" dirty="0"/>
              <a:t> </a:t>
            </a:r>
            <a:r>
              <a:rPr spc="-5" dirty="0"/>
              <a:t>form </a:t>
            </a:r>
            <a:r>
              <a:rPr dirty="0"/>
              <a:t>is</a:t>
            </a:r>
            <a:r>
              <a:rPr spc="5" dirty="0"/>
              <a:t> </a:t>
            </a:r>
            <a:r>
              <a:rPr dirty="0"/>
              <a:t>strictly </a:t>
            </a:r>
            <a:r>
              <a:rPr spc="-5" dirty="0"/>
              <a:t>prohibited.</a:t>
            </a:r>
          </a:p>
        </p:txBody>
      </p:sp>
      <p:pic>
        <p:nvPicPr>
          <p:cNvPr id="19" name="Picture 18" descr="Shape, rectangle&#10;&#10;Description automatically generated">
            <a:extLst>
              <a:ext uri="{FF2B5EF4-FFF2-40B4-BE49-F238E27FC236}">
                <a16:creationId xmlns:a16="http://schemas.microsoft.com/office/drawing/2014/main" id="{AF221225-8C2E-707D-8B70-37EF4483F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8658" y="1567851"/>
            <a:ext cx="3610428" cy="729933"/>
          </a:xfrm>
          <a:prstGeom prst="rect">
            <a:avLst/>
          </a:prstGeom>
        </p:spPr>
      </p:pic>
      <p:sp>
        <p:nvSpPr>
          <p:cNvPr id="33" name="object 4">
            <a:extLst>
              <a:ext uri="{FF2B5EF4-FFF2-40B4-BE49-F238E27FC236}">
                <a16:creationId xmlns:a16="http://schemas.microsoft.com/office/drawing/2014/main" id="{522ACA22-C900-809C-2879-D3A85791EF08}"/>
              </a:ext>
            </a:extLst>
          </p:cNvPr>
          <p:cNvSpPr txBox="1"/>
          <p:nvPr/>
        </p:nvSpPr>
        <p:spPr>
          <a:xfrm>
            <a:off x="1684482" y="1765108"/>
            <a:ext cx="1824553"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COPPA</a:t>
            </a:r>
            <a:endParaRPr sz="2000" dirty="0">
              <a:solidFill>
                <a:schemeClr val="bg1"/>
              </a:solidFill>
              <a:latin typeface="Roboto" panose="02000000000000000000" pitchFamily="2" charset="0"/>
              <a:ea typeface="Roboto" panose="02000000000000000000" pitchFamily="2" charset="0"/>
              <a:cs typeface="Roboto-Light"/>
            </a:endParaRPr>
          </a:p>
        </p:txBody>
      </p:sp>
      <p:pic>
        <p:nvPicPr>
          <p:cNvPr id="20" name="Picture 19" descr="Shape, rectangle&#10;&#10;Description automatically generated">
            <a:extLst>
              <a:ext uri="{FF2B5EF4-FFF2-40B4-BE49-F238E27FC236}">
                <a16:creationId xmlns:a16="http://schemas.microsoft.com/office/drawing/2014/main" id="{889E7F5B-8F2E-7DC1-4069-32A4642753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005" y="2225842"/>
            <a:ext cx="3573018" cy="780910"/>
          </a:xfrm>
          <a:prstGeom prst="rect">
            <a:avLst/>
          </a:prstGeom>
        </p:spPr>
      </p:pic>
      <p:sp>
        <p:nvSpPr>
          <p:cNvPr id="25" name="object 4">
            <a:extLst>
              <a:ext uri="{FF2B5EF4-FFF2-40B4-BE49-F238E27FC236}">
                <a16:creationId xmlns:a16="http://schemas.microsoft.com/office/drawing/2014/main" id="{EFDEE6A2-4EAE-2085-835E-CE52A27A7BD1}"/>
              </a:ext>
            </a:extLst>
          </p:cNvPr>
          <p:cNvSpPr txBox="1"/>
          <p:nvPr/>
        </p:nvSpPr>
        <p:spPr>
          <a:xfrm>
            <a:off x="1661114" y="2453520"/>
            <a:ext cx="2206212"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HIPAA</a:t>
            </a:r>
            <a:endParaRPr sz="2000" dirty="0">
              <a:solidFill>
                <a:schemeClr val="bg1"/>
              </a:solidFill>
              <a:latin typeface="Roboto" panose="02000000000000000000" pitchFamily="2" charset="0"/>
              <a:ea typeface="Roboto" panose="02000000000000000000" pitchFamily="2" charset="0"/>
              <a:cs typeface="Roboto-Light"/>
            </a:endParaRPr>
          </a:p>
        </p:txBody>
      </p:sp>
      <p:grpSp>
        <p:nvGrpSpPr>
          <p:cNvPr id="30" name="Group 29">
            <a:extLst>
              <a:ext uri="{FF2B5EF4-FFF2-40B4-BE49-F238E27FC236}">
                <a16:creationId xmlns:a16="http://schemas.microsoft.com/office/drawing/2014/main" id="{6E701A39-DB1D-BB8D-F970-F5AA21EF4A02}"/>
              </a:ext>
            </a:extLst>
          </p:cNvPr>
          <p:cNvGrpSpPr/>
          <p:nvPr/>
        </p:nvGrpSpPr>
        <p:grpSpPr>
          <a:xfrm>
            <a:off x="3006797" y="3581999"/>
            <a:ext cx="8136558" cy="730921"/>
            <a:chOff x="2433391" y="1808576"/>
            <a:chExt cx="8136558" cy="730921"/>
          </a:xfrm>
        </p:grpSpPr>
        <p:pic>
          <p:nvPicPr>
            <p:cNvPr id="31" name="Picture 30" descr="Shape, rectangle&#10;&#10;Description automatically generated">
              <a:extLst>
                <a:ext uri="{FF2B5EF4-FFF2-40B4-BE49-F238E27FC236}">
                  <a16:creationId xmlns:a16="http://schemas.microsoft.com/office/drawing/2014/main" id="{31CBC562-24EA-8541-59BE-39F00362E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34" name="object 4">
              <a:extLst>
                <a:ext uri="{FF2B5EF4-FFF2-40B4-BE49-F238E27FC236}">
                  <a16:creationId xmlns:a16="http://schemas.microsoft.com/office/drawing/2014/main" id="{2DE946C9-48D8-4AED-A102-F4699EE1A0A0}"/>
                </a:ext>
              </a:extLst>
            </p:cNvPr>
            <p:cNvSpPr txBox="1"/>
            <p:nvPr/>
          </p:nvSpPr>
          <p:spPr>
            <a:xfrm>
              <a:off x="4030440" y="1920057"/>
              <a:ext cx="6539509" cy="457369"/>
            </a:xfrm>
            <a:prstGeom prst="rect">
              <a:avLst/>
            </a:prstGeom>
          </p:spPr>
          <p:txBody>
            <a:bodyPr vert="horz" wrap="square" lIns="0" tIns="12700" rIns="0" bIns="0" rtlCol="0">
              <a:spAutoFit/>
            </a:bodyPr>
            <a:lstStyle/>
            <a:p>
              <a:pPr marL="0" marR="0" indent="128016" algn="l" fontAlgn="t">
                <a:lnSpc>
                  <a:spcPct val="107000"/>
                </a:lnSpc>
                <a:spcBef>
                  <a:spcPts val="0"/>
                </a:spcBef>
                <a:spcAft>
                  <a:spcPts val="0"/>
                </a:spcAft>
              </a:pPr>
              <a:r>
                <a:rPr lang="en-US" sz="900" b="1" i="0" u="none" strike="noStrike" dirty="0">
                  <a:solidFill>
                    <a:srgbClr val="000000"/>
                  </a:solidFill>
                  <a:effectLst/>
                  <a:latin typeface="Calibri" panose="020F0502020204030204" pitchFamily="34" charset="0"/>
                </a:rPr>
                <a:t>Age-Appropriate Design Code</a:t>
              </a:r>
              <a:endParaRPr lang="en-US" sz="900" b="0" i="0" u="none" strike="noStrike" dirty="0">
                <a:effectLst/>
                <a:latin typeface="Arial" panose="020B0604020202020204" pitchFamily="34" charset="0"/>
              </a:endParaRPr>
            </a:p>
            <a:p>
              <a:pPr marL="0" marR="0" indent="128016" algn="l" fontAlgn="t">
                <a:lnSpc>
                  <a:spcPct val="107000"/>
                </a:lnSpc>
                <a:spcBef>
                  <a:spcPts val="0"/>
                </a:spcBef>
                <a:spcAft>
                  <a:spcPts val="0"/>
                </a:spcAft>
              </a:pPr>
              <a:r>
                <a:rPr lang="en-US" sz="900" i="0" u="none" strike="noStrike" dirty="0">
                  <a:solidFill>
                    <a:srgbClr val="000000"/>
                  </a:solidFill>
                  <a:effectLst/>
                  <a:latin typeface="Calibri" panose="020F0502020204030204" pitchFamily="34" charset="0"/>
                </a:rPr>
                <a:t>These codes place legal restrictions on how companies design online products and services for children. </a:t>
              </a:r>
            </a:p>
            <a:p>
              <a:pPr marL="0" marR="0" indent="128016" algn="l" fontAlgn="t">
                <a:lnSpc>
                  <a:spcPct val="107000"/>
                </a:lnSpc>
                <a:spcBef>
                  <a:spcPts val="0"/>
                </a:spcBef>
                <a:spcAft>
                  <a:spcPts val="0"/>
                </a:spcAft>
              </a:pPr>
              <a:r>
                <a:rPr lang="en-US" sz="900" i="0" u="none" strike="noStrike" dirty="0">
                  <a:solidFill>
                    <a:srgbClr val="000000"/>
                  </a:solidFill>
                  <a:effectLst/>
                  <a:latin typeface="Calibri" panose="020F0502020204030204" pitchFamily="34" charset="0"/>
                </a:rPr>
                <a:t>There is a version of this code in the UK and in California.</a:t>
              </a:r>
              <a:endParaRPr lang="en-US" sz="900" i="0" u="none" strike="noStrike" dirty="0">
                <a:effectLst/>
                <a:latin typeface="Arial" panose="020B0604020202020204" pitchFamily="34" charset="0"/>
              </a:endParaRPr>
            </a:p>
          </p:txBody>
        </p:sp>
      </p:grpSp>
      <p:grpSp>
        <p:nvGrpSpPr>
          <p:cNvPr id="35" name="Group 34">
            <a:extLst>
              <a:ext uri="{FF2B5EF4-FFF2-40B4-BE49-F238E27FC236}">
                <a16:creationId xmlns:a16="http://schemas.microsoft.com/office/drawing/2014/main" id="{7FCA5C9D-24DC-090E-CBC5-D65A06A3F963}"/>
              </a:ext>
            </a:extLst>
          </p:cNvPr>
          <p:cNvGrpSpPr/>
          <p:nvPr/>
        </p:nvGrpSpPr>
        <p:grpSpPr>
          <a:xfrm>
            <a:off x="3031694" y="2920560"/>
            <a:ext cx="8099873" cy="875285"/>
            <a:chOff x="2458288" y="1823825"/>
            <a:chExt cx="8099873" cy="875285"/>
          </a:xfrm>
        </p:grpSpPr>
        <p:pic>
          <p:nvPicPr>
            <p:cNvPr id="36" name="Picture 35" descr="Shape, rectangle&#10;&#10;Description automatically generated">
              <a:extLst>
                <a:ext uri="{FF2B5EF4-FFF2-40B4-BE49-F238E27FC236}">
                  <a16:creationId xmlns:a16="http://schemas.microsoft.com/office/drawing/2014/main" id="{51BCD3FE-5BF8-EA6B-4FE4-FFB0209C03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8288" y="1823825"/>
              <a:ext cx="8099873" cy="730921"/>
            </a:xfrm>
            <a:prstGeom prst="rect">
              <a:avLst/>
            </a:prstGeom>
          </p:spPr>
        </p:pic>
        <p:sp>
          <p:nvSpPr>
            <p:cNvPr id="37" name="object 4">
              <a:extLst>
                <a:ext uri="{FF2B5EF4-FFF2-40B4-BE49-F238E27FC236}">
                  <a16:creationId xmlns:a16="http://schemas.microsoft.com/office/drawing/2014/main" id="{6C510C3C-5EDA-B979-DF79-6536DD90F518}"/>
                </a:ext>
              </a:extLst>
            </p:cNvPr>
            <p:cNvSpPr txBox="1"/>
            <p:nvPr/>
          </p:nvSpPr>
          <p:spPr>
            <a:xfrm>
              <a:off x="3945668" y="1919794"/>
              <a:ext cx="6173761" cy="779316"/>
            </a:xfrm>
            <a:prstGeom prst="rect">
              <a:avLst/>
            </a:prstGeom>
          </p:spPr>
          <p:txBody>
            <a:bodyPr vert="horz" wrap="square" lIns="0" tIns="12700" rIns="0" bIns="0" rtlCol="0">
              <a:spAutoFit/>
            </a:bodyPr>
            <a:lstStyle/>
            <a:p>
              <a:pPr marL="0" marR="0" indent="128016" algn="l" fontAlgn="t">
                <a:lnSpc>
                  <a:spcPct val="107000"/>
                </a:lnSpc>
                <a:spcBef>
                  <a:spcPts val="0"/>
                </a:spcBef>
                <a:spcAft>
                  <a:spcPts val="0"/>
                </a:spcAft>
              </a:pPr>
              <a:r>
                <a:rPr lang="en-US" sz="1000" b="1" i="0" u="none" strike="noStrike" dirty="0">
                  <a:solidFill>
                    <a:srgbClr val="000000"/>
                  </a:solidFill>
                  <a:effectLst/>
                  <a:latin typeface="Calibri" panose="020F0502020204030204" pitchFamily="34" charset="0"/>
                </a:rPr>
                <a:t>Health Information Technology for Economic and Clinical Health (Act)</a:t>
              </a:r>
              <a:endParaRPr lang="en-US" sz="1000" dirty="0">
                <a:latin typeface="Arial" panose="020B0604020202020204" pitchFamily="34" charset="0"/>
              </a:endParaRPr>
            </a:p>
            <a:p>
              <a:pPr marL="0" marR="0" indent="128016" algn="l" fontAlgn="t">
                <a:lnSpc>
                  <a:spcPct val="107000"/>
                </a:lnSpc>
                <a:spcBef>
                  <a:spcPts val="0"/>
                </a:spcBef>
                <a:spcAft>
                  <a:spcPts val="0"/>
                </a:spcAft>
              </a:pPr>
              <a:r>
                <a:rPr lang="en-US" sz="1000" i="0" u="none" strike="noStrike" dirty="0">
                  <a:solidFill>
                    <a:srgbClr val="000000"/>
                  </a:solidFill>
                  <a:effectLst/>
                  <a:latin typeface="Calibri" panose="020F0502020204030204" pitchFamily="34" charset="0"/>
                </a:rPr>
                <a:t>A US federal law, enacted in 2009, that seeks to close loopholes in HIPAA and promote privacy-respecting adoption  of electronic health records among healthcare institutions.</a:t>
              </a:r>
              <a:endParaRPr lang="en-US" sz="1000" i="0" u="none" strike="noStrike" dirty="0">
                <a:effectLst/>
                <a:latin typeface="Arial" panose="020B0604020202020204" pitchFamily="34" charset="0"/>
              </a:endParaRPr>
            </a:p>
            <a:p>
              <a:pPr marL="12064" marR="340360">
                <a:lnSpc>
                  <a:spcPts val="1900"/>
                </a:lnSpc>
                <a:spcBef>
                  <a:spcPts val="100"/>
                </a:spcBef>
                <a:buClr>
                  <a:srgbClr val="2B69B3"/>
                </a:buClr>
                <a:tabLst>
                  <a:tab pos="227965" algn="l"/>
                </a:tabLst>
              </a:pPr>
              <a:endParaRPr sz="2400" dirty="0">
                <a:solidFill>
                  <a:schemeClr val="bg1"/>
                </a:solidFill>
                <a:latin typeface="Roboto" panose="02000000000000000000" pitchFamily="2" charset="0"/>
                <a:ea typeface="Roboto" panose="02000000000000000000" pitchFamily="2" charset="0"/>
                <a:cs typeface="Roboto-Light"/>
              </a:endParaRPr>
            </a:p>
          </p:txBody>
        </p:sp>
      </p:grpSp>
      <p:pic>
        <p:nvPicPr>
          <p:cNvPr id="38" name="Picture 37" descr="Shape, rectangle&#10;&#10;Description automatically generated">
            <a:extLst>
              <a:ext uri="{FF2B5EF4-FFF2-40B4-BE49-F238E27FC236}">
                <a16:creationId xmlns:a16="http://schemas.microsoft.com/office/drawing/2014/main" id="{8A90461C-A21B-F837-91ED-3B3D9D5364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142" y="2905113"/>
            <a:ext cx="3591361" cy="729933"/>
          </a:xfrm>
          <a:prstGeom prst="rect">
            <a:avLst/>
          </a:prstGeom>
        </p:spPr>
      </p:pic>
      <p:sp>
        <p:nvSpPr>
          <p:cNvPr id="39" name="object 4">
            <a:extLst>
              <a:ext uri="{FF2B5EF4-FFF2-40B4-BE49-F238E27FC236}">
                <a16:creationId xmlns:a16="http://schemas.microsoft.com/office/drawing/2014/main" id="{4A1FEED6-F566-4204-1DEC-DEFF37E84AB7}"/>
              </a:ext>
            </a:extLst>
          </p:cNvPr>
          <p:cNvSpPr txBox="1"/>
          <p:nvPr/>
        </p:nvSpPr>
        <p:spPr>
          <a:xfrm>
            <a:off x="1691594" y="3100584"/>
            <a:ext cx="2059833"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HITECH</a:t>
            </a:r>
            <a:endParaRPr sz="2000" dirty="0">
              <a:solidFill>
                <a:schemeClr val="bg1"/>
              </a:solidFill>
              <a:latin typeface="Roboto" panose="02000000000000000000" pitchFamily="2" charset="0"/>
              <a:ea typeface="Roboto" panose="02000000000000000000" pitchFamily="2" charset="0"/>
              <a:cs typeface="Roboto-Light"/>
            </a:endParaRPr>
          </a:p>
        </p:txBody>
      </p:sp>
      <p:pic>
        <p:nvPicPr>
          <p:cNvPr id="40" name="Picture 39" descr="Shape, rectangle&#10;&#10;Description automatically generated">
            <a:extLst>
              <a:ext uri="{FF2B5EF4-FFF2-40B4-BE49-F238E27FC236}">
                <a16:creationId xmlns:a16="http://schemas.microsoft.com/office/drawing/2014/main" id="{493D343E-4B71-5B0B-28BD-602AC98489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142" y="3578238"/>
            <a:ext cx="3661583" cy="729933"/>
          </a:xfrm>
          <a:prstGeom prst="rect">
            <a:avLst/>
          </a:prstGeom>
        </p:spPr>
      </p:pic>
      <p:sp>
        <p:nvSpPr>
          <p:cNvPr id="41" name="object 4">
            <a:extLst>
              <a:ext uri="{FF2B5EF4-FFF2-40B4-BE49-F238E27FC236}">
                <a16:creationId xmlns:a16="http://schemas.microsoft.com/office/drawing/2014/main" id="{F629034E-CCCB-5B04-87FA-FFF64B91D068}"/>
              </a:ext>
            </a:extLst>
          </p:cNvPr>
          <p:cNvSpPr txBox="1"/>
          <p:nvPr/>
        </p:nvSpPr>
        <p:spPr>
          <a:xfrm>
            <a:off x="1691593" y="3798166"/>
            <a:ext cx="5208168"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AADC</a:t>
            </a:r>
            <a:endParaRPr sz="2000" dirty="0">
              <a:solidFill>
                <a:schemeClr val="bg1"/>
              </a:solidFill>
              <a:latin typeface="Roboto" panose="02000000000000000000" pitchFamily="2" charset="0"/>
              <a:ea typeface="Roboto" panose="02000000000000000000" pitchFamily="2" charset="0"/>
              <a:cs typeface="Roboto-Light"/>
            </a:endParaRPr>
          </a:p>
        </p:txBody>
      </p:sp>
      <p:grpSp>
        <p:nvGrpSpPr>
          <p:cNvPr id="46" name="Group 45">
            <a:extLst>
              <a:ext uri="{FF2B5EF4-FFF2-40B4-BE49-F238E27FC236}">
                <a16:creationId xmlns:a16="http://schemas.microsoft.com/office/drawing/2014/main" id="{ACE38BA5-B2BB-B806-D938-2DE0D0FCABC5}"/>
              </a:ext>
            </a:extLst>
          </p:cNvPr>
          <p:cNvGrpSpPr/>
          <p:nvPr/>
        </p:nvGrpSpPr>
        <p:grpSpPr>
          <a:xfrm>
            <a:off x="3031695" y="4243275"/>
            <a:ext cx="8145354" cy="730921"/>
            <a:chOff x="2433391" y="1808576"/>
            <a:chExt cx="8145354" cy="730921"/>
          </a:xfrm>
        </p:grpSpPr>
        <p:pic>
          <p:nvPicPr>
            <p:cNvPr id="47" name="Picture 46" descr="Shape, rectangle&#10;&#10;Description automatically generated">
              <a:extLst>
                <a:ext uri="{FF2B5EF4-FFF2-40B4-BE49-F238E27FC236}">
                  <a16:creationId xmlns:a16="http://schemas.microsoft.com/office/drawing/2014/main" id="{97E49BAD-7DCF-F638-9500-4FA3238B7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48" name="object 4">
              <a:extLst>
                <a:ext uri="{FF2B5EF4-FFF2-40B4-BE49-F238E27FC236}">
                  <a16:creationId xmlns:a16="http://schemas.microsoft.com/office/drawing/2014/main" id="{BE46157F-957B-0C3E-DECF-6E9FF290DC84}"/>
                </a:ext>
              </a:extLst>
            </p:cNvPr>
            <p:cNvSpPr txBox="1"/>
            <p:nvPr/>
          </p:nvSpPr>
          <p:spPr>
            <a:xfrm>
              <a:off x="4007659" y="1938051"/>
              <a:ext cx="6571086" cy="506805"/>
            </a:xfrm>
            <a:prstGeom prst="rect">
              <a:avLst/>
            </a:prstGeom>
          </p:spPr>
          <p:txBody>
            <a:bodyPr vert="horz" wrap="square" lIns="0" tIns="12700" rIns="0" bIns="0" rtlCol="0">
              <a:spAutoFit/>
            </a:bodyPr>
            <a:lstStyle/>
            <a:p>
              <a:pPr marL="0" marR="0" indent="128016" algn="l" fontAlgn="t">
                <a:lnSpc>
                  <a:spcPct val="107000"/>
                </a:lnSpc>
                <a:spcBef>
                  <a:spcPts val="0"/>
                </a:spcBef>
                <a:spcAft>
                  <a:spcPts val="0"/>
                </a:spcAft>
              </a:pPr>
              <a:r>
                <a:rPr lang="en-US" sz="1000" b="1" i="0" u="none" strike="noStrike" dirty="0">
                  <a:solidFill>
                    <a:srgbClr val="000000"/>
                  </a:solidFill>
                  <a:effectLst/>
                  <a:latin typeface="Calibri" panose="020F0502020204030204" pitchFamily="34" charset="0"/>
                </a:rPr>
                <a:t>Biometric Information Privacy Act</a:t>
              </a:r>
              <a:endParaRPr lang="en-US" sz="1000" b="0" i="0" u="none" strike="noStrike" dirty="0">
                <a:effectLst/>
                <a:latin typeface="Arial" panose="020B0604020202020204" pitchFamily="34" charset="0"/>
              </a:endParaRPr>
            </a:p>
            <a:p>
              <a:pPr marL="0" marR="0" indent="128016" algn="l" fontAlgn="t">
                <a:lnSpc>
                  <a:spcPct val="107000"/>
                </a:lnSpc>
                <a:spcBef>
                  <a:spcPts val="0"/>
                </a:spcBef>
                <a:spcAft>
                  <a:spcPts val="0"/>
                </a:spcAft>
              </a:pPr>
              <a:r>
                <a:rPr lang="en-US" sz="1000" i="0" u="none" strike="noStrike" dirty="0">
                  <a:solidFill>
                    <a:srgbClr val="000000"/>
                  </a:solidFill>
                  <a:effectLst/>
                  <a:latin typeface="Calibri" panose="020F0502020204030204" pitchFamily="34" charset="0"/>
                </a:rPr>
                <a:t>State privacy law in Illinois governing how businesses can handle users’ biometric information, </a:t>
              </a:r>
            </a:p>
            <a:p>
              <a:pPr marL="0" marR="0" indent="128016" algn="l" fontAlgn="t">
                <a:lnSpc>
                  <a:spcPct val="107000"/>
                </a:lnSpc>
                <a:spcBef>
                  <a:spcPts val="0"/>
                </a:spcBef>
                <a:spcAft>
                  <a:spcPts val="0"/>
                </a:spcAft>
              </a:pPr>
              <a:r>
                <a:rPr lang="en-US" sz="1000" i="0" u="none" strike="noStrike" dirty="0">
                  <a:solidFill>
                    <a:srgbClr val="000000"/>
                  </a:solidFill>
                  <a:effectLst/>
                  <a:latin typeface="Calibri" panose="020F0502020204030204" pitchFamily="34" charset="0"/>
                </a:rPr>
                <a:t>effective since 2008.</a:t>
              </a:r>
              <a:endParaRPr lang="en-US" sz="1000" i="0" u="none" strike="noStrike" dirty="0">
                <a:effectLst/>
                <a:latin typeface="Arial" panose="020B0604020202020204" pitchFamily="34" charset="0"/>
              </a:endParaRPr>
            </a:p>
          </p:txBody>
        </p:sp>
      </p:grpSp>
      <p:pic>
        <p:nvPicPr>
          <p:cNvPr id="49" name="Picture 48" descr="Shape, rectangle&#10;&#10;Description automatically generated">
            <a:extLst>
              <a:ext uri="{FF2B5EF4-FFF2-40B4-BE49-F238E27FC236}">
                <a16:creationId xmlns:a16="http://schemas.microsoft.com/office/drawing/2014/main" id="{99A29F7D-1B37-2ED1-1C60-89A4AE152C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142" y="4243077"/>
            <a:ext cx="3661583" cy="729933"/>
          </a:xfrm>
          <a:prstGeom prst="rect">
            <a:avLst/>
          </a:prstGeom>
        </p:spPr>
      </p:pic>
      <p:sp>
        <p:nvSpPr>
          <p:cNvPr id="50" name="object 4">
            <a:extLst>
              <a:ext uri="{FF2B5EF4-FFF2-40B4-BE49-F238E27FC236}">
                <a16:creationId xmlns:a16="http://schemas.microsoft.com/office/drawing/2014/main" id="{0F245B8A-1270-0C85-F54F-5903DDAAED77}"/>
              </a:ext>
            </a:extLst>
          </p:cNvPr>
          <p:cNvSpPr txBox="1"/>
          <p:nvPr/>
        </p:nvSpPr>
        <p:spPr>
          <a:xfrm>
            <a:off x="1716492" y="4438548"/>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BIPA</a:t>
            </a:r>
            <a:endParaRPr sz="2000" dirty="0">
              <a:solidFill>
                <a:schemeClr val="bg1"/>
              </a:solidFill>
              <a:latin typeface="Roboto" panose="02000000000000000000" pitchFamily="2" charset="0"/>
              <a:ea typeface="Roboto" panose="02000000000000000000" pitchFamily="2" charset="0"/>
              <a:cs typeface="Roboto-Light"/>
            </a:endParaRPr>
          </a:p>
        </p:txBody>
      </p:sp>
      <p:sp>
        <p:nvSpPr>
          <p:cNvPr id="51" name="object 4">
            <a:extLst>
              <a:ext uri="{FF2B5EF4-FFF2-40B4-BE49-F238E27FC236}">
                <a16:creationId xmlns:a16="http://schemas.microsoft.com/office/drawing/2014/main" id="{0DD55B52-6B4E-5BC3-85D9-F131BFC93BF2}"/>
              </a:ext>
            </a:extLst>
          </p:cNvPr>
          <p:cNvSpPr txBox="1"/>
          <p:nvPr/>
        </p:nvSpPr>
        <p:spPr>
          <a:xfrm>
            <a:off x="1684481" y="5129858"/>
            <a:ext cx="1824553"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ECPA</a:t>
            </a:r>
            <a:endParaRPr sz="2000" dirty="0">
              <a:solidFill>
                <a:schemeClr val="bg1"/>
              </a:solidFill>
              <a:latin typeface="Roboto" panose="02000000000000000000" pitchFamily="2" charset="0"/>
              <a:ea typeface="Roboto" panose="02000000000000000000" pitchFamily="2" charset="0"/>
              <a:cs typeface="Roboto-Light"/>
            </a:endParaRPr>
          </a:p>
        </p:txBody>
      </p:sp>
      <p:pic>
        <p:nvPicPr>
          <p:cNvPr id="53" name="Picture 52">
            <a:extLst>
              <a:ext uri="{FF2B5EF4-FFF2-40B4-BE49-F238E27FC236}">
                <a16:creationId xmlns:a16="http://schemas.microsoft.com/office/drawing/2014/main" id="{3454DC67-168B-F018-7AA9-B1EF505AD058}"/>
              </a:ext>
            </a:extLst>
          </p:cNvPr>
          <p:cNvPicPr>
            <a:picLocks noChangeAspect="1"/>
          </p:cNvPicPr>
          <p:nvPr/>
        </p:nvPicPr>
        <p:blipFill>
          <a:blip r:embed="rId5"/>
          <a:stretch>
            <a:fillRect/>
          </a:stretch>
        </p:blipFill>
        <p:spPr>
          <a:xfrm>
            <a:off x="3108414" y="4937829"/>
            <a:ext cx="8102286" cy="731583"/>
          </a:xfrm>
          <a:prstGeom prst="rect">
            <a:avLst/>
          </a:prstGeom>
        </p:spPr>
      </p:pic>
      <p:pic>
        <p:nvPicPr>
          <p:cNvPr id="54" name="Picture 53">
            <a:extLst>
              <a:ext uri="{FF2B5EF4-FFF2-40B4-BE49-F238E27FC236}">
                <a16:creationId xmlns:a16="http://schemas.microsoft.com/office/drawing/2014/main" id="{5D106328-D11F-984A-7D84-02A9F0C40BE5}"/>
              </a:ext>
            </a:extLst>
          </p:cNvPr>
          <p:cNvPicPr>
            <a:picLocks noChangeAspect="1"/>
          </p:cNvPicPr>
          <p:nvPr/>
        </p:nvPicPr>
        <p:blipFill>
          <a:blip r:embed="rId6"/>
          <a:stretch>
            <a:fillRect/>
          </a:stretch>
        </p:blipFill>
        <p:spPr>
          <a:xfrm>
            <a:off x="3182474" y="5653242"/>
            <a:ext cx="8108383" cy="731583"/>
          </a:xfrm>
          <a:prstGeom prst="rect">
            <a:avLst/>
          </a:prstGeom>
        </p:spPr>
      </p:pic>
      <p:pic>
        <p:nvPicPr>
          <p:cNvPr id="18" name="Picture 17">
            <a:extLst>
              <a:ext uri="{FF2B5EF4-FFF2-40B4-BE49-F238E27FC236}">
                <a16:creationId xmlns:a16="http://schemas.microsoft.com/office/drawing/2014/main" id="{4D15C9D1-440F-EB32-1F81-E9BD59E06FD0}"/>
              </a:ext>
            </a:extLst>
          </p:cNvPr>
          <p:cNvPicPr>
            <a:picLocks noChangeAspect="1"/>
          </p:cNvPicPr>
          <p:nvPr/>
        </p:nvPicPr>
        <p:blipFill>
          <a:blip r:embed="rId7"/>
          <a:stretch>
            <a:fillRect/>
          </a:stretch>
        </p:blipFill>
        <p:spPr>
          <a:xfrm>
            <a:off x="1089941" y="4956671"/>
            <a:ext cx="3609145" cy="725487"/>
          </a:xfrm>
          <a:prstGeom prst="rect">
            <a:avLst/>
          </a:prstGeom>
        </p:spPr>
      </p:pic>
      <p:pic>
        <p:nvPicPr>
          <p:cNvPr id="23" name="Picture 22">
            <a:extLst>
              <a:ext uri="{FF2B5EF4-FFF2-40B4-BE49-F238E27FC236}">
                <a16:creationId xmlns:a16="http://schemas.microsoft.com/office/drawing/2014/main" id="{9BF65799-CA40-015C-6AA1-B448DEEC0BA0}"/>
              </a:ext>
            </a:extLst>
          </p:cNvPr>
          <p:cNvPicPr>
            <a:picLocks noChangeAspect="1"/>
          </p:cNvPicPr>
          <p:nvPr/>
        </p:nvPicPr>
        <p:blipFill>
          <a:blip r:embed="rId8"/>
          <a:stretch>
            <a:fillRect/>
          </a:stretch>
        </p:blipFill>
        <p:spPr>
          <a:xfrm>
            <a:off x="1111249" y="5646955"/>
            <a:ext cx="3609145" cy="725487"/>
          </a:xfrm>
          <a:prstGeom prst="rect">
            <a:avLst/>
          </a:prstGeom>
        </p:spPr>
      </p:pic>
      <p:sp>
        <p:nvSpPr>
          <p:cNvPr id="55" name="TextBox 54">
            <a:extLst>
              <a:ext uri="{FF2B5EF4-FFF2-40B4-BE49-F238E27FC236}">
                <a16:creationId xmlns:a16="http://schemas.microsoft.com/office/drawing/2014/main" id="{5297AF71-657D-9AB3-4745-6F50FBBEA0D3}"/>
              </a:ext>
            </a:extLst>
          </p:cNvPr>
          <p:cNvSpPr txBox="1"/>
          <p:nvPr/>
        </p:nvSpPr>
        <p:spPr>
          <a:xfrm>
            <a:off x="1700488" y="5152147"/>
            <a:ext cx="2500890" cy="400110"/>
          </a:xfrm>
          <a:prstGeom prst="rect">
            <a:avLst/>
          </a:prstGeom>
          <a:noFill/>
        </p:spPr>
        <p:txBody>
          <a:bodyPr wrap="square" rtlCol="0">
            <a:spAutoFit/>
          </a:bodyPr>
          <a:lstStyle/>
          <a:p>
            <a:r>
              <a:rPr lang="en-US" sz="2000" b="1" dirty="0">
                <a:solidFill>
                  <a:schemeClr val="bg1"/>
                </a:solidFill>
                <a:latin typeface="Aharoni" panose="02010803020104030203" pitchFamily="2" charset="-79"/>
                <a:cs typeface="Aharoni" panose="02010803020104030203" pitchFamily="2" charset="-79"/>
              </a:rPr>
              <a:t>ECPA</a:t>
            </a:r>
          </a:p>
        </p:txBody>
      </p:sp>
      <p:sp>
        <p:nvSpPr>
          <p:cNvPr id="56" name="TextBox 55">
            <a:extLst>
              <a:ext uri="{FF2B5EF4-FFF2-40B4-BE49-F238E27FC236}">
                <a16:creationId xmlns:a16="http://schemas.microsoft.com/office/drawing/2014/main" id="{DDF4DCD2-76B0-93F5-E154-3E17AB1F5CD2}"/>
              </a:ext>
            </a:extLst>
          </p:cNvPr>
          <p:cNvSpPr txBox="1"/>
          <p:nvPr/>
        </p:nvSpPr>
        <p:spPr>
          <a:xfrm>
            <a:off x="4538299" y="5028388"/>
            <a:ext cx="6135309" cy="800219"/>
          </a:xfrm>
          <a:prstGeom prst="rect">
            <a:avLst/>
          </a:prstGeom>
          <a:noFill/>
        </p:spPr>
        <p:txBody>
          <a:bodyPr wrap="square" rtlCol="0">
            <a:spAutoFit/>
          </a:bodyPr>
          <a:lstStyle/>
          <a:p>
            <a:pPr marL="0" marR="0" indent="0" algn="l" eaLnBrk="1" fontAlgn="auto" latinLnBrk="0" hangingPunct="1">
              <a:spcBef>
                <a:spcPts val="0"/>
              </a:spcBef>
              <a:spcAft>
                <a:spcPts val="0"/>
              </a:spcAft>
            </a:pPr>
            <a:r>
              <a:rPr lang="en-US" sz="1000" b="1" i="0" u="none" strike="noStrike" dirty="0">
                <a:solidFill>
                  <a:srgbClr val="000000"/>
                </a:solidFill>
                <a:effectLst/>
                <a:latin typeface="Calibri" panose="020F0502020204030204" pitchFamily="34" charset="0"/>
              </a:rPr>
              <a:t>Electronic Communications Privacy Act of 1986 </a:t>
            </a:r>
            <a:endParaRPr lang="en-US" sz="1000" b="1" dirty="0">
              <a:latin typeface="Arial" panose="020B0604020202020204" pitchFamily="34" charset="0"/>
            </a:endParaRPr>
          </a:p>
          <a:p>
            <a:pPr marL="0" marR="0" indent="0" algn="l" eaLnBrk="1" fontAlgn="auto" latinLnBrk="0" hangingPunct="1">
              <a:spcBef>
                <a:spcPts val="0"/>
              </a:spcBef>
              <a:spcAft>
                <a:spcPts val="0"/>
              </a:spcAft>
            </a:pPr>
            <a:r>
              <a:rPr lang="en-US" sz="900" i="0" u="none" strike="noStrike" dirty="0">
                <a:solidFill>
                  <a:srgbClr val="000000"/>
                </a:solidFill>
                <a:effectLst/>
                <a:latin typeface="Calibri" panose="020F0502020204030204" pitchFamily="34" charset="0"/>
              </a:rPr>
              <a:t>Federal law in the US, effective since 1986, that extends previous legislation against phone wiretapping to protect the contents of computer communications while they are being made, in transit, and stored on computers.</a:t>
            </a:r>
            <a:endParaRPr lang="en-US" sz="900" i="0" u="none" strike="noStrike" dirty="0">
              <a:effectLst/>
              <a:latin typeface="Arial" panose="020B0604020202020204" pitchFamily="34" charset="0"/>
            </a:endParaRPr>
          </a:p>
          <a:p>
            <a:endParaRPr lang="en-US" dirty="0"/>
          </a:p>
        </p:txBody>
      </p:sp>
      <p:pic>
        <p:nvPicPr>
          <p:cNvPr id="57" name="Picture 56">
            <a:extLst>
              <a:ext uri="{FF2B5EF4-FFF2-40B4-BE49-F238E27FC236}">
                <a16:creationId xmlns:a16="http://schemas.microsoft.com/office/drawing/2014/main" id="{8C4288A9-D842-E0A0-17FC-96D2740EFB98}"/>
              </a:ext>
            </a:extLst>
          </p:cNvPr>
          <p:cNvPicPr>
            <a:picLocks noChangeAspect="1"/>
          </p:cNvPicPr>
          <p:nvPr/>
        </p:nvPicPr>
        <p:blipFill>
          <a:blip r:embed="rId9"/>
          <a:stretch>
            <a:fillRect/>
          </a:stretch>
        </p:blipFill>
        <p:spPr>
          <a:xfrm>
            <a:off x="4603846" y="5805838"/>
            <a:ext cx="5712447" cy="390178"/>
          </a:xfrm>
          <a:prstGeom prst="rect">
            <a:avLst/>
          </a:prstGeom>
        </p:spPr>
      </p:pic>
      <p:sp>
        <p:nvSpPr>
          <p:cNvPr id="58" name="TextBox 57">
            <a:extLst>
              <a:ext uri="{FF2B5EF4-FFF2-40B4-BE49-F238E27FC236}">
                <a16:creationId xmlns:a16="http://schemas.microsoft.com/office/drawing/2014/main" id="{13F212B6-4556-B75B-64EE-39973B8D272B}"/>
              </a:ext>
            </a:extLst>
          </p:cNvPr>
          <p:cNvSpPr txBox="1"/>
          <p:nvPr/>
        </p:nvSpPr>
        <p:spPr>
          <a:xfrm>
            <a:off x="1739061" y="5819814"/>
            <a:ext cx="2535471" cy="400110"/>
          </a:xfrm>
          <a:prstGeom prst="rect">
            <a:avLst/>
          </a:prstGeom>
          <a:noFill/>
        </p:spPr>
        <p:txBody>
          <a:bodyPr wrap="square" rtlCol="0">
            <a:spAutoFit/>
          </a:bodyPr>
          <a:lstStyle/>
          <a:p>
            <a:r>
              <a:rPr lang="en-US" sz="2000" b="1" dirty="0">
                <a:solidFill>
                  <a:schemeClr val="bg1"/>
                </a:solidFill>
                <a:latin typeface="Aharoni" panose="02010803020104030203" pitchFamily="2" charset="-79"/>
                <a:cs typeface="Aharoni" panose="02010803020104030203" pitchFamily="2" charset="-79"/>
              </a:rPr>
              <a:t>FCRA</a:t>
            </a:r>
          </a:p>
        </p:txBody>
      </p:sp>
      <p:sp>
        <p:nvSpPr>
          <p:cNvPr id="61" name="TextBox 60">
            <a:extLst>
              <a:ext uri="{FF2B5EF4-FFF2-40B4-BE49-F238E27FC236}">
                <a16:creationId xmlns:a16="http://schemas.microsoft.com/office/drawing/2014/main" id="{E86E3EBB-5098-E72D-1AC2-ECED16713264}"/>
              </a:ext>
            </a:extLst>
          </p:cNvPr>
          <p:cNvSpPr txBox="1"/>
          <p:nvPr/>
        </p:nvSpPr>
        <p:spPr>
          <a:xfrm>
            <a:off x="4443101" y="5758014"/>
            <a:ext cx="5150511" cy="546816"/>
          </a:xfrm>
          <a:prstGeom prst="rect">
            <a:avLst/>
          </a:prstGeom>
          <a:noFill/>
        </p:spPr>
        <p:txBody>
          <a:bodyPr wrap="square" rtlCol="0">
            <a:spAutoFit/>
          </a:bodyPr>
          <a:lstStyle/>
          <a:p>
            <a:pPr marL="0" marR="0" indent="127000">
              <a:lnSpc>
                <a:spcPct val="107000"/>
              </a:lnSpc>
              <a:spcBef>
                <a:spcPts val="0"/>
              </a:spcBef>
              <a:spcAft>
                <a:spcPts val="0"/>
              </a:spcAft>
            </a:pPr>
            <a:r>
              <a:rPr lang="en-US" sz="1000" b="1" dirty="0">
                <a:solidFill>
                  <a:schemeClr val="tx1"/>
                </a:solidFill>
                <a:effectLst/>
              </a:rPr>
              <a:t>Fair Credit Reporting Act</a:t>
            </a:r>
          </a:p>
          <a:p>
            <a:pPr marL="0" marR="0" indent="127000">
              <a:lnSpc>
                <a:spcPct val="107000"/>
              </a:lnSpc>
              <a:spcBef>
                <a:spcPts val="0"/>
              </a:spcBef>
              <a:spcAft>
                <a:spcPts val="0"/>
              </a:spcAft>
            </a:pPr>
            <a:r>
              <a:rPr lang="en-US" sz="900" dirty="0">
                <a:solidFill>
                  <a:schemeClr val="tx1"/>
                </a:solidFill>
                <a:effectLst/>
              </a:rPr>
              <a:t>Federal law in the US, effective since 1970, that regulates credit agencies’ collection of credit report information as well as individuals’ access to such information.</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5" name="TextBox 64">
            <a:extLst>
              <a:ext uri="{FF2B5EF4-FFF2-40B4-BE49-F238E27FC236}">
                <a16:creationId xmlns:a16="http://schemas.microsoft.com/office/drawing/2014/main" id="{43C22DFE-7D9D-0711-4011-024588FF2405}"/>
              </a:ext>
            </a:extLst>
          </p:cNvPr>
          <p:cNvSpPr txBox="1"/>
          <p:nvPr/>
        </p:nvSpPr>
        <p:spPr>
          <a:xfrm>
            <a:off x="1225877" y="553096"/>
            <a:ext cx="6971251" cy="707886"/>
          </a:xfrm>
          <a:prstGeom prst="rect">
            <a:avLst/>
          </a:prstGeom>
          <a:noFill/>
        </p:spPr>
        <p:txBody>
          <a:bodyPr wrap="square">
            <a:spAutoFit/>
          </a:bodyPr>
          <a:lstStyle/>
          <a:p>
            <a:r>
              <a:rPr lang="en-US" sz="4000" dirty="0">
                <a:solidFill>
                  <a:schemeClr val="accent1"/>
                </a:solidFill>
                <a:latin typeface="Abadi Extra Light" panose="020B0204020104020204" pitchFamily="34" charset="0"/>
              </a:rPr>
              <a:t>The Alphabet Soup</a:t>
            </a:r>
            <a:endParaRPr lang="en-US" sz="4000" dirty="0"/>
          </a:p>
        </p:txBody>
      </p:sp>
    </p:spTree>
    <p:extLst>
      <p:ext uri="{BB962C8B-B14F-4D97-AF65-F5344CB8AC3E}">
        <p14:creationId xmlns:p14="http://schemas.microsoft.com/office/powerpoint/2010/main" val="288579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195DAA9-A756-21E1-F6F2-49AD94F57922}"/>
              </a:ext>
            </a:extLst>
          </p:cNvPr>
          <p:cNvGrpSpPr/>
          <p:nvPr/>
        </p:nvGrpSpPr>
        <p:grpSpPr>
          <a:xfrm>
            <a:off x="2976317" y="2247393"/>
            <a:ext cx="8099873" cy="844898"/>
            <a:chOff x="2433391" y="1808576"/>
            <a:chExt cx="8099873" cy="844898"/>
          </a:xfrm>
        </p:grpSpPr>
        <p:pic>
          <p:nvPicPr>
            <p:cNvPr id="28" name="Picture 27" descr="Shape, rectangle&#10;&#10;Description automatically generated">
              <a:extLst>
                <a:ext uri="{FF2B5EF4-FFF2-40B4-BE49-F238E27FC236}">
                  <a16:creationId xmlns:a16="http://schemas.microsoft.com/office/drawing/2014/main" id="{933F917C-89B7-31B5-95DE-B8D527B6CA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29" name="object 4">
              <a:extLst>
                <a:ext uri="{FF2B5EF4-FFF2-40B4-BE49-F238E27FC236}">
                  <a16:creationId xmlns:a16="http://schemas.microsoft.com/office/drawing/2014/main" id="{A6C8AACA-7264-BF0D-4659-779E610A950F}"/>
                </a:ext>
              </a:extLst>
            </p:cNvPr>
            <p:cNvSpPr txBox="1"/>
            <p:nvPr/>
          </p:nvSpPr>
          <p:spPr>
            <a:xfrm>
              <a:off x="3761584" y="1949179"/>
              <a:ext cx="5972004" cy="704295"/>
            </a:xfrm>
            <a:prstGeom prst="rect">
              <a:avLst/>
            </a:prstGeom>
          </p:spPr>
          <p:txBody>
            <a:bodyPr vert="horz" wrap="square" lIns="0" tIns="12700" rIns="0" bIns="0" rtlCol="0">
              <a:spAutoFit/>
            </a:bodyPr>
            <a:lstStyle/>
            <a:p>
              <a:pPr marL="0" marR="0" indent="128016" algn="l" fontAlgn="t">
                <a:lnSpc>
                  <a:spcPct val="107000"/>
                </a:lnSpc>
                <a:spcBef>
                  <a:spcPts val="0"/>
                </a:spcBef>
                <a:spcAft>
                  <a:spcPts val="0"/>
                </a:spcAft>
              </a:pPr>
              <a:r>
                <a:rPr lang="en-US" sz="1000" b="1" i="0" u="none" strike="noStrike" dirty="0">
                  <a:solidFill>
                    <a:srgbClr val="000000"/>
                  </a:solidFill>
                  <a:effectLst/>
                  <a:latin typeface="Calibri" panose="020F0502020204030204" pitchFamily="34" charset="0"/>
                </a:rPr>
                <a:t>Foreign Intelligence Surveillance Act</a:t>
              </a:r>
            </a:p>
            <a:p>
              <a:pPr indent="128016" fontAlgn="t">
                <a:lnSpc>
                  <a:spcPct val="107000"/>
                </a:lnSpc>
              </a:pPr>
              <a:r>
                <a:rPr lang="en-US" sz="800" i="0" u="none" strike="noStrike" dirty="0">
                  <a:solidFill>
                    <a:srgbClr val="000000"/>
                  </a:solidFill>
                  <a:effectLst/>
                  <a:latin typeface="Calibri" panose="020F0502020204030204" pitchFamily="34" charset="0"/>
                </a:rPr>
                <a:t>Federal law in the US, effective since 1978, that establishes processes for surveillance of communications, a provision that has been an ongoing point of contention in international data-transfer negotiations, especially between the US and the EU.</a:t>
              </a:r>
              <a:endParaRPr lang="en-US" sz="800" i="0" u="none" strike="noStrike" dirty="0">
                <a:effectLst/>
                <a:latin typeface="Arial" panose="020B0604020202020204" pitchFamily="34" charset="0"/>
              </a:endParaRPr>
            </a:p>
            <a:p>
              <a:pPr indent="137160" fontAlgn="t">
                <a:lnSpc>
                  <a:spcPct val="107000"/>
                </a:lnSpc>
              </a:pPr>
              <a:r>
                <a:rPr lang="en-US" sz="800" b="1" dirty="0">
                  <a:solidFill>
                    <a:srgbClr val="000000"/>
                  </a:solidFill>
                  <a:latin typeface="Calibri" panose="020F0502020204030204" pitchFamily="34" charset="0"/>
                </a:rPr>
                <a:t>.</a:t>
              </a:r>
              <a:endParaRPr lang="en-US" sz="800" b="0" i="0" u="none" strike="noStrike" dirty="0">
                <a:effectLst/>
                <a:latin typeface="Arial" panose="020B0604020202020204" pitchFamily="34" charset="0"/>
              </a:endParaRPr>
            </a:p>
            <a:p>
              <a:pPr marL="0" marR="0" indent="128016" algn="l" fontAlgn="t">
                <a:lnSpc>
                  <a:spcPct val="107000"/>
                </a:lnSpc>
                <a:spcBef>
                  <a:spcPts val="0"/>
                </a:spcBef>
                <a:spcAft>
                  <a:spcPts val="0"/>
                </a:spcAft>
              </a:pPr>
              <a:endParaRPr lang="en-US" sz="800" b="0" i="0" u="none" strike="noStrike" dirty="0">
                <a:effectLst/>
                <a:latin typeface="Arial" panose="020B0604020202020204" pitchFamily="34" charset="0"/>
              </a:endParaRPr>
            </a:p>
          </p:txBody>
        </p:sp>
      </p:grpSp>
      <p:grpSp>
        <p:nvGrpSpPr>
          <p:cNvPr id="3" name="Group 2">
            <a:extLst>
              <a:ext uri="{FF2B5EF4-FFF2-40B4-BE49-F238E27FC236}">
                <a16:creationId xmlns:a16="http://schemas.microsoft.com/office/drawing/2014/main" id="{00360B6D-21C1-695B-9817-D0027A5ED41B}"/>
              </a:ext>
            </a:extLst>
          </p:cNvPr>
          <p:cNvGrpSpPr/>
          <p:nvPr/>
        </p:nvGrpSpPr>
        <p:grpSpPr>
          <a:xfrm>
            <a:off x="2593037" y="1574639"/>
            <a:ext cx="8099873" cy="730921"/>
            <a:chOff x="2083816" y="1787576"/>
            <a:chExt cx="8099873" cy="730921"/>
          </a:xfrm>
        </p:grpSpPr>
        <p:pic>
          <p:nvPicPr>
            <p:cNvPr id="43" name="Picture 42" descr="Shape, rectangle&#10;&#10;Description automatically generated">
              <a:extLst>
                <a:ext uri="{FF2B5EF4-FFF2-40B4-BE49-F238E27FC236}">
                  <a16:creationId xmlns:a16="http://schemas.microsoft.com/office/drawing/2014/main" id="{8300E2E4-66FC-8DD2-D500-69AC5C2FB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3816" y="1787576"/>
              <a:ext cx="8099873" cy="730921"/>
            </a:xfrm>
            <a:prstGeom prst="rect">
              <a:avLst/>
            </a:prstGeom>
          </p:spPr>
        </p:pic>
        <p:sp>
          <p:nvSpPr>
            <p:cNvPr id="22" name="object 4">
              <a:extLst>
                <a:ext uri="{FF2B5EF4-FFF2-40B4-BE49-F238E27FC236}">
                  <a16:creationId xmlns:a16="http://schemas.microsoft.com/office/drawing/2014/main" id="{97EE8C27-1ACC-B4F6-84E2-C4071678FCB8}"/>
                </a:ext>
              </a:extLst>
            </p:cNvPr>
            <p:cNvSpPr txBox="1"/>
            <p:nvPr/>
          </p:nvSpPr>
          <p:spPr>
            <a:xfrm>
              <a:off x="3752751" y="1898972"/>
              <a:ext cx="6430938" cy="539763"/>
            </a:xfrm>
            <a:prstGeom prst="rect">
              <a:avLst/>
            </a:prstGeom>
          </p:spPr>
          <p:txBody>
            <a:bodyPr vert="horz" wrap="square" lIns="0" tIns="12700" rIns="0" bIns="0" rtlCol="0">
              <a:spAutoFit/>
            </a:bodyPr>
            <a:lstStyle/>
            <a:p>
              <a:pPr marL="0" marR="0" indent="128016" algn="l" fontAlgn="t">
                <a:lnSpc>
                  <a:spcPct val="107000"/>
                </a:lnSpc>
                <a:spcBef>
                  <a:spcPts val="0"/>
                </a:spcBef>
                <a:spcAft>
                  <a:spcPts val="0"/>
                </a:spcAft>
              </a:pPr>
              <a:r>
                <a:rPr lang="en-US" sz="1000" b="1" i="0" u="none" strike="noStrike" dirty="0">
                  <a:solidFill>
                    <a:srgbClr val="000000"/>
                  </a:solidFill>
                  <a:effectLst/>
                  <a:latin typeface="Calibri" panose="020F0502020204030204" pitchFamily="34" charset="0"/>
                </a:rPr>
                <a:t>Family Educational Rights and Privacy Act</a:t>
              </a:r>
              <a:endParaRPr lang="en-US" sz="1000" b="0" i="0" u="none" strike="noStrike" dirty="0">
                <a:effectLst/>
                <a:latin typeface="Arial" panose="020B0604020202020204" pitchFamily="34" charset="0"/>
              </a:endParaRPr>
            </a:p>
            <a:p>
              <a:pPr marL="0" marR="0" indent="128016" algn="l" fontAlgn="t">
                <a:lnSpc>
                  <a:spcPct val="107000"/>
                </a:lnSpc>
                <a:spcBef>
                  <a:spcPts val="0"/>
                </a:spcBef>
                <a:spcAft>
                  <a:spcPts val="0"/>
                </a:spcAft>
              </a:pPr>
              <a:r>
                <a:rPr lang="en-US" sz="1000" i="0" u="none" strike="noStrike" dirty="0">
                  <a:solidFill>
                    <a:srgbClr val="000000"/>
                  </a:solidFill>
                  <a:effectLst/>
                  <a:latin typeface="Calibri" panose="020F0502020204030204" pitchFamily="34" charset="0"/>
                </a:rPr>
                <a:t>Federal law in the US, effective since 1974, that regulates access and processing of education-related data.</a:t>
              </a:r>
              <a:endParaRPr lang="en-US" sz="1000" i="0" u="none" strike="noStrike" dirty="0">
                <a:effectLst/>
                <a:latin typeface="Arial" panose="020B0604020202020204" pitchFamily="34" charset="0"/>
              </a:endParaRPr>
            </a:p>
            <a:p>
              <a:pPr marL="0" marR="0" indent="137160" algn="l" rtl="0" eaLnBrk="1" fontAlgn="t" latinLnBrk="0" hangingPunct="1">
                <a:lnSpc>
                  <a:spcPct val="107000"/>
                </a:lnSpc>
                <a:spcBef>
                  <a:spcPts val="0"/>
                </a:spcBef>
                <a:spcAft>
                  <a:spcPts val="0"/>
                </a:spcAft>
              </a:pPr>
              <a:endParaRPr lang="en-US" sz="1200" b="0" i="0" u="none" strike="noStrike" dirty="0">
                <a:effectLst/>
                <a:latin typeface="Arial" panose="020B0604020202020204" pitchFamily="34" charset="0"/>
              </a:endParaRPr>
            </a:p>
          </p:txBody>
        </p:sp>
      </p:grpSp>
      <p:sp>
        <p:nvSpPr>
          <p:cNvPr id="2" name="object 2"/>
          <p:cNvSpPr txBox="1">
            <a:spLocks noGrp="1"/>
          </p:cNvSpPr>
          <p:nvPr>
            <p:ph type="title"/>
          </p:nvPr>
        </p:nvSpPr>
        <p:spPr>
          <a:xfrm>
            <a:off x="1266135" y="605130"/>
            <a:ext cx="7284205" cy="1213153"/>
          </a:xfrm>
          <a:prstGeom prst="rect">
            <a:avLst/>
          </a:prstGeom>
        </p:spPr>
        <p:txBody>
          <a:bodyPr vert="horz" wrap="square" lIns="0" tIns="12700" rIns="0" bIns="0" rtlCol="0">
            <a:spAutoFit/>
          </a:bodyPr>
          <a:lstStyle/>
          <a:p>
            <a:pPr marL="12700">
              <a:spcBef>
                <a:spcPts val="100"/>
              </a:spcBef>
            </a:pPr>
            <a:r>
              <a:rPr lang="en-US" sz="4000" dirty="0">
                <a:solidFill>
                  <a:schemeClr val="tx2"/>
                </a:solidFill>
                <a:latin typeface="Abadi Extra Light" panose="020B0204020104020204" pitchFamily="34" charset="0"/>
              </a:rPr>
              <a:t>Are you tired of Soup Yet?</a:t>
            </a:r>
            <a:br>
              <a:rPr lang="en-US" sz="4000" dirty="0">
                <a:solidFill>
                  <a:schemeClr val="tx2"/>
                </a:solidFill>
                <a:latin typeface="Abadi Extra Light" panose="020B0204020104020204" pitchFamily="34" charset="0"/>
              </a:rPr>
            </a:br>
            <a:endParaRPr sz="3800" dirty="0">
              <a:latin typeface="Roboto" panose="02000000000000000000" pitchFamily="2" charset="0"/>
              <a:ea typeface="Roboto" panose="02000000000000000000" pitchFamily="2" charset="0"/>
            </a:endParaRPr>
          </a:p>
        </p:txBody>
      </p:sp>
      <p:sp>
        <p:nvSpPr>
          <p:cNvPr id="17" name="object 17"/>
          <p:cNvSpPr txBox="1">
            <a:spLocks noGrp="1"/>
          </p:cNvSpPr>
          <p:nvPr>
            <p:ph type="ftr" sz="quarter" idx="5"/>
          </p:nvPr>
        </p:nvSpPr>
        <p:spPr>
          <a:prstGeom prst="rect">
            <a:avLst/>
          </a:prstGeom>
        </p:spPr>
        <p:txBody>
          <a:bodyPr vert="horz" wrap="square" lIns="0" tIns="17145" rIns="0" bIns="0" rtlCol="0">
            <a:spAutoFit/>
          </a:body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pic>
        <p:nvPicPr>
          <p:cNvPr id="19" name="Picture 18" descr="Shape, rectangle&#10;&#10;Description automatically generated">
            <a:extLst>
              <a:ext uri="{FF2B5EF4-FFF2-40B4-BE49-F238E27FC236}">
                <a16:creationId xmlns:a16="http://schemas.microsoft.com/office/drawing/2014/main" id="{AF221225-8C2E-707D-8B70-37EF4483F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662" y="1560467"/>
            <a:ext cx="3388553" cy="729933"/>
          </a:xfrm>
          <a:prstGeom prst="rect">
            <a:avLst/>
          </a:prstGeom>
        </p:spPr>
      </p:pic>
      <p:sp>
        <p:nvSpPr>
          <p:cNvPr id="33" name="object 4">
            <a:extLst>
              <a:ext uri="{FF2B5EF4-FFF2-40B4-BE49-F238E27FC236}">
                <a16:creationId xmlns:a16="http://schemas.microsoft.com/office/drawing/2014/main" id="{522ACA22-C900-809C-2879-D3A85791EF08}"/>
              </a:ext>
            </a:extLst>
          </p:cNvPr>
          <p:cNvSpPr txBox="1"/>
          <p:nvPr/>
        </p:nvSpPr>
        <p:spPr>
          <a:xfrm>
            <a:off x="1661114" y="1755938"/>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FERPA</a:t>
            </a:r>
            <a:endParaRPr sz="2000" dirty="0">
              <a:solidFill>
                <a:schemeClr val="bg1"/>
              </a:solidFill>
              <a:latin typeface="Roboto" panose="02000000000000000000" pitchFamily="2" charset="0"/>
              <a:ea typeface="Roboto" panose="02000000000000000000" pitchFamily="2" charset="0"/>
              <a:cs typeface="Roboto-Light"/>
            </a:endParaRPr>
          </a:p>
        </p:txBody>
      </p:sp>
      <p:pic>
        <p:nvPicPr>
          <p:cNvPr id="20" name="Picture 19" descr="Shape, rectangle&#10;&#10;Description automatically generated">
            <a:extLst>
              <a:ext uri="{FF2B5EF4-FFF2-40B4-BE49-F238E27FC236}">
                <a16:creationId xmlns:a16="http://schemas.microsoft.com/office/drawing/2014/main" id="{889E7F5B-8F2E-7DC1-4069-32A4642753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005" y="2225842"/>
            <a:ext cx="3400690" cy="780910"/>
          </a:xfrm>
          <a:prstGeom prst="rect">
            <a:avLst/>
          </a:prstGeom>
        </p:spPr>
      </p:pic>
      <p:grpSp>
        <p:nvGrpSpPr>
          <p:cNvPr id="30" name="Group 29">
            <a:extLst>
              <a:ext uri="{FF2B5EF4-FFF2-40B4-BE49-F238E27FC236}">
                <a16:creationId xmlns:a16="http://schemas.microsoft.com/office/drawing/2014/main" id="{6E701A39-DB1D-BB8D-F970-F5AA21EF4A02}"/>
              </a:ext>
            </a:extLst>
          </p:cNvPr>
          <p:cNvGrpSpPr/>
          <p:nvPr/>
        </p:nvGrpSpPr>
        <p:grpSpPr>
          <a:xfrm>
            <a:off x="3068380" y="3592732"/>
            <a:ext cx="8099873" cy="730921"/>
            <a:chOff x="2494974" y="1819309"/>
            <a:chExt cx="8099873" cy="730921"/>
          </a:xfrm>
        </p:grpSpPr>
        <p:pic>
          <p:nvPicPr>
            <p:cNvPr id="31" name="Picture 30" descr="Shape, rectangle&#10;&#10;Description automatically generated">
              <a:extLst>
                <a:ext uri="{FF2B5EF4-FFF2-40B4-BE49-F238E27FC236}">
                  <a16:creationId xmlns:a16="http://schemas.microsoft.com/office/drawing/2014/main" id="{31CBC562-24EA-8541-59BE-39F00362E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4974" y="1819309"/>
              <a:ext cx="8099873" cy="730921"/>
            </a:xfrm>
            <a:prstGeom prst="rect">
              <a:avLst/>
            </a:prstGeom>
          </p:spPr>
        </p:pic>
        <p:sp>
          <p:nvSpPr>
            <p:cNvPr id="34" name="object 4">
              <a:extLst>
                <a:ext uri="{FF2B5EF4-FFF2-40B4-BE49-F238E27FC236}">
                  <a16:creationId xmlns:a16="http://schemas.microsoft.com/office/drawing/2014/main" id="{2DE946C9-48D8-4AED-A102-F4699EE1A0A0}"/>
                </a:ext>
              </a:extLst>
            </p:cNvPr>
            <p:cNvSpPr txBox="1"/>
            <p:nvPr/>
          </p:nvSpPr>
          <p:spPr>
            <a:xfrm>
              <a:off x="3741303" y="1949729"/>
              <a:ext cx="4876183" cy="342145"/>
            </a:xfrm>
            <a:prstGeom prst="rect">
              <a:avLst/>
            </a:prstGeom>
          </p:spPr>
          <p:txBody>
            <a:bodyPr vert="horz" wrap="square" lIns="0" tIns="12700" rIns="0" bIns="0" rtlCol="0">
              <a:spAutoFit/>
            </a:bodyPr>
            <a:lstStyle/>
            <a:p>
              <a:pPr marL="0" marR="0" indent="137160" algn="l" fontAlgn="t">
                <a:lnSpc>
                  <a:spcPct val="107000"/>
                </a:lnSpc>
                <a:spcBef>
                  <a:spcPts val="0"/>
                </a:spcBef>
                <a:spcAft>
                  <a:spcPts val="0"/>
                </a:spcAft>
              </a:pPr>
              <a:r>
                <a:rPr lang="en-US" sz="1000" b="1" i="0" u="sng" strike="noStrike" dirty="0">
                  <a:solidFill>
                    <a:srgbClr val="000000"/>
                  </a:solidFill>
                  <a:effectLst/>
                  <a:latin typeface="Calibri" panose="020F0502020204030204" pitchFamily="34" charset="0"/>
                  <a:hlinkClick r:id="rId5"/>
                </a:rPr>
                <a:t>Personal Information Protection and Electronic Documents Act</a:t>
              </a:r>
              <a:endParaRPr lang="en-US" sz="1000" b="0" i="0" u="none" strike="noStrike" dirty="0">
                <a:effectLst/>
                <a:latin typeface="Arial" panose="020B0604020202020204" pitchFamily="34" charset="0"/>
              </a:endParaRPr>
            </a:p>
            <a:p>
              <a:pPr marL="0" marR="0" indent="128016" algn="l" fontAlgn="t">
                <a:lnSpc>
                  <a:spcPct val="107000"/>
                </a:lnSpc>
                <a:spcBef>
                  <a:spcPts val="0"/>
                </a:spcBef>
                <a:spcAft>
                  <a:spcPts val="0"/>
                </a:spcAft>
              </a:pPr>
              <a:r>
                <a:rPr lang="en-US" sz="1000" i="0" u="none" strike="noStrike" dirty="0">
                  <a:solidFill>
                    <a:srgbClr val="000000"/>
                  </a:solidFill>
                  <a:effectLst/>
                  <a:latin typeface="Calibri" panose="020F0502020204030204" pitchFamily="34" charset="0"/>
                </a:rPr>
                <a:t>Federal privacy law in Canada, effective since 2000.</a:t>
              </a:r>
              <a:endParaRPr lang="en-US" sz="1000" b="0" i="0" u="none" strike="noStrike" dirty="0">
                <a:effectLst/>
                <a:latin typeface="Arial" panose="020B0604020202020204" pitchFamily="34" charset="0"/>
              </a:endParaRPr>
            </a:p>
          </p:txBody>
        </p:sp>
      </p:grpSp>
      <p:grpSp>
        <p:nvGrpSpPr>
          <p:cNvPr id="35" name="Group 34">
            <a:extLst>
              <a:ext uri="{FF2B5EF4-FFF2-40B4-BE49-F238E27FC236}">
                <a16:creationId xmlns:a16="http://schemas.microsoft.com/office/drawing/2014/main" id="{7FCA5C9D-24DC-090E-CBC5-D65A06A3F963}"/>
              </a:ext>
            </a:extLst>
          </p:cNvPr>
          <p:cNvGrpSpPr/>
          <p:nvPr/>
        </p:nvGrpSpPr>
        <p:grpSpPr>
          <a:xfrm>
            <a:off x="3006797" y="2905311"/>
            <a:ext cx="8099873" cy="730921"/>
            <a:chOff x="2433391" y="1808576"/>
            <a:chExt cx="8099873" cy="730921"/>
          </a:xfrm>
        </p:grpSpPr>
        <p:pic>
          <p:nvPicPr>
            <p:cNvPr id="36" name="Picture 35" descr="Shape, rectangle&#10;&#10;Description automatically generated">
              <a:extLst>
                <a:ext uri="{FF2B5EF4-FFF2-40B4-BE49-F238E27FC236}">
                  <a16:creationId xmlns:a16="http://schemas.microsoft.com/office/drawing/2014/main" id="{51BCD3FE-5BF8-EA6B-4FE4-FFB0209C03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37" name="object 4">
              <a:extLst>
                <a:ext uri="{FF2B5EF4-FFF2-40B4-BE49-F238E27FC236}">
                  <a16:creationId xmlns:a16="http://schemas.microsoft.com/office/drawing/2014/main" id="{6C510C3C-5EDA-B979-DF79-6536DD90F518}"/>
                </a:ext>
              </a:extLst>
            </p:cNvPr>
            <p:cNvSpPr txBox="1"/>
            <p:nvPr/>
          </p:nvSpPr>
          <p:spPr>
            <a:xfrm>
              <a:off x="3741303" y="1865670"/>
              <a:ext cx="6164881" cy="506805"/>
            </a:xfrm>
            <a:prstGeom prst="rect">
              <a:avLst/>
            </a:prstGeom>
          </p:spPr>
          <p:txBody>
            <a:bodyPr vert="horz" wrap="square" lIns="0" tIns="12700" rIns="0" bIns="0" rtlCol="0">
              <a:spAutoFit/>
            </a:bodyPr>
            <a:lstStyle/>
            <a:p>
              <a:pPr marL="0" marR="0" indent="128016" algn="l" fontAlgn="t">
                <a:lnSpc>
                  <a:spcPct val="107000"/>
                </a:lnSpc>
                <a:spcBef>
                  <a:spcPts val="0"/>
                </a:spcBef>
                <a:spcAft>
                  <a:spcPts val="0"/>
                </a:spcAft>
              </a:pPr>
              <a:r>
                <a:rPr lang="en-US" sz="1000" b="1" i="0" u="sng" strike="noStrike" dirty="0">
                  <a:solidFill>
                    <a:srgbClr val="000000"/>
                  </a:solidFill>
                  <a:effectLst/>
                  <a:latin typeface="Calibri" panose="020F0502020204030204" pitchFamily="34" charset="0"/>
                </a:rPr>
                <a:t>Gramm-Leach-Bliley Act</a:t>
              </a:r>
              <a:endParaRPr lang="en-US" sz="1000" b="0" i="0" u="none" strike="noStrike" dirty="0">
                <a:effectLst/>
                <a:latin typeface="Arial" panose="020B0604020202020204" pitchFamily="34" charset="0"/>
              </a:endParaRPr>
            </a:p>
            <a:p>
              <a:pPr marL="0" marR="0" indent="128016" algn="l" fontAlgn="t">
                <a:lnSpc>
                  <a:spcPct val="107000"/>
                </a:lnSpc>
                <a:spcBef>
                  <a:spcPts val="0"/>
                </a:spcBef>
                <a:spcAft>
                  <a:spcPts val="0"/>
                </a:spcAft>
              </a:pPr>
              <a:r>
                <a:rPr lang="en-US" sz="1000" i="0" u="none" strike="noStrike" dirty="0">
                  <a:solidFill>
                    <a:srgbClr val="000000"/>
                  </a:solidFill>
                  <a:effectLst/>
                  <a:latin typeface="Calibri" panose="020F0502020204030204" pitchFamily="34" charset="0"/>
                </a:rPr>
                <a:t>Federal statute in the United States that, among other measures, requires financial organizations to disclose their data safeguards to their users; effective since 1999</a:t>
              </a:r>
              <a:r>
                <a:rPr lang="en-US" sz="1000" b="1" i="0" u="none" strike="noStrike" dirty="0">
                  <a:solidFill>
                    <a:srgbClr val="000000"/>
                  </a:solidFill>
                  <a:effectLst/>
                  <a:latin typeface="Calibri" panose="020F0502020204030204" pitchFamily="34" charset="0"/>
                </a:rPr>
                <a:t>.</a:t>
              </a:r>
              <a:endParaRPr lang="en-US" sz="1000" b="0" i="0" u="none" strike="noStrike" dirty="0">
                <a:effectLst/>
                <a:latin typeface="Arial" panose="020B0604020202020204" pitchFamily="34" charset="0"/>
              </a:endParaRPr>
            </a:p>
          </p:txBody>
        </p:sp>
      </p:grpSp>
      <p:pic>
        <p:nvPicPr>
          <p:cNvPr id="38" name="Picture 37" descr="Shape, rectangle&#10;&#10;Description automatically generated">
            <a:extLst>
              <a:ext uri="{FF2B5EF4-FFF2-40B4-BE49-F238E27FC236}">
                <a16:creationId xmlns:a16="http://schemas.microsoft.com/office/drawing/2014/main" id="{8A90461C-A21B-F837-91ED-3B3D9D5364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142" y="2905113"/>
            <a:ext cx="3419033" cy="729933"/>
          </a:xfrm>
          <a:prstGeom prst="rect">
            <a:avLst/>
          </a:prstGeom>
        </p:spPr>
      </p:pic>
      <p:sp>
        <p:nvSpPr>
          <p:cNvPr id="39" name="object 4">
            <a:extLst>
              <a:ext uri="{FF2B5EF4-FFF2-40B4-BE49-F238E27FC236}">
                <a16:creationId xmlns:a16="http://schemas.microsoft.com/office/drawing/2014/main" id="{4A1FEED6-F566-4204-1DEC-DEFF37E84AB7}"/>
              </a:ext>
            </a:extLst>
          </p:cNvPr>
          <p:cNvSpPr txBox="1"/>
          <p:nvPr/>
        </p:nvSpPr>
        <p:spPr>
          <a:xfrm>
            <a:off x="1691594" y="3100584"/>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GLBA</a:t>
            </a:r>
            <a:endParaRPr sz="2000" dirty="0">
              <a:solidFill>
                <a:schemeClr val="bg1"/>
              </a:solidFill>
              <a:latin typeface="Roboto" panose="02000000000000000000" pitchFamily="2" charset="0"/>
              <a:ea typeface="Roboto" panose="02000000000000000000" pitchFamily="2" charset="0"/>
              <a:cs typeface="Roboto-Light"/>
            </a:endParaRPr>
          </a:p>
        </p:txBody>
      </p:sp>
      <p:pic>
        <p:nvPicPr>
          <p:cNvPr id="40" name="Picture 39" descr="Shape, rectangle&#10;&#10;Description automatically generated">
            <a:extLst>
              <a:ext uri="{FF2B5EF4-FFF2-40B4-BE49-F238E27FC236}">
                <a16:creationId xmlns:a16="http://schemas.microsoft.com/office/drawing/2014/main" id="{493D343E-4B71-5B0B-28BD-602AC98489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142" y="3578238"/>
            <a:ext cx="3419033" cy="729933"/>
          </a:xfrm>
          <a:prstGeom prst="rect">
            <a:avLst/>
          </a:prstGeom>
        </p:spPr>
      </p:pic>
      <p:sp>
        <p:nvSpPr>
          <p:cNvPr id="41" name="object 4">
            <a:extLst>
              <a:ext uri="{FF2B5EF4-FFF2-40B4-BE49-F238E27FC236}">
                <a16:creationId xmlns:a16="http://schemas.microsoft.com/office/drawing/2014/main" id="{F629034E-CCCB-5B04-87FA-FFF64B91D068}"/>
              </a:ext>
            </a:extLst>
          </p:cNvPr>
          <p:cNvSpPr txBox="1"/>
          <p:nvPr/>
        </p:nvSpPr>
        <p:spPr>
          <a:xfrm>
            <a:off x="1691593" y="3798166"/>
            <a:ext cx="5208168"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PIPEDA</a:t>
            </a:r>
            <a:endParaRPr sz="2000" dirty="0">
              <a:solidFill>
                <a:schemeClr val="bg1"/>
              </a:solidFill>
              <a:latin typeface="Roboto" panose="02000000000000000000" pitchFamily="2" charset="0"/>
              <a:ea typeface="Roboto" panose="02000000000000000000" pitchFamily="2" charset="0"/>
              <a:cs typeface="Roboto-Light"/>
            </a:endParaRPr>
          </a:p>
        </p:txBody>
      </p:sp>
      <p:sp>
        <p:nvSpPr>
          <p:cNvPr id="50" name="object 4">
            <a:extLst>
              <a:ext uri="{FF2B5EF4-FFF2-40B4-BE49-F238E27FC236}">
                <a16:creationId xmlns:a16="http://schemas.microsoft.com/office/drawing/2014/main" id="{0F245B8A-1270-0C85-F54F-5903DDAAED77}"/>
              </a:ext>
            </a:extLst>
          </p:cNvPr>
          <p:cNvSpPr txBox="1"/>
          <p:nvPr/>
        </p:nvSpPr>
        <p:spPr>
          <a:xfrm>
            <a:off x="1716492" y="4438548"/>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UCPA</a:t>
            </a:r>
            <a:endParaRPr sz="2000" dirty="0">
              <a:solidFill>
                <a:schemeClr val="bg1"/>
              </a:solidFill>
              <a:latin typeface="Roboto" panose="02000000000000000000" pitchFamily="2" charset="0"/>
              <a:ea typeface="Roboto" panose="02000000000000000000" pitchFamily="2" charset="0"/>
              <a:cs typeface="Roboto-Light"/>
            </a:endParaRPr>
          </a:p>
        </p:txBody>
      </p:sp>
      <p:sp>
        <p:nvSpPr>
          <p:cNvPr id="5" name="TextBox 4">
            <a:extLst>
              <a:ext uri="{FF2B5EF4-FFF2-40B4-BE49-F238E27FC236}">
                <a16:creationId xmlns:a16="http://schemas.microsoft.com/office/drawing/2014/main" id="{71DEB2D7-A2FD-680D-0F9E-66FA47456898}"/>
              </a:ext>
            </a:extLst>
          </p:cNvPr>
          <p:cNvSpPr txBox="1"/>
          <p:nvPr/>
        </p:nvSpPr>
        <p:spPr>
          <a:xfrm>
            <a:off x="1588705" y="2390919"/>
            <a:ext cx="6094602" cy="369332"/>
          </a:xfrm>
          <a:prstGeom prst="rect">
            <a:avLst/>
          </a:prstGeom>
          <a:noFill/>
        </p:spPr>
        <p:txBody>
          <a:bodyPr wrap="square">
            <a:spAutoFit/>
          </a:bodyPr>
          <a:lstStyle/>
          <a:p>
            <a:r>
              <a:rPr lang="en-US" sz="1800" spc="-5" dirty="0">
                <a:solidFill>
                  <a:schemeClr val="bg1"/>
                </a:solidFill>
                <a:latin typeface="Aharoni" panose="02010803020104030203" pitchFamily="2" charset="-79"/>
                <a:ea typeface="Roboto" panose="02000000000000000000" pitchFamily="2" charset="0"/>
                <a:cs typeface="Aharoni" panose="02010803020104030203" pitchFamily="2" charset="-79"/>
              </a:rPr>
              <a:t>FISA</a:t>
            </a:r>
            <a:endParaRPr lang="en-US" dirty="0"/>
          </a:p>
        </p:txBody>
      </p:sp>
    </p:spTree>
    <p:extLst>
      <p:ext uri="{BB962C8B-B14F-4D97-AF65-F5344CB8AC3E}">
        <p14:creationId xmlns:p14="http://schemas.microsoft.com/office/powerpoint/2010/main" val="4171696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9D165C2A-8DAC-E902-7D79-942EE1A64164}"/>
              </a:ext>
            </a:extLst>
          </p:cNvPr>
          <p:cNvGrpSpPr/>
          <p:nvPr/>
        </p:nvGrpSpPr>
        <p:grpSpPr>
          <a:xfrm>
            <a:off x="3146193" y="4011749"/>
            <a:ext cx="8099873" cy="730921"/>
            <a:chOff x="2971555" y="3470066"/>
            <a:chExt cx="8099873" cy="730921"/>
          </a:xfrm>
        </p:grpSpPr>
        <p:pic>
          <p:nvPicPr>
            <p:cNvPr id="50" name="Picture 49" descr="Shape, rectangle&#10;&#10;Description automatically generated">
              <a:extLst>
                <a:ext uri="{FF2B5EF4-FFF2-40B4-BE49-F238E27FC236}">
                  <a16:creationId xmlns:a16="http://schemas.microsoft.com/office/drawing/2014/main" id="{58D0D5B9-9309-A7E8-AC42-A730720DAC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555" y="3470066"/>
              <a:ext cx="8099873" cy="730921"/>
            </a:xfrm>
            <a:prstGeom prst="rect">
              <a:avLst/>
            </a:prstGeom>
          </p:spPr>
        </p:pic>
        <p:sp>
          <p:nvSpPr>
            <p:cNvPr id="55" name="object 4">
              <a:extLst>
                <a:ext uri="{FF2B5EF4-FFF2-40B4-BE49-F238E27FC236}">
                  <a16:creationId xmlns:a16="http://schemas.microsoft.com/office/drawing/2014/main" id="{5D95A30E-BF2A-1AC9-1B09-74E54F5072B5}"/>
                </a:ext>
              </a:extLst>
            </p:cNvPr>
            <p:cNvSpPr txBox="1"/>
            <p:nvPr/>
          </p:nvSpPr>
          <p:spPr>
            <a:xfrm>
              <a:off x="6868238" y="3692326"/>
              <a:ext cx="3266362" cy="287899"/>
            </a:xfrm>
            <a:prstGeom prst="rect">
              <a:avLst/>
            </a:prstGeom>
          </p:spPr>
          <p:txBody>
            <a:bodyPr vert="horz" wrap="square" lIns="0" tIns="12700" rIns="0" bIns="0" rtlCol="0">
              <a:spAutoFit/>
            </a:bodyPr>
            <a:lstStyle/>
            <a:p>
              <a:pPr marL="12064" marR="340360">
                <a:lnSpc>
                  <a:spcPts val="1900"/>
                </a:lnSpc>
                <a:spcBef>
                  <a:spcPts val="100"/>
                </a:spcBef>
                <a:buClr>
                  <a:srgbClr val="2B69B3"/>
                </a:buClr>
                <a:tabLst>
                  <a:tab pos="227965" algn="l"/>
                </a:tabLst>
              </a:pPr>
              <a:r>
                <a:rPr lang="en-US" sz="2400" spc="-5" dirty="0">
                  <a:solidFill>
                    <a:schemeClr val="bg1"/>
                  </a:solidFill>
                  <a:latin typeface="Aharoni" panose="02010803020104030203" pitchFamily="2" charset="-79"/>
                  <a:ea typeface="Roboto" panose="02000000000000000000" pitchFamily="2" charset="0"/>
                  <a:cs typeface="Aharoni" panose="02010803020104030203" pitchFamily="2" charset="-79"/>
                </a:rPr>
                <a:t>8 </a:t>
              </a: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States </a:t>
              </a:r>
              <a:endParaRPr sz="1600" dirty="0">
                <a:solidFill>
                  <a:schemeClr val="bg1"/>
                </a:solidFill>
                <a:latin typeface="Roboto" panose="02000000000000000000" pitchFamily="2" charset="0"/>
                <a:ea typeface="Roboto" panose="02000000000000000000" pitchFamily="2" charset="0"/>
                <a:cs typeface="Roboto-Light"/>
              </a:endParaRPr>
            </a:p>
          </p:txBody>
        </p:sp>
      </p:grpSp>
      <p:grpSp>
        <p:nvGrpSpPr>
          <p:cNvPr id="54" name="Group 53">
            <a:extLst>
              <a:ext uri="{FF2B5EF4-FFF2-40B4-BE49-F238E27FC236}">
                <a16:creationId xmlns:a16="http://schemas.microsoft.com/office/drawing/2014/main" id="{2C9B1FAB-5C57-1CD2-0B3A-4F371FDD5AEB}"/>
              </a:ext>
            </a:extLst>
          </p:cNvPr>
          <p:cNvGrpSpPr/>
          <p:nvPr/>
        </p:nvGrpSpPr>
        <p:grpSpPr>
          <a:xfrm>
            <a:off x="3150955" y="3320497"/>
            <a:ext cx="8099873" cy="730921"/>
            <a:chOff x="2976317" y="2511612"/>
            <a:chExt cx="8099873" cy="730921"/>
          </a:xfrm>
        </p:grpSpPr>
        <p:grpSp>
          <p:nvGrpSpPr>
            <p:cNvPr id="4" name="Group 3">
              <a:extLst>
                <a:ext uri="{FF2B5EF4-FFF2-40B4-BE49-F238E27FC236}">
                  <a16:creationId xmlns:a16="http://schemas.microsoft.com/office/drawing/2014/main" id="{15EC32C9-DDAE-A3F7-7B9E-D45B6D44B2A7}"/>
                </a:ext>
              </a:extLst>
            </p:cNvPr>
            <p:cNvGrpSpPr/>
            <p:nvPr/>
          </p:nvGrpSpPr>
          <p:grpSpPr>
            <a:xfrm>
              <a:off x="2976317" y="2511612"/>
              <a:ext cx="8099873" cy="730921"/>
              <a:chOff x="2433391" y="2759523"/>
              <a:chExt cx="8099873" cy="730921"/>
            </a:xfrm>
          </p:grpSpPr>
          <p:pic>
            <p:nvPicPr>
              <p:cNvPr id="45" name="Picture 44" descr="Shape, rectangle&#10;&#10;Description automatically generated">
                <a:extLst>
                  <a:ext uri="{FF2B5EF4-FFF2-40B4-BE49-F238E27FC236}">
                    <a16:creationId xmlns:a16="http://schemas.microsoft.com/office/drawing/2014/main" id="{C08175D9-4C6F-E6C8-1D78-9393FAC2A6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2759523"/>
                <a:ext cx="8099873" cy="730921"/>
              </a:xfrm>
              <a:prstGeom prst="rect">
                <a:avLst/>
              </a:prstGeom>
            </p:spPr>
          </p:pic>
          <p:sp>
            <p:nvSpPr>
              <p:cNvPr id="20" name="object 4">
                <a:extLst>
                  <a:ext uri="{FF2B5EF4-FFF2-40B4-BE49-F238E27FC236}">
                    <a16:creationId xmlns:a16="http://schemas.microsoft.com/office/drawing/2014/main" id="{BEB71EA9-10B1-383D-7C54-1D3784AD3D20}"/>
                  </a:ext>
                </a:extLst>
              </p:cNvPr>
              <p:cNvSpPr txBox="1"/>
              <p:nvPr/>
            </p:nvSpPr>
            <p:spPr>
              <a:xfrm>
                <a:off x="8676872" y="3127294"/>
                <a:ext cx="1801355" cy="257122"/>
              </a:xfrm>
              <a:prstGeom prst="rect">
                <a:avLst/>
              </a:prstGeom>
            </p:spPr>
            <p:txBody>
              <a:bodyPr vert="horz" wrap="square" lIns="0" tIns="12700" rIns="0" bIns="0" rtlCol="0">
                <a:spAutoFit/>
              </a:bodyPr>
              <a:lstStyle/>
              <a:p>
                <a:pPr marL="12064" marR="340360">
                  <a:lnSpc>
                    <a:spcPts val="1900"/>
                  </a:lnSpc>
                  <a:spcBef>
                    <a:spcPts val="100"/>
                  </a:spcBef>
                  <a:buClr>
                    <a:srgbClr val="2B69B3"/>
                  </a:buClr>
                  <a:tabLst>
                    <a:tab pos="227965" algn="l"/>
                  </a:tabLst>
                </a:pPr>
                <a:endParaRPr lang="en-US" sz="1400" spc="-5">
                  <a:solidFill>
                    <a:schemeClr val="bg1"/>
                  </a:solidFill>
                  <a:latin typeface="Aharoni" panose="02010803020104030203" pitchFamily="2" charset="-79"/>
                  <a:ea typeface="Roboto" panose="02000000000000000000" pitchFamily="2" charset="0"/>
                  <a:cs typeface="Aharoni" panose="02010803020104030203" pitchFamily="2" charset="-79"/>
                </a:endParaRPr>
              </a:p>
            </p:txBody>
          </p:sp>
        </p:grpSp>
        <p:sp>
          <p:nvSpPr>
            <p:cNvPr id="38" name="object 4">
              <a:extLst>
                <a:ext uri="{FF2B5EF4-FFF2-40B4-BE49-F238E27FC236}">
                  <a16:creationId xmlns:a16="http://schemas.microsoft.com/office/drawing/2014/main" id="{755DF668-CEFE-341D-5980-47996446F9F6}"/>
                </a:ext>
              </a:extLst>
            </p:cNvPr>
            <p:cNvSpPr txBox="1"/>
            <p:nvPr/>
          </p:nvSpPr>
          <p:spPr>
            <a:xfrm>
              <a:off x="6868238" y="2694952"/>
              <a:ext cx="4167394" cy="382156"/>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400" spc="-5" dirty="0">
                  <a:solidFill>
                    <a:schemeClr val="bg1"/>
                  </a:solidFill>
                  <a:latin typeface="Aharoni" panose="02010803020104030203" pitchFamily="2" charset="-79"/>
                  <a:ea typeface="Roboto" panose="02000000000000000000" pitchFamily="2" charset="0"/>
                  <a:cs typeface="Aharoni" panose="02010803020104030203" pitchFamily="2" charset="-79"/>
                </a:rPr>
                <a:t>5</a:t>
              </a: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 states</a:t>
              </a:r>
              <a:endParaRPr lang="en-US" sz="1600" spc="-5" dirty="0">
                <a:solidFill>
                  <a:schemeClr val="bg1"/>
                </a:solidFill>
                <a:latin typeface="Aharoni" panose="02010803020104030203" pitchFamily="2" charset="-79"/>
                <a:ea typeface="Roboto" panose="02000000000000000000" pitchFamily="2" charset="0"/>
                <a:cs typeface="Aharoni" panose="02010803020104030203" pitchFamily="2" charset="-79"/>
              </a:endParaRPr>
            </a:p>
          </p:txBody>
        </p:sp>
      </p:grpSp>
      <p:grpSp>
        <p:nvGrpSpPr>
          <p:cNvPr id="3" name="Group 2">
            <a:extLst>
              <a:ext uri="{FF2B5EF4-FFF2-40B4-BE49-F238E27FC236}">
                <a16:creationId xmlns:a16="http://schemas.microsoft.com/office/drawing/2014/main" id="{00360B6D-21C1-695B-9817-D0027A5ED41B}"/>
              </a:ext>
            </a:extLst>
          </p:cNvPr>
          <p:cNvGrpSpPr/>
          <p:nvPr/>
        </p:nvGrpSpPr>
        <p:grpSpPr>
          <a:xfrm>
            <a:off x="3150955" y="2634232"/>
            <a:ext cx="8136558" cy="730921"/>
            <a:chOff x="2433391" y="1808576"/>
            <a:chExt cx="8136558" cy="730921"/>
          </a:xfrm>
        </p:grpSpPr>
        <p:pic>
          <p:nvPicPr>
            <p:cNvPr id="43" name="Picture 42" descr="Shape, rectangle&#10;&#10;Description automatically generated">
              <a:extLst>
                <a:ext uri="{FF2B5EF4-FFF2-40B4-BE49-F238E27FC236}">
                  <a16:creationId xmlns:a16="http://schemas.microsoft.com/office/drawing/2014/main" id="{8300E2E4-66FC-8DD2-D500-69AC5C2FB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22" name="object 4">
              <a:extLst>
                <a:ext uri="{FF2B5EF4-FFF2-40B4-BE49-F238E27FC236}">
                  <a16:creationId xmlns:a16="http://schemas.microsoft.com/office/drawing/2014/main" id="{97EE8C27-1ACC-B4F6-84E2-C4071678FCB8}"/>
                </a:ext>
              </a:extLst>
            </p:cNvPr>
            <p:cNvSpPr txBox="1"/>
            <p:nvPr/>
          </p:nvSpPr>
          <p:spPr>
            <a:xfrm>
              <a:off x="6326355" y="2027894"/>
              <a:ext cx="4243594" cy="303288"/>
            </a:xfrm>
            <a:prstGeom prst="rect">
              <a:avLst/>
            </a:prstGeom>
          </p:spPr>
          <p:txBody>
            <a:bodyPr vert="horz" wrap="square" lIns="0" tIns="12700" rIns="0" bIns="0" rtlCol="0">
              <a:spAutoFit/>
            </a:bodyPr>
            <a:lstStyle/>
            <a:p>
              <a:pPr marL="12064" marR="340360">
                <a:lnSpc>
                  <a:spcPts val="1900"/>
                </a:lnSpc>
                <a:spcBef>
                  <a:spcPts val="100"/>
                </a:spcBef>
                <a:buClr>
                  <a:srgbClr val="2B69B3"/>
                </a:buClr>
                <a:tabLst>
                  <a:tab pos="227965" algn="l"/>
                </a:tabLst>
              </a:pPr>
              <a:r>
                <a:rPr lang="en-US" spc="-5">
                  <a:solidFill>
                    <a:schemeClr val="bg1"/>
                  </a:solidFill>
                  <a:latin typeface="Aharoni" panose="02010803020104030203" pitchFamily="2" charset="-79"/>
                  <a:ea typeface="Roboto" panose="02000000000000000000" pitchFamily="2" charset="0"/>
                  <a:cs typeface="Aharoni" panose="02010803020104030203" pitchFamily="2" charset="-79"/>
                </a:rPr>
                <a:t>All </a:t>
              </a:r>
              <a:r>
                <a:rPr lang="en-US" sz="2800" spc="-5">
                  <a:solidFill>
                    <a:schemeClr val="bg1"/>
                  </a:solidFill>
                  <a:latin typeface="Aharoni" panose="02010803020104030203" pitchFamily="2" charset="-79"/>
                  <a:ea typeface="Roboto" panose="02000000000000000000" pitchFamily="2" charset="0"/>
                  <a:cs typeface="Aharoni" panose="02010803020104030203" pitchFamily="2" charset="-79"/>
                </a:rPr>
                <a:t>50</a:t>
              </a:r>
              <a:r>
                <a:rPr lang="en-US" spc="-5">
                  <a:solidFill>
                    <a:schemeClr val="bg1"/>
                  </a:solidFill>
                  <a:latin typeface="Aharoni" panose="02010803020104030203" pitchFamily="2" charset="-79"/>
                  <a:ea typeface="Roboto" panose="02000000000000000000" pitchFamily="2" charset="0"/>
                  <a:cs typeface="Aharoni" panose="02010803020104030203" pitchFamily="2" charset="-79"/>
                </a:rPr>
                <a:t> states</a:t>
              </a:r>
              <a:endParaRPr>
                <a:solidFill>
                  <a:schemeClr val="bg1"/>
                </a:solidFill>
                <a:latin typeface="Roboto" panose="02000000000000000000" pitchFamily="2" charset="0"/>
                <a:ea typeface="Roboto" panose="02000000000000000000" pitchFamily="2" charset="0"/>
                <a:cs typeface="Roboto-Light"/>
              </a:endParaRPr>
            </a:p>
          </p:txBody>
        </p:sp>
      </p:grpSp>
      <p:sp>
        <p:nvSpPr>
          <p:cNvPr id="2" name="object 2"/>
          <p:cNvSpPr txBox="1">
            <a:spLocks noGrp="1"/>
          </p:cNvSpPr>
          <p:nvPr>
            <p:ph type="title"/>
          </p:nvPr>
        </p:nvSpPr>
        <p:spPr>
          <a:xfrm>
            <a:off x="1451992" y="652632"/>
            <a:ext cx="7284205" cy="597599"/>
          </a:xfrm>
          <a:prstGeom prst="rect">
            <a:avLst/>
          </a:prstGeom>
        </p:spPr>
        <p:txBody>
          <a:bodyPr vert="horz" wrap="square" lIns="0" tIns="12700" rIns="0" bIns="0" rtlCol="0">
            <a:spAutoFit/>
          </a:bodyPr>
          <a:lstStyle/>
          <a:p>
            <a:pPr marL="12700">
              <a:lnSpc>
                <a:spcPct val="100000"/>
              </a:lnSpc>
              <a:spcBef>
                <a:spcPts val="100"/>
              </a:spcBef>
            </a:pPr>
            <a:r>
              <a:rPr lang="en-US" sz="3800" spc="-10" dirty="0">
                <a:solidFill>
                  <a:srgbClr val="2E3280"/>
                </a:solidFill>
                <a:latin typeface="Roboto" panose="02000000000000000000" pitchFamily="2" charset="0"/>
                <a:ea typeface="Roboto" panose="02000000000000000000" pitchFamily="2" charset="0"/>
              </a:rPr>
              <a:t>Privacy Regulations</a:t>
            </a:r>
            <a:endParaRPr sz="3800" dirty="0">
              <a:latin typeface="Roboto" panose="02000000000000000000" pitchFamily="2" charset="0"/>
              <a:ea typeface="Roboto" panose="02000000000000000000" pitchFamily="2" charset="0"/>
            </a:endParaRPr>
          </a:p>
        </p:txBody>
      </p:sp>
      <p:sp>
        <p:nvSpPr>
          <p:cNvPr id="17" name="object 17"/>
          <p:cNvSpPr txBox="1">
            <a:spLocks noGrp="1"/>
          </p:cNvSpPr>
          <p:nvPr>
            <p:ph type="ftr" sz="quarter" idx="5"/>
          </p:nvPr>
        </p:nvSpPr>
        <p:spPr>
          <a:prstGeom prst="rect">
            <a:avLst/>
          </a:prstGeom>
        </p:spPr>
        <p:txBody>
          <a:bodyPr vert="horz" wrap="square" lIns="0" tIns="17145" rIns="0" bIns="0" rtlCol="0">
            <a:spAutoFit/>
          </a:body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pic>
        <p:nvPicPr>
          <p:cNvPr id="19" name="Picture 18" descr="Shape, rectangle&#10;&#10;Description automatically generated">
            <a:extLst>
              <a:ext uri="{FF2B5EF4-FFF2-40B4-BE49-F238E27FC236}">
                <a16:creationId xmlns:a16="http://schemas.microsoft.com/office/drawing/2014/main" id="{AF221225-8C2E-707D-8B70-37EF4483F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7554" y="2634034"/>
            <a:ext cx="5830809" cy="729933"/>
          </a:xfrm>
          <a:prstGeom prst="rect">
            <a:avLst/>
          </a:prstGeom>
        </p:spPr>
      </p:pic>
      <p:sp>
        <p:nvSpPr>
          <p:cNvPr id="33" name="object 4">
            <a:extLst>
              <a:ext uri="{FF2B5EF4-FFF2-40B4-BE49-F238E27FC236}">
                <a16:creationId xmlns:a16="http://schemas.microsoft.com/office/drawing/2014/main" id="{522ACA22-C900-809C-2879-D3A85791EF08}"/>
              </a:ext>
            </a:extLst>
          </p:cNvPr>
          <p:cNvSpPr txBox="1"/>
          <p:nvPr/>
        </p:nvSpPr>
        <p:spPr>
          <a:xfrm>
            <a:off x="1835752" y="2829505"/>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a:solidFill>
                  <a:schemeClr val="bg1"/>
                </a:solidFill>
                <a:latin typeface="Aharoni" panose="02010803020104030203" pitchFamily="2" charset="-79"/>
                <a:ea typeface="Roboto" panose="02000000000000000000" pitchFamily="2" charset="0"/>
                <a:cs typeface="Aharoni" panose="02010803020104030203" pitchFamily="2" charset="-79"/>
              </a:rPr>
              <a:t>Data Breach Laws</a:t>
            </a:r>
            <a:endParaRPr sz="2000">
              <a:solidFill>
                <a:schemeClr val="bg1"/>
              </a:solidFill>
              <a:latin typeface="Roboto" panose="02000000000000000000" pitchFamily="2" charset="0"/>
              <a:ea typeface="Roboto" panose="02000000000000000000" pitchFamily="2" charset="0"/>
              <a:cs typeface="Roboto-Light"/>
            </a:endParaRPr>
          </a:p>
        </p:txBody>
      </p:sp>
      <p:grpSp>
        <p:nvGrpSpPr>
          <p:cNvPr id="39" name="Group 38">
            <a:extLst>
              <a:ext uri="{FF2B5EF4-FFF2-40B4-BE49-F238E27FC236}">
                <a16:creationId xmlns:a16="http://schemas.microsoft.com/office/drawing/2014/main" id="{78D65723-F14E-165D-AD71-1BFC29F4E4B9}"/>
              </a:ext>
            </a:extLst>
          </p:cNvPr>
          <p:cNvGrpSpPr/>
          <p:nvPr/>
        </p:nvGrpSpPr>
        <p:grpSpPr>
          <a:xfrm>
            <a:off x="1287555" y="3319060"/>
            <a:ext cx="5830809" cy="944870"/>
            <a:chOff x="540550" y="2758086"/>
            <a:chExt cx="5854064" cy="933407"/>
          </a:xfrm>
        </p:grpSpPr>
        <p:pic>
          <p:nvPicPr>
            <p:cNvPr id="28" name="Picture 27" descr="Shape, rectangle&#10;&#10;Description automatically generated">
              <a:extLst>
                <a:ext uri="{FF2B5EF4-FFF2-40B4-BE49-F238E27FC236}">
                  <a16:creationId xmlns:a16="http://schemas.microsoft.com/office/drawing/2014/main" id="{4D81FA55-159B-5D33-A35A-1A07EAEA2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550" y="2758086"/>
              <a:ext cx="5854064" cy="729933"/>
            </a:xfrm>
            <a:prstGeom prst="rect">
              <a:avLst/>
            </a:prstGeom>
          </p:spPr>
        </p:pic>
        <p:sp>
          <p:nvSpPr>
            <p:cNvPr id="24" name="object 4">
              <a:extLst>
                <a:ext uri="{FF2B5EF4-FFF2-40B4-BE49-F238E27FC236}">
                  <a16:creationId xmlns:a16="http://schemas.microsoft.com/office/drawing/2014/main" id="{27902402-7D80-B53D-5D4F-F7102D90F3E0}"/>
                </a:ext>
              </a:extLst>
            </p:cNvPr>
            <p:cNvSpPr txBox="1"/>
            <p:nvPr/>
          </p:nvSpPr>
          <p:spPr>
            <a:xfrm>
              <a:off x="1118188" y="2947700"/>
              <a:ext cx="4953000" cy="743793"/>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a:solidFill>
                    <a:schemeClr val="bg1"/>
                  </a:solidFill>
                  <a:latin typeface="Aharoni" panose="02010803020104030203" pitchFamily="2" charset="-79"/>
                  <a:ea typeface="Roboto" panose="02000000000000000000" pitchFamily="2" charset="0"/>
                  <a:cs typeface="Aharoni" panose="02010803020104030203" pitchFamily="2" charset="-79"/>
                </a:rPr>
                <a:t>State Privacy Acts</a:t>
              </a:r>
              <a:endParaRPr lang="en-US" sz="2000">
                <a:solidFill>
                  <a:schemeClr val="bg1"/>
                </a:solidFill>
                <a:latin typeface="Aharoni" panose="02010803020104030203" pitchFamily="2" charset="-79"/>
                <a:ea typeface="Roboto" panose="02000000000000000000" pitchFamily="2" charset="0"/>
                <a:cs typeface="Aharoni" panose="02010803020104030203" pitchFamily="2" charset="-79"/>
              </a:endParaRPr>
            </a:p>
            <a:p>
              <a:pPr marL="12064" marR="29209">
                <a:lnSpc>
                  <a:spcPct val="100000"/>
                </a:lnSpc>
                <a:spcBef>
                  <a:spcPts val="900"/>
                </a:spcBef>
                <a:buClr>
                  <a:srgbClr val="2B69B3"/>
                </a:buClr>
                <a:tabLst>
                  <a:tab pos="227965" algn="l"/>
                </a:tabLst>
              </a:pPr>
              <a:endParaRPr sz="2000">
                <a:solidFill>
                  <a:schemeClr val="bg1"/>
                </a:solidFill>
                <a:latin typeface="Roboto" panose="02000000000000000000" pitchFamily="2" charset="0"/>
                <a:ea typeface="Roboto" panose="02000000000000000000" pitchFamily="2" charset="0"/>
                <a:cs typeface="Roboto-Light"/>
              </a:endParaRPr>
            </a:p>
          </p:txBody>
        </p:sp>
      </p:grpSp>
      <p:grpSp>
        <p:nvGrpSpPr>
          <p:cNvPr id="40" name="Group 39">
            <a:extLst>
              <a:ext uri="{FF2B5EF4-FFF2-40B4-BE49-F238E27FC236}">
                <a16:creationId xmlns:a16="http://schemas.microsoft.com/office/drawing/2014/main" id="{5651AFF3-2290-E02F-0765-DC1326BAED30}"/>
              </a:ext>
            </a:extLst>
          </p:cNvPr>
          <p:cNvGrpSpPr/>
          <p:nvPr/>
        </p:nvGrpSpPr>
        <p:grpSpPr>
          <a:xfrm>
            <a:off x="1299567" y="4012499"/>
            <a:ext cx="5854064" cy="939258"/>
            <a:chOff x="582003" y="3728253"/>
            <a:chExt cx="5854064" cy="939258"/>
          </a:xfrm>
        </p:grpSpPr>
        <p:pic>
          <p:nvPicPr>
            <p:cNvPr id="35" name="Picture 34" descr="Shape, rectangle&#10;&#10;Description automatically generated">
              <a:extLst>
                <a:ext uri="{FF2B5EF4-FFF2-40B4-BE49-F238E27FC236}">
                  <a16:creationId xmlns:a16="http://schemas.microsoft.com/office/drawing/2014/main" id="{F02D9E9F-D395-DDC9-7B19-D8911C0EE1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003" y="3728253"/>
              <a:ext cx="5854064" cy="729933"/>
            </a:xfrm>
            <a:prstGeom prst="rect">
              <a:avLst/>
            </a:prstGeom>
          </p:spPr>
        </p:pic>
        <p:sp>
          <p:nvSpPr>
            <p:cNvPr id="21" name="object 4">
              <a:extLst>
                <a:ext uri="{FF2B5EF4-FFF2-40B4-BE49-F238E27FC236}">
                  <a16:creationId xmlns:a16="http://schemas.microsoft.com/office/drawing/2014/main" id="{97FA9519-20EE-0A7E-E78E-21BAD70A422E}"/>
                </a:ext>
              </a:extLst>
            </p:cNvPr>
            <p:cNvSpPr txBox="1"/>
            <p:nvPr/>
          </p:nvSpPr>
          <p:spPr>
            <a:xfrm>
              <a:off x="1118188" y="3923718"/>
              <a:ext cx="4495800" cy="743793"/>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States in Active Legislation</a:t>
              </a:r>
              <a:endParaRPr lang="en-US" sz="2000" dirty="0">
                <a:solidFill>
                  <a:schemeClr val="bg1"/>
                </a:solidFill>
                <a:latin typeface="Aharoni" panose="02010803020104030203" pitchFamily="2" charset="-79"/>
                <a:ea typeface="Roboto" panose="02000000000000000000" pitchFamily="2" charset="0"/>
                <a:cs typeface="Aharoni" panose="02010803020104030203" pitchFamily="2" charset="-79"/>
              </a:endParaRPr>
            </a:p>
            <a:p>
              <a:pPr marL="12064" marR="29209">
                <a:lnSpc>
                  <a:spcPct val="100000"/>
                </a:lnSpc>
                <a:spcBef>
                  <a:spcPts val="900"/>
                </a:spcBef>
                <a:buClr>
                  <a:srgbClr val="2B69B3"/>
                </a:buClr>
                <a:tabLst>
                  <a:tab pos="227965" algn="l"/>
                </a:tabLst>
              </a:pPr>
              <a:endParaRPr sz="2000" dirty="0">
                <a:solidFill>
                  <a:schemeClr val="bg1"/>
                </a:solidFill>
                <a:latin typeface="Roboto" panose="02000000000000000000" pitchFamily="2" charset="0"/>
                <a:ea typeface="Roboto" panose="02000000000000000000" pitchFamily="2" charset="0"/>
                <a:cs typeface="Roboto-Light"/>
              </a:endParaRPr>
            </a:p>
          </p:txBody>
        </p:sp>
      </p:grpSp>
      <p:sp>
        <p:nvSpPr>
          <p:cNvPr id="30" name="object 4">
            <a:extLst>
              <a:ext uri="{FF2B5EF4-FFF2-40B4-BE49-F238E27FC236}">
                <a16:creationId xmlns:a16="http://schemas.microsoft.com/office/drawing/2014/main" id="{899CE8EE-A702-DC45-AFFD-D5E6EE85CBF0}"/>
              </a:ext>
            </a:extLst>
          </p:cNvPr>
          <p:cNvSpPr txBox="1"/>
          <p:nvPr/>
        </p:nvSpPr>
        <p:spPr>
          <a:xfrm>
            <a:off x="1831395" y="4901290"/>
            <a:ext cx="4495800" cy="743793"/>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Sates that did not pass</a:t>
            </a:r>
            <a:endParaRPr lang="en-US" sz="2000" dirty="0">
              <a:solidFill>
                <a:schemeClr val="bg1"/>
              </a:solidFill>
              <a:latin typeface="Aharoni" panose="02010803020104030203" pitchFamily="2" charset="-79"/>
              <a:ea typeface="Roboto" panose="02000000000000000000" pitchFamily="2" charset="0"/>
              <a:cs typeface="Aharoni" panose="02010803020104030203" pitchFamily="2" charset="-79"/>
            </a:endParaRPr>
          </a:p>
          <a:p>
            <a:pPr marL="12064" marR="29209">
              <a:lnSpc>
                <a:spcPct val="100000"/>
              </a:lnSpc>
              <a:spcBef>
                <a:spcPts val="900"/>
              </a:spcBef>
              <a:buClr>
                <a:srgbClr val="2B69B3"/>
              </a:buClr>
              <a:tabLst>
                <a:tab pos="227965" algn="l"/>
              </a:tabLst>
            </a:pPr>
            <a:endParaRPr sz="2000" dirty="0">
              <a:solidFill>
                <a:schemeClr val="bg1"/>
              </a:solidFill>
              <a:latin typeface="Roboto" panose="02000000000000000000" pitchFamily="2" charset="0"/>
              <a:ea typeface="Roboto" panose="02000000000000000000" pitchFamily="2" charset="0"/>
              <a:cs typeface="Roboto-Light"/>
            </a:endParaRPr>
          </a:p>
        </p:txBody>
      </p:sp>
      <p:grpSp>
        <p:nvGrpSpPr>
          <p:cNvPr id="18" name="Group 17">
            <a:extLst>
              <a:ext uri="{FF2B5EF4-FFF2-40B4-BE49-F238E27FC236}">
                <a16:creationId xmlns:a16="http://schemas.microsoft.com/office/drawing/2014/main" id="{04B2BBA5-8663-7963-2512-ED83C6853EA7}"/>
              </a:ext>
            </a:extLst>
          </p:cNvPr>
          <p:cNvGrpSpPr/>
          <p:nvPr/>
        </p:nvGrpSpPr>
        <p:grpSpPr>
          <a:xfrm>
            <a:off x="3146939" y="1944419"/>
            <a:ext cx="8136558" cy="730921"/>
            <a:chOff x="2433391" y="1808576"/>
            <a:chExt cx="8136558" cy="730921"/>
          </a:xfrm>
        </p:grpSpPr>
        <p:pic>
          <p:nvPicPr>
            <p:cNvPr id="23" name="Picture 22" descr="Shape, rectangle&#10;&#10;Description automatically generated">
              <a:extLst>
                <a:ext uri="{FF2B5EF4-FFF2-40B4-BE49-F238E27FC236}">
                  <a16:creationId xmlns:a16="http://schemas.microsoft.com/office/drawing/2014/main" id="{D2F2DBD3-C31E-53B3-46C8-0A30B85B8E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25" name="object 4">
              <a:extLst>
                <a:ext uri="{FF2B5EF4-FFF2-40B4-BE49-F238E27FC236}">
                  <a16:creationId xmlns:a16="http://schemas.microsoft.com/office/drawing/2014/main" id="{57CC76DB-ADD0-1934-713A-BACA65D039C5}"/>
                </a:ext>
              </a:extLst>
            </p:cNvPr>
            <p:cNvSpPr txBox="1"/>
            <p:nvPr/>
          </p:nvSpPr>
          <p:spPr>
            <a:xfrm>
              <a:off x="6326355" y="2027894"/>
              <a:ext cx="4243594" cy="263277"/>
            </a:xfrm>
            <a:prstGeom prst="rect">
              <a:avLst/>
            </a:prstGeom>
          </p:spPr>
          <p:txBody>
            <a:bodyPr vert="horz" wrap="square" lIns="0" tIns="12700" rIns="0" bIns="0" rtlCol="0">
              <a:spAutoFit/>
            </a:bodyPr>
            <a:lstStyle/>
            <a:p>
              <a:pPr marL="12064" marR="340360">
                <a:lnSpc>
                  <a:spcPts val="1900"/>
                </a:lnSpc>
                <a:spcBef>
                  <a:spcPts val="100"/>
                </a:spcBef>
                <a:buClr>
                  <a:srgbClr val="2B69B3"/>
                </a:buClr>
                <a:tabLst>
                  <a:tab pos="227965" algn="l"/>
                </a:tabLst>
              </a:pPr>
              <a:r>
                <a:rPr lang="en-US" spc="-5" dirty="0">
                  <a:solidFill>
                    <a:schemeClr val="bg1"/>
                  </a:solidFill>
                  <a:latin typeface="Aharoni" panose="02010803020104030203" pitchFamily="2" charset="-79"/>
                  <a:ea typeface="Roboto" panose="02000000000000000000" pitchFamily="2" charset="0"/>
                  <a:cs typeface="Aharoni" panose="02010803020104030203" pitchFamily="2" charset="-79"/>
                </a:rPr>
                <a:t>Over 600 state and federal laws</a:t>
              </a:r>
              <a:endParaRPr dirty="0">
                <a:solidFill>
                  <a:schemeClr val="bg1"/>
                </a:solidFill>
                <a:latin typeface="Roboto" panose="02000000000000000000" pitchFamily="2" charset="0"/>
                <a:ea typeface="Roboto" panose="02000000000000000000" pitchFamily="2" charset="0"/>
                <a:cs typeface="Roboto-Light"/>
              </a:endParaRPr>
            </a:p>
          </p:txBody>
        </p:sp>
      </p:grpSp>
      <p:pic>
        <p:nvPicPr>
          <p:cNvPr id="26" name="Picture 25" descr="Shape, rectangle&#10;&#10;Description automatically generated">
            <a:extLst>
              <a:ext uri="{FF2B5EF4-FFF2-40B4-BE49-F238E27FC236}">
                <a16:creationId xmlns:a16="http://schemas.microsoft.com/office/drawing/2014/main" id="{E5AA7EA4-6A06-83C7-4543-8F0E8C6EC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3538" y="1944221"/>
            <a:ext cx="5830809" cy="729933"/>
          </a:xfrm>
          <a:prstGeom prst="rect">
            <a:avLst/>
          </a:prstGeom>
        </p:spPr>
      </p:pic>
      <p:sp>
        <p:nvSpPr>
          <p:cNvPr id="36" name="object 4">
            <a:extLst>
              <a:ext uri="{FF2B5EF4-FFF2-40B4-BE49-F238E27FC236}">
                <a16:creationId xmlns:a16="http://schemas.microsoft.com/office/drawing/2014/main" id="{A51CBC8A-DB2C-9B2C-C99B-3F51A7A10CC5}"/>
              </a:ext>
            </a:extLst>
          </p:cNvPr>
          <p:cNvSpPr txBox="1"/>
          <p:nvPr/>
        </p:nvSpPr>
        <p:spPr>
          <a:xfrm>
            <a:off x="1831736" y="2139692"/>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Privacy Laws</a:t>
            </a:r>
            <a:endParaRPr sz="2000" dirty="0">
              <a:solidFill>
                <a:schemeClr val="bg1"/>
              </a:solidFill>
              <a:latin typeface="Roboto" panose="02000000000000000000" pitchFamily="2" charset="0"/>
              <a:ea typeface="Roboto" panose="02000000000000000000" pitchFamily="2" charset="0"/>
              <a:cs typeface="Roboto-Light"/>
            </a:endParaRPr>
          </a:p>
        </p:txBody>
      </p:sp>
    </p:spTree>
    <p:extLst>
      <p:ext uri="{BB962C8B-B14F-4D97-AF65-F5344CB8AC3E}">
        <p14:creationId xmlns:p14="http://schemas.microsoft.com/office/powerpoint/2010/main" val="3481167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195DAA9-A756-21E1-F6F2-49AD94F57922}"/>
              </a:ext>
            </a:extLst>
          </p:cNvPr>
          <p:cNvGrpSpPr/>
          <p:nvPr/>
        </p:nvGrpSpPr>
        <p:grpSpPr>
          <a:xfrm>
            <a:off x="2976317" y="2247393"/>
            <a:ext cx="8099873" cy="730921"/>
            <a:chOff x="2433391" y="1808576"/>
            <a:chExt cx="8099873" cy="730921"/>
          </a:xfrm>
        </p:grpSpPr>
        <p:pic>
          <p:nvPicPr>
            <p:cNvPr id="28" name="Picture 27" descr="Shape, rectangle&#10;&#10;Description automatically generated">
              <a:extLst>
                <a:ext uri="{FF2B5EF4-FFF2-40B4-BE49-F238E27FC236}">
                  <a16:creationId xmlns:a16="http://schemas.microsoft.com/office/drawing/2014/main" id="{933F917C-89B7-31B5-95DE-B8D527B6CA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29" name="object 4">
              <a:extLst>
                <a:ext uri="{FF2B5EF4-FFF2-40B4-BE49-F238E27FC236}">
                  <a16:creationId xmlns:a16="http://schemas.microsoft.com/office/drawing/2014/main" id="{A6C8AACA-7264-BF0D-4659-779E610A950F}"/>
                </a:ext>
              </a:extLst>
            </p:cNvPr>
            <p:cNvSpPr txBox="1"/>
            <p:nvPr/>
          </p:nvSpPr>
          <p:spPr>
            <a:xfrm>
              <a:off x="3771783" y="1967964"/>
              <a:ext cx="4731747" cy="408060"/>
            </a:xfrm>
            <a:prstGeom prst="rect">
              <a:avLst/>
            </a:prstGeom>
          </p:spPr>
          <p:txBody>
            <a:bodyPr vert="horz" wrap="square" lIns="0" tIns="12700" rIns="0" bIns="0" rtlCol="0">
              <a:spAutoFit/>
            </a:bodyPr>
            <a:lstStyle/>
            <a:p>
              <a:pPr marL="0" marR="0" indent="137160" algn="l" rtl="0" eaLnBrk="1" fontAlgn="t" latinLnBrk="0" hangingPunct="1">
                <a:lnSpc>
                  <a:spcPct val="107000"/>
                </a:lnSpc>
                <a:spcBef>
                  <a:spcPts val="0"/>
                </a:spcBef>
                <a:spcAft>
                  <a:spcPts val="0"/>
                </a:spcAft>
              </a:pPr>
              <a:r>
                <a:rPr lang="en-US" sz="1200" b="1" i="0" u="sng" strike="noStrike" kern="1200" dirty="0">
                  <a:solidFill>
                    <a:srgbClr val="000000"/>
                  </a:solidFill>
                  <a:effectLst/>
                  <a:latin typeface="Calibri" panose="020F0502020204030204" pitchFamily="34" charset="0"/>
                  <a:hlinkClick r:id="rId4"/>
                </a:rPr>
                <a:t>California Privacy Rights Act</a:t>
              </a:r>
              <a:endParaRPr lang="en-US" sz="1200" b="0" i="0" u="none" strike="noStrike" dirty="0">
                <a:effectLst/>
                <a:latin typeface="Arial" panose="020B0604020202020204" pitchFamily="34" charset="0"/>
              </a:endParaRPr>
            </a:p>
            <a:p>
              <a:pPr marL="0" marR="0" indent="128016" algn="l" rtl="0" eaLnBrk="1" fontAlgn="t" latinLnBrk="0" hangingPunct="1">
                <a:lnSpc>
                  <a:spcPct val="107000"/>
                </a:lnSpc>
                <a:spcBef>
                  <a:spcPts val="0"/>
                </a:spcBef>
                <a:spcAft>
                  <a:spcPts val="0"/>
                </a:spcAft>
              </a:pPr>
              <a:r>
                <a:rPr lang="en-US" sz="1200" b="1" i="0" u="none" strike="noStrike" kern="1200" dirty="0">
                  <a:solidFill>
                    <a:srgbClr val="000000"/>
                  </a:solidFill>
                  <a:effectLst/>
                  <a:latin typeface="Calibri" panose="020F0502020204030204" pitchFamily="34" charset="0"/>
                </a:rPr>
                <a:t>Upcoming state privacy law in California to replace the CCPA in 2023.</a:t>
              </a:r>
              <a:endParaRPr lang="en-US" sz="1200" b="0" i="0" u="none" strike="noStrike" dirty="0">
                <a:effectLst/>
                <a:latin typeface="Arial" panose="020B0604020202020204" pitchFamily="34" charset="0"/>
              </a:endParaRPr>
            </a:p>
          </p:txBody>
        </p:sp>
      </p:grpSp>
      <p:grpSp>
        <p:nvGrpSpPr>
          <p:cNvPr id="3" name="Group 2">
            <a:extLst>
              <a:ext uri="{FF2B5EF4-FFF2-40B4-BE49-F238E27FC236}">
                <a16:creationId xmlns:a16="http://schemas.microsoft.com/office/drawing/2014/main" id="{00360B6D-21C1-695B-9817-D0027A5ED41B}"/>
              </a:ext>
            </a:extLst>
          </p:cNvPr>
          <p:cNvGrpSpPr/>
          <p:nvPr/>
        </p:nvGrpSpPr>
        <p:grpSpPr>
          <a:xfrm>
            <a:off x="2907712" y="1559972"/>
            <a:ext cx="8099873" cy="730921"/>
            <a:chOff x="2398491" y="1772909"/>
            <a:chExt cx="8099873" cy="730921"/>
          </a:xfrm>
        </p:grpSpPr>
        <p:pic>
          <p:nvPicPr>
            <p:cNvPr id="43" name="Picture 42" descr="Shape, rectangle&#10;&#10;Description automatically generated">
              <a:extLst>
                <a:ext uri="{FF2B5EF4-FFF2-40B4-BE49-F238E27FC236}">
                  <a16:creationId xmlns:a16="http://schemas.microsoft.com/office/drawing/2014/main" id="{8300E2E4-66FC-8DD2-D500-69AC5C2FB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8491" y="1772909"/>
              <a:ext cx="8099873" cy="730921"/>
            </a:xfrm>
            <a:prstGeom prst="rect">
              <a:avLst/>
            </a:prstGeom>
          </p:spPr>
        </p:pic>
        <p:sp>
          <p:nvSpPr>
            <p:cNvPr id="22" name="object 4">
              <a:extLst>
                <a:ext uri="{FF2B5EF4-FFF2-40B4-BE49-F238E27FC236}">
                  <a16:creationId xmlns:a16="http://schemas.microsoft.com/office/drawing/2014/main" id="{97EE8C27-1ACC-B4F6-84E2-C4071678FCB8}"/>
                </a:ext>
              </a:extLst>
            </p:cNvPr>
            <p:cNvSpPr txBox="1"/>
            <p:nvPr/>
          </p:nvSpPr>
          <p:spPr>
            <a:xfrm>
              <a:off x="3752751" y="1898972"/>
              <a:ext cx="6430938" cy="408060"/>
            </a:xfrm>
            <a:prstGeom prst="rect">
              <a:avLst/>
            </a:prstGeom>
          </p:spPr>
          <p:txBody>
            <a:bodyPr vert="horz" wrap="square" lIns="0" tIns="12700" rIns="0" bIns="0" rtlCol="0">
              <a:spAutoFit/>
            </a:bodyPr>
            <a:lstStyle/>
            <a:p>
              <a:pPr marL="0" marR="0" indent="137160" algn="l" rtl="0" eaLnBrk="1" fontAlgn="t" latinLnBrk="0" hangingPunct="1">
                <a:lnSpc>
                  <a:spcPct val="107000"/>
                </a:lnSpc>
                <a:spcBef>
                  <a:spcPts val="0"/>
                </a:spcBef>
                <a:spcAft>
                  <a:spcPts val="0"/>
                </a:spcAft>
              </a:pPr>
              <a:r>
                <a:rPr lang="en-US" sz="1200" b="1" i="0" u="sng" strike="noStrike" kern="1200" dirty="0">
                  <a:solidFill>
                    <a:srgbClr val="000000"/>
                  </a:solidFill>
                  <a:effectLst/>
                  <a:latin typeface="Calibri" panose="020F0502020204030204" pitchFamily="34" charset="0"/>
                  <a:hlinkClick r:id="rId5"/>
                </a:rPr>
                <a:t>California Consumer Privacy Act</a:t>
              </a:r>
              <a:endParaRPr lang="en-US" sz="1200" b="0" i="0" u="none" strike="noStrike" dirty="0">
                <a:effectLst/>
                <a:latin typeface="Arial" panose="020B0604020202020204" pitchFamily="34" charset="0"/>
              </a:endParaRPr>
            </a:p>
            <a:p>
              <a:pPr marL="0" marR="0" indent="128016" algn="l" rtl="0" eaLnBrk="1" fontAlgn="t" latinLnBrk="0" hangingPunct="1">
                <a:lnSpc>
                  <a:spcPct val="107000"/>
                </a:lnSpc>
                <a:spcBef>
                  <a:spcPts val="0"/>
                </a:spcBef>
                <a:spcAft>
                  <a:spcPts val="0"/>
                </a:spcAft>
              </a:pPr>
              <a:r>
                <a:rPr lang="en-US" sz="1200" b="1" i="0" u="none" strike="noStrike" kern="1200" dirty="0">
                  <a:solidFill>
                    <a:srgbClr val="000000"/>
                  </a:solidFill>
                  <a:effectLst/>
                  <a:latin typeface="Calibri" panose="020F0502020204030204" pitchFamily="34" charset="0"/>
                </a:rPr>
                <a:t>State privacy law in California, effective since 2020 and to be followed by the CPRA in 2023</a:t>
              </a:r>
              <a:r>
                <a:rPr lang="en-US" sz="900" b="1" i="0" u="none" strike="noStrike" kern="1200" dirty="0">
                  <a:solidFill>
                    <a:srgbClr val="000000"/>
                  </a:solidFill>
                  <a:effectLst/>
                  <a:latin typeface="Calibri" panose="020F0502020204030204" pitchFamily="34" charset="0"/>
                </a:rPr>
                <a:t>.</a:t>
              </a:r>
              <a:endParaRPr lang="en-US" sz="900" b="0" i="0" u="none" strike="noStrike" dirty="0">
                <a:effectLst/>
                <a:latin typeface="Arial" panose="020B0604020202020204" pitchFamily="34" charset="0"/>
              </a:endParaRPr>
            </a:p>
          </p:txBody>
        </p:sp>
      </p:grpSp>
      <p:sp>
        <p:nvSpPr>
          <p:cNvPr id="2" name="object 2"/>
          <p:cNvSpPr txBox="1">
            <a:spLocks noGrp="1"/>
          </p:cNvSpPr>
          <p:nvPr>
            <p:ph type="title"/>
          </p:nvPr>
        </p:nvSpPr>
        <p:spPr>
          <a:xfrm>
            <a:off x="1266135" y="605130"/>
            <a:ext cx="7284205" cy="597599"/>
          </a:xfrm>
          <a:prstGeom prst="rect">
            <a:avLst/>
          </a:prstGeom>
        </p:spPr>
        <p:txBody>
          <a:bodyPr vert="horz" wrap="square" lIns="0" tIns="12700" rIns="0" bIns="0" rtlCol="0">
            <a:spAutoFit/>
          </a:bodyPr>
          <a:lstStyle/>
          <a:p>
            <a:pPr marL="12700">
              <a:lnSpc>
                <a:spcPct val="100000"/>
              </a:lnSpc>
              <a:spcBef>
                <a:spcPts val="100"/>
              </a:spcBef>
            </a:pPr>
            <a:r>
              <a:rPr lang="en-US" sz="3800" spc="-10" dirty="0">
                <a:solidFill>
                  <a:srgbClr val="2E3280"/>
                </a:solidFill>
                <a:latin typeface="Roboto" panose="02000000000000000000" pitchFamily="2" charset="0"/>
                <a:ea typeface="Roboto" panose="02000000000000000000" pitchFamily="2" charset="0"/>
              </a:rPr>
              <a:t>STATE Soup</a:t>
            </a:r>
            <a:endParaRPr sz="3800" dirty="0">
              <a:latin typeface="Roboto" panose="02000000000000000000" pitchFamily="2" charset="0"/>
              <a:ea typeface="Roboto" panose="02000000000000000000" pitchFamily="2" charset="0"/>
            </a:endParaRPr>
          </a:p>
        </p:txBody>
      </p:sp>
      <p:sp>
        <p:nvSpPr>
          <p:cNvPr id="17" name="object 17"/>
          <p:cNvSpPr txBox="1">
            <a:spLocks noGrp="1"/>
          </p:cNvSpPr>
          <p:nvPr>
            <p:ph type="ftr" sz="quarter" idx="5"/>
          </p:nvPr>
        </p:nvSpPr>
        <p:spPr>
          <a:prstGeom prst="rect">
            <a:avLst/>
          </a:prstGeom>
        </p:spPr>
        <p:txBody>
          <a:bodyPr vert="horz" wrap="square" lIns="0" tIns="17145" rIns="0" bIns="0" rtlCol="0">
            <a:spAutoFit/>
          </a:body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pic>
        <p:nvPicPr>
          <p:cNvPr id="19" name="Picture 18" descr="Shape, rectangle&#10;&#10;Description automatically generated">
            <a:extLst>
              <a:ext uri="{FF2B5EF4-FFF2-40B4-BE49-F238E27FC236}">
                <a16:creationId xmlns:a16="http://schemas.microsoft.com/office/drawing/2014/main" id="{AF221225-8C2E-707D-8B70-37EF4483F3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9662" y="1560467"/>
            <a:ext cx="3388553" cy="729933"/>
          </a:xfrm>
          <a:prstGeom prst="rect">
            <a:avLst/>
          </a:prstGeom>
        </p:spPr>
      </p:pic>
      <p:sp>
        <p:nvSpPr>
          <p:cNvPr id="33" name="object 4">
            <a:extLst>
              <a:ext uri="{FF2B5EF4-FFF2-40B4-BE49-F238E27FC236}">
                <a16:creationId xmlns:a16="http://schemas.microsoft.com/office/drawing/2014/main" id="{522ACA22-C900-809C-2879-D3A85791EF08}"/>
              </a:ext>
            </a:extLst>
          </p:cNvPr>
          <p:cNvSpPr txBox="1"/>
          <p:nvPr/>
        </p:nvSpPr>
        <p:spPr>
          <a:xfrm>
            <a:off x="1661114" y="1755938"/>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CCPA -California </a:t>
            </a:r>
            <a:endParaRPr sz="2000" dirty="0">
              <a:solidFill>
                <a:schemeClr val="bg1"/>
              </a:solidFill>
              <a:latin typeface="Roboto" panose="02000000000000000000" pitchFamily="2" charset="0"/>
              <a:ea typeface="Roboto" panose="02000000000000000000" pitchFamily="2" charset="0"/>
              <a:cs typeface="Roboto-Light"/>
            </a:endParaRPr>
          </a:p>
        </p:txBody>
      </p:sp>
      <p:pic>
        <p:nvPicPr>
          <p:cNvPr id="20" name="Picture 19" descr="Shape, rectangle&#10;&#10;Description automatically generated">
            <a:extLst>
              <a:ext uri="{FF2B5EF4-FFF2-40B4-BE49-F238E27FC236}">
                <a16:creationId xmlns:a16="http://schemas.microsoft.com/office/drawing/2014/main" id="{889E7F5B-8F2E-7DC1-4069-32A4642753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8005" y="2225842"/>
            <a:ext cx="3400690" cy="780910"/>
          </a:xfrm>
          <a:prstGeom prst="rect">
            <a:avLst/>
          </a:prstGeom>
        </p:spPr>
      </p:pic>
      <p:sp>
        <p:nvSpPr>
          <p:cNvPr id="25" name="object 4">
            <a:extLst>
              <a:ext uri="{FF2B5EF4-FFF2-40B4-BE49-F238E27FC236}">
                <a16:creationId xmlns:a16="http://schemas.microsoft.com/office/drawing/2014/main" id="{EFDEE6A2-4EAE-2085-835E-CE52A27A7BD1}"/>
              </a:ext>
            </a:extLst>
          </p:cNvPr>
          <p:cNvSpPr txBox="1"/>
          <p:nvPr/>
        </p:nvSpPr>
        <p:spPr>
          <a:xfrm>
            <a:off x="1661113" y="2453520"/>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CPRA - California</a:t>
            </a:r>
            <a:endParaRPr sz="2000" dirty="0">
              <a:solidFill>
                <a:schemeClr val="bg1"/>
              </a:solidFill>
              <a:latin typeface="Roboto" panose="02000000000000000000" pitchFamily="2" charset="0"/>
              <a:ea typeface="Roboto" panose="02000000000000000000" pitchFamily="2" charset="0"/>
              <a:cs typeface="Roboto-Light"/>
            </a:endParaRPr>
          </a:p>
        </p:txBody>
      </p:sp>
      <p:grpSp>
        <p:nvGrpSpPr>
          <p:cNvPr id="30" name="Group 29">
            <a:extLst>
              <a:ext uri="{FF2B5EF4-FFF2-40B4-BE49-F238E27FC236}">
                <a16:creationId xmlns:a16="http://schemas.microsoft.com/office/drawing/2014/main" id="{6E701A39-DB1D-BB8D-F970-F5AA21EF4A02}"/>
              </a:ext>
            </a:extLst>
          </p:cNvPr>
          <p:cNvGrpSpPr/>
          <p:nvPr/>
        </p:nvGrpSpPr>
        <p:grpSpPr>
          <a:xfrm>
            <a:off x="3068380" y="3592732"/>
            <a:ext cx="8099873" cy="730921"/>
            <a:chOff x="2494974" y="1819309"/>
            <a:chExt cx="8099873" cy="730921"/>
          </a:xfrm>
        </p:grpSpPr>
        <p:pic>
          <p:nvPicPr>
            <p:cNvPr id="31" name="Picture 30" descr="Shape, rectangle&#10;&#10;Description automatically generated">
              <a:extLst>
                <a:ext uri="{FF2B5EF4-FFF2-40B4-BE49-F238E27FC236}">
                  <a16:creationId xmlns:a16="http://schemas.microsoft.com/office/drawing/2014/main" id="{31CBC562-24EA-8541-59BE-39F00362E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4974" y="1819309"/>
              <a:ext cx="8099873" cy="730921"/>
            </a:xfrm>
            <a:prstGeom prst="rect">
              <a:avLst/>
            </a:prstGeom>
          </p:spPr>
        </p:pic>
        <p:sp>
          <p:nvSpPr>
            <p:cNvPr id="34" name="object 4">
              <a:extLst>
                <a:ext uri="{FF2B5EF4-FFF2-40B4-BE49-F238E27FC236}">
                  <a16:creationId xmlns:a16="http://schemas.microsoft.com/office/drawing/2014/main" id="{2DE946C9-48D8-4AED-A102-F4699EE1A0A0}"/>
                </a:ext>
              </a:extLst>
            </p:cNvPr>
            <p:cNvSpPr txBox="1"/>
            <p:nvPr/>
          </p:nvSpPr>
          <p:spPr>
            <a:xfrm>
              <a:off x="3741303" y="1949729"/>
              <a:ext cx="4876183" cy="408060"/>
            </a:xfrm>
            <a:prstGeom prst="rect">
              <a:avLst/>
            </a:prstGeom>
          </p:spPr>
          <p:txBody>
            <a:bodyPr vert="horz" wrap="square" lIns="0" tIns="12700" rIns="0" bIns="0" rtlCol="0">
              <a:spAutoFit/>
            </a:bodyPr>
            <a:lstStyle/>
            <a:p>
              <a:pPr marL="0" marR="0" indent="128016" algn="l" rtl="0" eaLnBrk="1" fontAlgn="t" latinLnBrk="0" hangingPunct="1">
                <a:lnSpc>
                  <a:spcPct val="107000"/>
                </a:lnSpc>
                <a:spcBef>
                  <a:spcPts val="0"/>
                </a:spcBef>
                <a:spcAft>
                  <a:spcPts val="0"/>
                </a:spcAft>
              </a:pPr>
              <a:r>
                <a:rPr lang="en-US" sz="1200" b="1" i="0" u="sng" strike="noStrike" kern="1200" dirty="0">
                  <a:solidFill>
                    <a:schemeClr val="bg1"/>
                  </a:solidFill>
                  <a:effectLst/>
                  <a:latin typeface="Calibri" panose="020F0502020204030204" pitchFamily="34" charset="0"/>
                </a:rPr>
                <a:t>Connecticut Data Privacy Act</a:t>
              </a:r>
              <a:endParaRPr lang="en-US" sz="1200" b="0" i="0" u="sng" strike="noStrike" dirty="0">
                <a:solidFill>
                  <a:schemeClr val="bg1"/>
                </a:solidFill>
                <a:effectLst/>
                <a:latin typeface="Arial" panose="020B0604020202020204" pitchFamily="34" charset="0"/>
              </a:endParaRPr>
            </a:p>
            <a:p>
              <a:pPr marL="0" marR="0" indent="128016" algn="l" rtl="0" eaLnBrk="1" fontAlgn="t" latinLnBrk="0" hangingPunct="1">
                <a:lnSpc>
                  <a:spcPct val="107000"/>
                </a:lnSpc>
                <a:spcBef>
                  <a:spcPts val="0"/>
                </a:spcBef>
                <a:spcAft>
                  <a:spcPts val="0"/>
                </a:spcAft>
              </a:pPr>
              <a:r>
                <a:rPr lang="en-US" sz="1200" i="0" u="none" strike="noStrike" kern="1200" dirty="0">
                  <a:solidFill>
                    <a:srgbClr val="000000"/>
                  </a:solidFill>
                  <a:effectLst/>
                  <a:latin typeface="Calibri" panose="020F0502020204030204" pitchFamily="34" charset="0"/>
                </a:rPr>
                <a:t>State privacy law in Connecticut, going into effect in late 2023</a:t>
              </a:r>
              <a:r>
                <a:rPr lang="en-US" sz="1000" b="1" i="0" u="none" strike="noStrike" kern="1200" dirty="0">
                  <a:solidFill>
                    <a:srgbClr val="000000"/>
                  </a:solidFill>
                  <a:effectLst/>
                  <a:latin typeface="Calibri" panose="020F0502020204030204" pitchFamily="34" charset="0"/>
                </a:rPr>
                <a:t>.</a:t>
              </a:r>
              <a:endParaRPr lang="en-US" sz="1000" b="0" i="0" u="none" strike="noStrike" dirty="0">
                <a:effectLst/>
                <a:latin typeface="Arial" panose="020B0604020202020204" pitchFamily="34" charset="0"/>
              </a:endParaRPr>
            </a:p>
          </p:txBody>
        </p:sp>
      </p:grpSp>
      <p:grpSp>
        <p:nvGrpSpPr>
          <p:cNvPr id="35" name="Group 34">
            <a:extLst>
              <a:ext uri="{FF2B5EF4-FFF2-40B4-BE49-F238E27FC236}">
                <a16:creationId xmlns:a16="http://schemas.microsoft.com/office/drawing/2014/main" id="{7FCA5C9D-24DC-090E-CBC5-D65A06A3F963}"/>
              </a:ext>
            </a:extLst>
          </p:cNvPr>
          <p:cNvGrpSpPr/>
          <p:nvPr/>
        </p:nvGrpSpPr>
        <p:grpSpPr>
          <a:xfrm>
            <a:off x="3006797" y="2905311"/>
            <a:ext cx="8099873" cy="730921"/>
            <a:chOff x="2433391" y="1808576"/>
            <a:chExt cx="8099873" cy="730921"/>
          </a:xfrm>
        </p:grpSpPr>
        <p:pic>
          <p:nvPicPr>
            <p:cNvPr id="36" name="Picture 35" descr="Shape, rectangle&#10;&#10;Description automatically generated">
              <a:extLst>
                <a:ext uri="{FF2B5EF4-FFF2-40B4-BE49-F238E27FC236}">
                  <a16:creationId xmlns:a16="http://schemas.microsoft.com/office/drawing/2014/main" id="{51BCD3FE-5BF8-EA6B-4FE4-FFB0209C03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37" name="object 4">
              <a:extLst>
                <a:ext uri="{FF2B5EF4-FFF2-40B4-BE49-F238E27FC236}">
                  <a16:creationId xmlns:a16="http://schemas.microsoft.com/office/drawing/2014/main" id="{6C510C3C-5EDA-B979-DF79-6536DD90F518}"/>
                </a:ext>
              </a:extLst>
            </p:cNvPr>
            <p:cNvSpPr txBox="1"/>
            <p:nvPr/>
          </p:nvSpPr>
          <p:spPr>
            <a:xfrm>
              <a:off x="3741303" y="1865670"/>
              <a:ext cx="6164881" cy="596958"/>
            </a:xfrm>
            <a:prstGeom prst="rect">
              <a:avLst/>
            </a:prstGeom>
          </p:spPr>
          <p:txBody>
            <a:bodyPr vert="horz" wrap="square" lIns="0" tIns="12700" rIns="0" bIns="0" rtlCol="0">
              <a:spAutoFit/>
            </a:bodyPr>
            <a:lstStyle/>
            <a:p>
              <a:pPr marL="0" marR="0" indent="127000">
                <a:lnSpc>
                  <a:spcPct val="107000"/>
                </a:lnSpc>
                <a:spcBef>
                  <a:spcPts val="0"/>
                </a:spcBef>
                <a:spcAft>
                  <a:spcPts val="0"/>
                </a:spcAft>
              </a:pPr>
              <a:r>
                <a:rPr lang="en-US" sz="1200" b="1" i="0" u="sng" dirty="0">
                  <a:solidFill>
                    <a:schemeClr val="bg1"/>
                  </a:solidFill>
                  <a:effectLst/>
                  <a:latin typeface="+mn-lt"/>
                  <a:ea typeface="+mn-ea"/>
                  <a:cs typeface="+mn-cs"/>
                </a:rPr>
                <a:t>Virginia Consumer Data Protection Act</a:t>
              </a:r>
              <a:endParaRPr lang="en-US" sz="1200" b="1" u="sng" dirty="0">
                <a:solidFill>
                  <a:schemeClr val="bg1"/>
                </a:solidFill>
                <a:effectLst/>
              </a:endParaRPr>
            </a:p>
            <a:p>
              <a:pPr marL="0" marR="0" indent="127000">
                <a:lnSpc>
                  <a:spcPct val="107000"/>
                </a:lnSpc>
                <a:spcBef>
                  <a:spcPts val="0"/>
                </a:spcBef>
                <a:spcAft>
                  <a:spcPts val="0"/>
                </a:spcAft>
              </a:pPr>
              <a:r>
                <a:rPr lang="en-US" sz="1200" dirty="0">
                  <a:solidFill>
                    <a:schemeClr val="tx1"/>
                  </a:solidFill>
                  <a:effectLst/>
                </a:rPr>
                <a:t>State privacy law in Virginia, going into effect in July 1, 2023.</a:t>
              </a:r>
            </a:p>
            <a:p>
              <a:pPr marL="0" marR="0" indent="127000">
                <a:lnSpc>
                  <a:spcPct val="107000"/>
                </a:lnSpc>
                <a:spcBef>
                  <a:spcPts val="0"/>
                </a:spcBef>
                <a:spcAft>
                  <a:spcPts val="0"/>
                </a:spcAft>
              </a:pPr>
              <a:r>
                <a:rPr lang="en-US" sz="1200" b="0" i="0" dirty="0">
                  <a:solidFill>
                    <a:schemeClr val="dk1"/>
                  </a:solidFill>
                  <a:effectLst/>
                  <a:latin typeface="+mn-lt"/>
                  <a:ea typeface="+mn-ea"/>
                  <a:cs typeface="+mn-cs"/>
                </a:rPr>
                <a:t>The right to know, access and confirm personal data. The right to delete personal data</a:t>
              </a:r>
              <a:r>
                <a:rPr lang="en-US" sz="1000" b="0" i="0" dirty="0">
                  <a:solidFill>
                    <a:schemeClr val="dk1"/>
                  </a:solidFill>
                  <a:effectLst/>
                  <a:latin typeface="+mn-lt"/>
                  <a:ea typeface="+mn-ea"/>
                  <a:cs typeface="+mn-cs"/>
                </a:rPr>
                <a: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38" name="Picture 37" descr="Shape, rectangle&#10;&#10;Description automatically generated">
            <a:extLst>
              <a:ext uri="{FF2B5EF4-FFF2-40B4-BE49-F238E27FC236}">
                <a16:creationId xmlns:a16="http://schemas.microsoft.com/office/drawing/2014/main" id="{8A90461C-A21B-F837-91ED-3B3D9D5364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0142" y="2905113"/>
            <a:ext cx="3419033" cy="729933"/>
          </a:xfrm>
          <a:prstGeom prst="rect">
            <a:avLst/>
          </a:prstGeom>
        </p:spPr>
      </p:pic>
      <p:sp>
        <p:nvSpPr>
          <p:cNvPr id="39" name="object 4">
            <a:extLst>
              <a:ext uri="{FF2B5EF4-FFF2-40B4-BE49-F238E27FC236}">
                <a16:creationId xmlns:a16="http://schemas.microsoft.com/office/drawing/2014/main" id="{4A1FEED6-F566-4204-1DEC-DEFF37E84AB7}"/>
              </a:ext>
            </a:extLst>
          </p:cNvPr>
          <p:cNvSpPr txBox="1"/>
          <p:nvPr/>
        </p:nvSpPr>
        <p:spPr>
          <a:xfrm>
            <a:off x="1691594" y="3100584"/>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VCDPA</a:t>
            </a:r>
            <a:endParaRPr sz="2000" dirty="0">
              <a:solidFill>
                <a:schemeClr val="bg1"/>
              </a:solidFill>
              <a:latin typeface="Roboto" panose="02000000000000000000" pitchFamily="2" charset="0"/>
              <a:ea typeface="Roboto" panose="02000000000000000000" pitchFamily="2" charset="0"/>
              <a:cs typeface="Roboto-Light"/>
            </a:endParaRPr>
          </a:p>
        </p:txBody>
      </p:sp>
      <p:pic>
        <p:nvPicPr>
          <p:cNvPr id="40" name="Picture 39" descr="Shape, rectangle&#10;&#10;Description automatically generated">
            <a:extLst>
              <a:ext uri="{FF2B5EF4-FFF2-40B4-BE49-F238E27FC236}">
                <a16:creationId xmlns:a16="http://schemas.microsoft.com/office/drawing/2014/main" id="{493D343E-4B71-5B0B-28BD-602AC98489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0142" y="3578238"/>
            <a:ext cx="3419033" cy="729933"/>
          </a:xfrm>
          <a:prstGeom prst="rect">
            <a:avLst/>
          </a:prstGeom>
        </p:spPr>
      </p:pic>
      <p:sp>
        <p:nvSpPr>
          <p:cNvPr id="41" name="object 4">
            <a:extLst>
              <a:ext uri="{FF2B5EF4-FFF2-40B4-BE49-F238E27FC236}">
                <a16:creationId xmlns:a16="http://schemas.microsoft.com/office/drawing/2014/main" id="{F629034E-CCCB-5B04-87FA-FFF64B91D068}"/>
              </a:ext>
            </a:extLst>
          </p:cNvPr>
          <p:cNvSpPr txBox="1"/>
          <p:nvPr/>
        </p:nvSpPr>
        <p:spPr>
          <a:xfrm>
            <a:off x="1691593" y="3798166"/>
            <a:ext cx="5208168"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CTDPA</a:t>
            </a:r>
            <a:endParaRPr sz="2000" dirty="0">
              <a:solidFill>
                <a:schemeClr val="bg1"/>
              </a:solidFill>
              <a:latin typeface="Roboto" panose="02000000000000000000" pitchFamily="2" charset="0"/>
              <a:ea typeface="Roboto" panose="02000000000000000000" pitchFamily="2" charset="0"/>
              <a:cs typeface="Roboto-Light"/>
            </a:endParaRPr>
          </a:p>
        </p:txBody>
      </p:sp>
      <p:grpSp>
        <p:nvGrpSpPr>
          <p:cNvPr id="46" name="Group 45">
            <a:extLst>
              <a:ext uri="{FF2B5EF4-FFF2-40B4-BE49-F238E27FC236}">
                <a16:creationId xmlns:a16="http://schemas.microsoft.com/office/drawing/2014/main" id="{ACE38BA5-B2BB-B806-D938-2DE0D0FCABC5}"/>
              </a:ext>
            </a:extLst>
          </p:cNvPr>
          <p:cNvGrpSpPr/>
          <p:nvPr/>
        </p:nvGrpSpPr>
        <p:grpSpPr>
          <a:xfrm>
            <a:off x="2935759" y="4231902"/>
            <a:ext cx="8099873" cy="730921"/>
            <a:chOff x="2337455" y="1797203"/>
            <a:chExt cx="8099873" cy="730921"/>
          </a:xfrm>
        </p:grpSpPr>
        <p:pic>
          <p:nvPicPr>
            <p:cNvPr id="47" name="Picture 46" descr="Shape, rectangle&#10;&#10;Description automatically generated">
              <a:extLst>
                <a:ext uri="{FF2B5EF4-FFF2-40B4-BE49-F238E27FC236}">
                  <a16:creationId xmlns:a16="http://schemas.microsoft.com/office/drawing/2014/main" id="{97E49BAD-7DCF-F638-9500-4FA3238B7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7455" y="1797203"/>
              <a:ext cx="8099873" cy="730921"/>
            </a:xfrm>
            <a:prstGeom prst="rect">
              <a:avLst/>
            </a:prstGeom>
          </p:spPr>
        </p:pic>
        <p:sp>
          <p:nvSpPr>
            <p:cNvPr id="48" name="object 4">
              <a:extLst>
                <a:ext uri="{FF2B5EF4-FFF2-40B4-BE49-F238E27FC236}">
                  <a16:creationId xmlns:a16="http://schemas.microsoft.com/office/drawing/2014/main" id="{BE46157F-957B-0C3E-DECF-6E9FF290DC84}"/>
                </a:ext>
              </a:extLst>
            </p:cNvPr>
            <p:cNvSpPr txBox="1"/>
            <p:nvPr/>
          </p:nvSpPr>
          <p:spPr>
            <a:xfrm>
              <a:off x="3726630" y="1968984"/>
              <a:ext cx="4243594" cy="408060"/>
            </a:xfrm>
            <a:prstGeom prst="rect">
              <a:avLst/>
            </a:prstGeom>
          </p:spPr>
          <p:txBody>
            <a:bodyPr vert="horz" wrap="square" lIns="0" tIns="12700" rIns="0" bIns="0" rtlCol="0">
              <a:spAutoFit/>
            </a:bodyPr>
            <a:lstStyle/>
            <a:p>
              <a:pPr marL="0" marR="0" indent="128016" algn="l" rtl="0" eaLnBrk="1" fontAlgn="t" latinLnBrk="0" hangingPunct="1">
                <a:lnSpc>
                  <a:spcPct val="107000"/>
                </a:lnSpc>
                <a:spcBef>
                  <a:spcPts val="0"/>
                </a:spcBef>
                <a:spcAft>
                  <a:spcPts val="0"/>
                </a:spcAft>
              </a:pPr>
              <a:r>
                <a:rPr lang="en-US" sz="1200" b="1" i="0" u="sng" strike="noStrike" kern="1200" dirty="0">
                  <a:solidFill>
                    <a:schemeClr val="bg1"/>
                  </a:solidFill>
                  <a:effectLst/>
                  <a:latin typeface="Calibri" panose="020F0502020204030204" pitchFamily="34" charset="0"/>
                </a:rPr>
                <a:t>Utah Consumer Privacy Act</a:t>
              </a:r>
              <a:endParaRPr lang="en-US" sz="1200" b="0" i="0" u="sng" strike="noStrike" dirty="0">
                <a:solidFill>
                  <a:schemeClr val="bg1"/>
                </a:solidFill>
                <a:effectLst/>
                <a:latin typeface="Arial" panose="020B0604020202020204" pitchFamily="34" charset="0"/>
              </a:endParaRPr>
            </a:p>
            <a:p>
              <a:pPr marL="0" marR="0" indent="128016" algn="l" rtl="0" eaLnBrk="1" fontAlgn="t" latinLnBrk="0" hangingPunct="1">
                <a:lnSpc>
                  <a:spcPct val="107000"/>
                </a:lnSpc>
                <a:spcBef>
                  <a:spcPts val="0"/>
                </a:spcBef>
                <a:spcAft>
                  <a:spcPts val="0"/>
                </a:spcAft>
              </a:pPr>
              <a:r>
                <a:rPr lang="en-US" sz="1200" i="0" u="none" strike="noStrike" kern="1200" dirty="0">
                  <a:solidFill>
                    <a:srgbClr val="000000"/>
                  </a:solidFill>
                  <a:effectLst/>
                  <a:latin typeface="Calibri" panose="020F0502020204030204" pitchFamily="34" charset="0"/>
                </a:rPr>
                <a:t>State privacy law in Utah, going into effect in 2023</a:t>
              </a:r>
              <a:r>
                <a:rPr lang="en-US" sz="1000" b="1" i="0" u="none" strike="noStrike" kern="1200" dirty="0">
                  <a:solidFill>
                    <a:srgbClr val="000000"/>
                  </a:solidFill>
                  <a:effectLst/>
                  <a:latin typeface="Calibri" panose="020F0502020204030204" pitchFamily="34" charset="0"/>
                </a:rPr>
                <a:t>.</a:t>
              </a:r>
              <a:endParaRPr lang="en-US" sz="1000" b="0" i="0" u="none" strike="noStrike" dirty="0">
                <a:effectLst/>
                <a:latin typeface="Arial" panose="020B0604020202020204" pitchFamily="34" charset="0"/>
              </a:endParaRPr>
            </a:p>
          </p:txBody>
        </p:sp>
      </p:grpSp>
      <p:pic>
        <p:nvPicPr>
          <p:cNvPr id="49" name="Picture 48" descr="Shape, rectangle&#10;&#10;Description automatically generated">
            <a:extLst>
              <a:ext uri="{FF2B5EF4-FFF2-40B4-BE49-F238E27FC236}">
                <a16:creationId xmlns:a16="http://schemas.microsoft.com/office/drawing/2014/main" id="{99A29F7D-1B37-2ED1-1C60-89A4AE152C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0142" y="4243077"/>
            <a:ext cx="3419033" cy="729933"/>
          </a:xfrm>
          <a:prstGeom prst="rect">
            <a:avLst/>
          </a:prstGeom>
        </p:spPr>
      </p:pic>
      <p:sp>
        <p:nvSpPr>
          <p:cNvPr id="50" name="object 4">
            <a:extLst>
              <a:ext uri="{FF2B5EF4-FFF2-40B4-BE49-F238E27FC236}">
                <a16:creationId xmlns:a16="http://schemas.microsoft.com/office/drawing/2014/main" id="{0F245B8A-1270-0C85-F54F-5903DDAAED77}"/>
              </a:ext>
            </a:extLst>
          </p:cNvPr>
          <p:cNvSpPr txBox="1"/>
          <p:nvPr/>
        </p:nvSpPr>
        <p:spPr>
          <a:xfrm>
            <a:off x="1716492" y="4438548"/>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UCPA</a:t>
            </a:r>
            <a:endParaRPr sz="2000" dirty="0">
              <a:solidFill>
                <a:schemeClr val="bg1"/>
              </a:solidFill>
              <a:latin typeface="Roboto" panose="02000000000000000000" pitchFamily="2" charset="0"/>
              <a:ea typeface="Roboto" panose="02000000000000000000" pitchFamily="2" charset="0"/>
              <a:cs typeface="Roboto-Light"/>
            </a:endParaRPr>
          </a:p>
        </p:txBody>
      </p:sp>
      <p:pic>
        <p:nvPicPr>
          <p:cNvPr id="18" name="Picture 17">
            <a:extLst>
              <a:ext uri="{FF2B5EF4-FFF2-40B4-BE49-F238E27FC236}">
                <a16:creationId xmlns:a16="http://schemas.microsoft.com/office/drawing/2014/main" id="{12D82031-0503-F45D-F5AD-27E1A51F5E1C}"/>
              </a:ext>
            </a:extLst>
          </p:cNvPr>
          <p:cNvPicPr>
            <a:picLocks noChangeAspect="1"/>
          </p:cNvPicPr>
          <p:nvPr/>
        </p:nvPicPr>
        <p:blipFill>
          <a:blip r:embed="rId7"/>
          <a:stretch>
            <a:fillRect/>
          </a:stretch>
        </p:blipFill>
        <p:spPr>
          <a:xfrm>
            <a:off x="3068380" y="4938071"/>
            <a:ext cx="8102286" cy="731583"/>
          </a:xfrm>
          <a:prstGeom prst="rect">
            <a:avLst/>
          </a:prstGeom>
        </p:spPr>
      </p:pic>
      <p:pic>
        <p:nvPicPr>
          <p:cNvPr id="4" name="Picture 3">
            <a:extLst>
              <a:ext uri="{FF2B5EF4-FFF2-40B4-BE49-F238E27FC236}">
                <a16:creationId xmlns:a16="http://schemas.microsoft.com/office/drawing/2014/main" id="{F10EF263-4920-8275-A1AF-0483B1621332}"/>
              </a:ext>
            </a:extLst>
          </p:cNvPr>
          <p:cNvPicPr>
            <a:picLocks noChangeAspect="1"/>
          </p:cNvPicPr>
          <p:nvPr/>
        </p:nvPicPr>
        <p:blipFill>
          <a:blip r:embed="rId8"/>
          <a:stretch>
            <a:fillRect/>
          </a:stretch>
        </p:blipFill>
        <p:spPr>
          <a:xfrm>
            <a:off x="1088543" y="4915214"/>
            <a:ext cx="3420152" cy="731583"/>
          </a:xfrm>
          <a:prstGeom prst="rect">
            <a:avLst/>
          </a:prstGeom>
        </p:spPr>
      </p:pic>
      <p:sp>
        <p:nvSpPr>
          <p:cNvPr id="21" name="TextBox 20">
            <a:extLst>
              <a:ext uri="{FF2B5EF4-FFF2-40B4-BE49-F238E27FC236}">
                <a16:creationId xmlns:a16="http://schemas.microsoft.com/office/drawing/2014/main" id="{501C55B3-F3DD-704F-1ED0-CE2481FDF0A6}"/>
              </a:ext>
            </a:extLst>
          </p:cNvPr>
          <p:cNvSpPr txBox="1"/>
          <p:nvPr/>
        </p:nvSpPr>
        <p:spPr>
          <a:xfrm>
            <a:off x="1661113" y="5104228"/>
            <a:ext cx="1315204" cy="400110"/>
          </a:xfrm>
          <a:prstGeom prst="rect">
            <a:avLst/>
          </a:prstGeom>
          <a:noFill/>
        </p:spPr>
        <p:txBody>
          <a:bodyPr wrap="square" rtlCol="0">
            <a:spAutoFit/>
          </a:bodyPr>
          <a:lstStyle/>
          <a:p>
            <a:r>
              <a:rPr lang="en-US" sz="2000" b="1" dirty="0">
                <a:solidFill>
                  <a:schemeClr val="bg1"/>
                </a:solidFill>
                <a:latin typeface="Aharoni" panose="02010803020104030203" pitchFamily="2" charset="-79"/>
                <a:cs typeface="Aharoni" panose="02010803020104030203" pitchFamily="2" charset="-79"/>
              </a:rPr>
              <a:t>CPA</a:t>
            </a:r>
          </a:p>
        </p:txBody>
      </p:sp>
      <p:sp>
        <p:nvSpPr>
          <p:cNvPr id="23" name="TextBox 22">
            <a:extLst>
              <a:ext uri="{FF2B5EF4-FFF2-40B4-BE49-F238E27FC236}">
                <a16:creationId xmlns:a16="http://schemas.microsoft.com/office/drawing/2014/main" id="{BBEE5602-32A1-2383-9078-BC82EB316AF5}"/>
              </a:ext>
            </a:extLst>
          </p:cNvPr>
          <p:cNvSpPr txBox="1"/>
          <p:nvPr/>
        </p:nvSpPr>
        <p:spPr>
          <a:xfrm>
            <a:off x="4324934" y="4987575"/>
            <a:ext cx="5615354" cy="615553"/>
          </a:xfrm>
          <a:prstGeom prst="rect">
            <a:avLst/>
          </a:prstGeom>
          <a:noFill/>
        </p:spPr>
        <p:txBody>
          <a:bodyPr wrap="square" rtlCol="0">
            <a:spAutoFit/>
          </a:bodyPr>
          <a:lstStyle/>
          <a:p>
            <a:r>
              <a:rPr lang="en-US" sz="1200" b="1" u="sng" dirty="0">
                <a:solidFill>
                  <a:schemeClr val="bg1"/>
                </a:solidFill>
              </a:rPr>
              <a:t>Colorado Privacy Act</a:t>
            </a:r>
          </a:p>
          <a:p>
            <a:r>
              <a:rPr lang="en-US" sz="1100" i="0" dirty="0">
                <a:solidFill>
                  <a:srgbClr val="202124"/>
                </a:solidFill>
                <a:effectLst/>
                <a:latin typeface="+mj-lt"/>
              </a:rPr>
              <a:t>Provides Colorado residents with the right to opt out of targeted advertising, the sale of their personal data and certain types of profiling</a:t>
            </a:r>
            <a:r>
              <a:rPr lang="en-US" sz="1100" i="0" dirty="0">
                <a:solidFill>
                  <a:srgbClr val="202124"/>
                </a:solidFill>
                <a:effectLst/>
                <a:latin typeface="Roboto" panose="02000000000000000000" pitchFamily="2" charset="0"/>
              </a:rPr>
              <a:t>.</a:t>
            </a:r>
            <a:endParaRPr lang="en-US" sz="1100" dirty="0">
              <a:solidFill>
                <a:schemeClr val="bg1"/>
              </a:solidFill>
            </a:endParaRPr>
          </a:p>
        </p:txBody>
      </p:sp>
    </p:spTree>
    <p:extLst>
      <p:ext uri="{BB962C8B-B14F-4D97-AF65-F5344CB8AC3E}">
        <p14:creationId xmlns:p14="http://schemas.microsoft.com/office/powerpoint/2010/main" val="159846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195DAA9-A756-21E1-F6F2-49AD94F57922}"/>
              </a:ext>
            </a:extLst>
          </p:cNvPr>
          <p:cNvGrpSpPr/>
          <p:nvPr/>
        </p:nvGrpSpPr>
        <p:grpSpPr>
          <a:xfrm>
            <a:off x="2976317" y="2247393"/>
            <a:ext cx="8136558" cy="730921"/>
            <a:chOff x="2433391" y="1808576"/>
            <a:chExt cx="8136558" cy="730921"/>
          </a:xfrm>
        </p:grpSpPr>
        <p:pic>
          <p:nvPicPr>
            <p:cNvPr id="28" name="Picture 27" descr="Shape, rectangle&#10;&#10;Description automatically generated">
              <a:extLst>
                <a:ext uri="{FF2B5EF4-FFF2-40B4-BE49-F238E27FC236}">
                  <a16:creationId xmlns:a16="http://schemas.microsoft.com/office/drawing/2014/main" id="{933F917C-89B7-31B5-95DE-B8D527B6CA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29" name="object 4">
              <a:extLst>
                <a:ext uri="{FF2B5EF4-FFF2-40B4-BE49-F238E27FC236}">
                  <a16:creationId xmlns:a16="http://schemas.microsoft.com/office/drawing/2014/main" id="{A6C8AACA-7264-BF0D-4659-779E610A950F}"/>
                </a:ext>
              </a:extLst>
            </p:cNvPr>
            <p:cNvSpPr txBox="1"/>
            <p:nvPr/>
          </p:nvSpPr>
          <p:spPr>
            <a:xfrm>
              <a:off x="6326355" y="2027894"/>
              <a:ext cx="4243594" cy="263277"/>
            </a:xfrm>
            <a:prstGeom prst="rect">
              <a:avLst/>
            </a:prstGeom>
          </p:spPr>
          <p:txBody>
            <a:bodyPr vert="horz" wrap="square" lIns="0" tIns="12700" rIns="0" bIns="0" rtlCol="0">
              <a:spAutoFit/>
            </a:bodyPr>
            <a:lstStyle/>
            <a:p>
              <a:pPr marL="12064" marR="340360">
                <a:lnSpc>
                  <a:spcPts val="1900"/>
                </a:lnSpc>
                <a:spcBef>
                  <a:spcPts val="100"/>
                </a:spcBef>
                <a:buClr>
                  <a:srgbClr val="2B69B3"/>
                </a:buClr>
                <a:tabLst>
                  <a:tab pos="227965" algn="l"/>
                </a:tabLst>
              </a:pPr>
              <a:r>
                <a:rPr lang="en-US" spc="-5" dirty="0">
                  <a:solidFill>
                    <a:schemeClr val="bg1"/>
                  </a:solidFill>
                  <a:latin typeface="Aharoni" panose="02010803020104030203" pitchFamily="2" charset="-79"/>
                  <a:ea typeface="Roboto" panose="02000000000000000000" pitchFamily="2" charset="0"/>
                  <a:cs typeface="Aharoni" panose="02010803020104030203" pitchFamily="2" charset="-79"/>
                </a:rPr>
                <a:t>January 1, 2023</a:t>
              </a:r>
              <a:endParaRPr sz="2400" dirty="0">
                <a:solidFill>
                  <a:schemeClr val="bg1"/>
                </a:solidFill>
                <a:latin typeface="Roboto" panose="02000000000000000000" pitchFamily="2" charset="0"/>
                <a:ea typeface="Roboto" panose="02000000000000000000" pitchFamily="2" charset="0"/>
                <a:cs typeface="Roboto-Light"/>
              </a:endParaRPr>
            </a:p>
          </p:txBody>
        </p:sp>
      </p:grpSp>
      <p:grpSp>
        <p:nvGrpSpPr>
          <p:cNvPr id="3" name="Group 2">
            <a:extLst>
              <a:ext uri="{FF2B5EF4-FFF2-40B4-BE49-F238E27FC236}">
                <a16:creationId xmlns:a16="http://schemas.microsoft.com/office/drawing/2014/main" id="{00360B6D-21C1-695B-9817-D0027A5ED41B}"/>
              </a:ext>
            </a:extLst>
          </p:cNvPr>
          <p:cNvGrpSpPr/>
          <p:nvPr/>
        </p:nvGrpSpPr>
        <p:grpSpPr>
          <a:xfrm>
            <a:off x="2976317" y="1560665"/>
            <a:ext cx="8136558" cy="730921"/>
            <a:chOff x="2433391" y="1808576"/>
            <a:chExt cx="8136558" cy="730921"/>
          </a:xfrm>
        </p:grpSpPr>
        <p:pic>
          <p:nvPicPr>
            <p:cNvPr id="43" name="Picture 42" descr="Shape, rectangle&#10;&#10;Description automatically generated">
              <a:extLst>
                <a:ext uri="{FF2B5EF4-FFF2-40B4-BE49-F238E27FC236}">
                  <a16:creationId xmlns:a16="http://schemas.microsoft.com/office/drawing/2014/main" id="{8300E2E4-66FC-8DD2-D500-69AC5C2FB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22" name="object 4">
              <a:extLst>
                <a:ext uri="{FF2B5EF4-FFF2-40B4-BE49-F238E27FC236}">
                  <a16:creationId xmlns:a16="http://schemas.microsoft.com/office/drawing/2014/main" id="{97EE8C27-1ACC-B4F6-84E2-C4071678FCB8}"/>
                </a:ext>
              </a:extLst>
            </p:cNvPr>
            <p:cNvSpPr txBox="1"/>
            <p:nvPr/>
          </p:nvSpPr>
          <p:spPr>
            <a:xfrm>
              <a:off x="6326355" y="2027894"/>
              <a:ext cx="4243594" cy="263277"/>
            </a:xfrm>
            <a:prstGeom prst="rect">
              <a:avLst/>
            </a:prstGeom>
          </p:spPr>
          <p:txBody>
            <a:bodyPr vert="horz" wrap="square" lIns="0" tIns="12700" rIns="0" bIns="0" rtlCol="0">
              <a:spAutoFit/>
            </a:bodyPr>
            <a:lstStyle/>
            <a:p>
              <a:pPr marL="12064" marR="340360">
                <a:lnSpc>
                  <a:spcPts val="1900"/>
                </a:lnSpc>
                <a:spcBef>
                  <a:spcPts val="100"/>
                </a:spcBef>
                <a:buClr>
                  <a:srgbClr val="2B69B3"/>
                </a:buClr>
                <a:tabLst>
                  <a:tab pos="227965" algn="l"/>
                </a:tabLst>
              </a:pPr>
              <a:r>
                <a:rPr lang="en-US" spc="-5" dirty="0">
                  <a:solidFill>
                    <a:schemeClr val="bg1"/>
                  </a:solidFill>
                  <a:latin typeface="Aharoni" panose="02010803020104030203" pitchFamily="2" charset="-79"/>
                  <a:ea typeface="Roboto" panose="02000000000000000000" pitchFamily="2" charset="0"/>
                  <a:cs typeface="Aharoni" panose="02010803020104030203" pitchFamily="2" charset="-79"/>
                </a:rPr>
                <a:t>January 1, 2023</a:t>
              </a:r>
              <a:endParaRPr sz="2400" dirty="0">
                <a:solidFill>
                  <a:schemeClr val="bg1"/>
                </a:solidFill>
                <a:latin typeface="Roboto" panose="02000000000000000000" pitchFamily="2" charset="0"/>
                <a:ea typeface="Roboto" panose="02000000000000000000" pitchFamily="2" charset="0"/>
                <a:cs typeface="Roboto-Light"/>
              </a:endParaRPr>
            </a:p>
          </p:txBody>
        </p:sp>
      </p:grpSp>
      <p:sp>
        <p:nvSpPr>
          <p:cNvPr id="2" name="object 2"/>
          <p:cNvSpPr txBox="1">
            <a:spLocks noGrp="1"/>
          </p:cNvSpPr>
          <p:nvPr>
            <p:ph type="title"/>
          </p:nvPr>
        </p:nvSpPr>
        <p:spPr>
          <a:xfrm>
            <a:off x="1277858" y="502102"/>
            <a:ext cx="7284205" cy="597599"/>
          </a:xfrm>
          <a:prstGeom prst="rect">
            <a:avLst/>
          </a:prstGeom>
        </p:spPr>
        <p:txBody>
          <a:bodyPr vert="horz" wrap="square" lIns="0" tIns="12700" rIns="0" bIns="0" rtlCol="0">
            <a:spAutoFit/>
          </a:bodyPr>
          <a:lstStyle/>
          <a:p>
            <a:pPr marL="12700">
              <a:lnSpc>
                <a:spcPct val="100000"/>
              </a:lnSpc>
              <a:spcBef>
                <a:spcPts val="100"/>
              </a:spcBef>
            </a:pPr>
            <a:r>
              <a:rPr lang="en-US" sz="3800" spc="-10" dirty="0">
                <a:solidFill>
                  <a:srgbClr val="2E3280"/>
                </a:solidFill>
                <a:latin typeface="Roboto" panose="02000000000000000000" pitchFamily="2" charset="0"/>
                <a:ea typeface="Roboto" panose="02000000000000000000" pitchFamily="2" charset="0"/>
              </a:rPr>
              <a:t>Enforcement of Consumer Rights</a:t>
            </a:r>
            <a:endParaRPr sz="3800" dirty="0">
              <a:latin typeface="Roboto" panose="02000000000000000000" pitchFamily="2" charset="0"/>
              <a:ea typeface="Roboto" panose="02000000000000000000" pitchFamily="2" charset="0"/>
            </a:endParaRPr>
          </a:p>
        </p:txBody>
      </p:sp>
      <p:sp>
        <p:nvSpPr>
          <p:cNvPr id="17" name="object 17"/>
          <p:cNvSpPr txBox="1">
            <a:spLocks noGrp="1"/>
          </p:cNvSpPr>
          <p:nvPr>
            <p:ph type="ftr" sz="quarter" idx="5"/>
          </p:nvPr>
        </p:nvSpPr>
        <p:spPr>
          <a:prstGeom prst="rect">
            <a:avLst/>
          </a:prstGeom>
        </p:spPr>
        <p:txBody>
          <a:bodyPr vert="horz" wrap="square" lIns="0" tIns="17145" rIns="0" bIns="0" rtlCol="0">
            <a:spAutoFit/>
          </a:bodyPr>
          <a:lstStyle/>
          <a:p>
            <a:pPr marL="12700">
              <a:lnSpc>
                <a:spcPct val="100000"/>
              </a:lnSpc>
              <a:spcBef>
                <a:spcPts val="135"/>
              </a:spcBef>
            </a:pPr>
            <a:r>
              <a:t>Copyright 2022 CSR©</a:t>
            </a:r>
            <a:r>
              <a:rPr spc="5"/>
              <a:t> </a:t>
            </a:r>
            <a:r>
              <a:t>all </a:t>
            </a:r>
            <a:r>
              <a:rPr spc="-5"/>
              <a:t>rights</a:t>
            </a:r>
            <a:r>
              <a:t> </a:t>
            </a:r>
            <a:r>
              <a:rPr spc="-5"/>
              <a:t>reserved.</a:t>
            </a:r>
            <a:r>
              <a:t> </a:t>
            </a:r>
            <a:r>
              <a:rPr spc="-5"/>
              <a:t>Reproduction</a:t>
            </a:r>
            <a:r>
              <a:rPr spc="5"/>
              <a:t> </a:t>
            </a:r>
            <a:r>
              <a:t>in any</a:t>
            </a:r>
            <a:r>
              <a:rPr spc="5"/>
              <a:t> </a:t>
            </a:r>
            <a:r>
              <a:rPr spc="-5"/>
              <a:t>form </a:t>
            </a:r>
            <a:r>
              <a:t>is</a:t>
            </a:r>
            <a:r>
              <a:rPr spc="5"/>
              <a:t> </a:t>
            </a:r>
            <a:r>
              <a:t>strictly </a:t>
            </a:r>
            <a:r>
              <a:rPr spc="-5"/>
              <a:t>prohibited.</a:t>
            </a:r>
          </a:p>
        </p:txBody>
      </p:sp>
      <p:pic>
        <p:nvPicPr>
          <p:cNvPr id="19" name="Picture 18" descr="Shape, rectangle&#10;&#10;Description automatically generated">
            <a:extLst>
              <a:ext uri="{FF2B5EF4-FFF2-40B4-BE49-F238E27FC236}">
                <a16:creationId xmlns:a16="http://schemas.microsoft.com/office/drawing/2014/main" id="{AF221225-8C2E-707D-8B70-37EF4483F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662" y="1560467"/>
            <a:ext cx="5854064" cy="729933"/>
          </a:xfrm>
          <a:prstGeom prst="rect">
            <a:avLst/>
          </a:prstGeom>
        </p:spPr>
      </p:pic>
      <p:sp>
        <p:nvSpPr>
          <p:cNvPr id="33" name="object 4">
            <a:extLst>
              <a:ext uri="{FF2B5EF4-FFF2-40B4-BE49-F238E27FC236}">
                <a16:creationId xmlns:a16="http://schemas.microsoft.com/office/drawing/2014/main" id="{522ACA22-C900-809C-2879-D3A85791EF08}"/>
              </a:ext>
            </a:extLst>
          </p:cNvPr>
          <p:cNvSpPr txBox="1"/>
          <p:nvPr/>
        </p:nvSpPr>
        <p:spPr>
          <a:xfrm>
            <a:off x="1661114" y="1755938"/>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California</a:t>
            </a:r>
            <a:endParaRPr sz="2000" dirty="0">
              <a:solidFill>
                <a:schemeClr val="bg1"/>
              </a:solidFill>
              <a:latin typeface="Roboto" panose="02000000000000000000" pitchFamily="2" charset="0"/>
              <a:ea typeface="Roboto" panose="02000000000000000000" pitchFamily="2" charset="0"/>
              <a:cs typeface="Roboto-Light"/>
            </a:endParaRPr>
          </a:p>
        </p:txBody>
      </p:sp>
      <p:pic>
        <p:nvPicPr>
          <p:cNvPr id="20" name="Picture 19" descr="Shape, rectangle&#10;&#10;Description automatically generated">
            <a:extLst>
              <a:ext uri="{FF2B5EF4-FFF2-40B4-BE49-F238E27FC236}">
                <a16:creationId xmlns:a16="http://schemas.microsoft.com/office/drawing/2014/main" id="{889E7F5B-8F2E-7DC1-4069-32A4642753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005" y="2225842"/>
            <a:ext cx="5854064" cy="780910"/>
          </a:xfrm>
          <a:prstGeom prst="rect">
            <a:avLst/>
          </a:prstGeom>
        </p:spPr>
      </p:pic>
      <p:sp>
        <p:nvSpPr>
          <p:cNvPr id="25" name="object 4">
            <a:extLst>
              <a:ext uri="{FF2B5EF4-FFF2-40B4-BE49-F238E27FC236}">
                <a16:creationId xmlns:a16="http://schemas.microsoft.com/office/drawing/2014/main" id="{EFDEE6A2-4EAE-2085-835E-CE52A27A7BD1}"/>
              </a:ext>
            </a:extLst>
          </p:cNvPr>
          <p:cNvSpPr txBox="1"/>
          <p:nvPr/>
        </p:nvSpPr>
        <p:spPr>
          <a:xfrm>
            <a:off x="1661113" y="2453520"/>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Virginia</a:t>
            </a:r>
            <a:endParaRPr sz="2000" dirty="0">
              <a:solidFill>
                <a:schemeClr val="bg1"/>
              </a:solidFill>
              <a:latin typeface="Roboto" panose="02000000000000000000" pitchFamily="2" charset="0"/>
              <a:ea typeface="Roboto" panose="02000000000000000000" pitchFamily="2" charset="0"/>
              <a:cs typeface="Roboto-Light"/>
            </a:endParaRPr>
          </a:p>
        </p:txBody>
      </p:sp>
      <p:grpSp>
        <p:nvGrpSpPr>
          <p:cNvPr id="30" name="Group 29">
            <a:extLst>
              <a:ext uri="{FF2B5EF4-FFF2-40B4-BE49-F238E27FC236}">
                <a16:creationId xmlns:a16="http://schemas.microsoft.com/office/drawing/2014/main" id="{6E701A39-DB1D-BB8D-F970-F5AA21EF4A02}"/>
              </a:ext>
            </a:extLst>
          </p:cNvPr>
          <p:cNvGrpSpPr/>
          <p:nvPr/>
        </p:nvGrpSpPr>
        <p:grpSpPr>
          <a:xfrm>
            <a:off x="3006797" y="3581999"/>
            <a:ext cx="8136558" cy="730921"/>
            <a:chOff x="2433391" y="1808576"/>
            <a:chExt cx="8136558" cy="730921"/>
          </a:xfrm>
        </p:grpSpPr>
        <p:pic>
          <p:nvPicPr>
            <p:cNvPr id="31" name="Picture 30" descr="Shape, rectangle&#10;&#10;Description automatically generated">
              <a:extLst>
                <a:ext uri="{FF2B5EF4-FFF2-40B4-BE49-F238E27FC236}">
                  <a16:creationId xmlns:a16="http://schemas.microsoft.com/office/drawing/2014/main" id="{31CBC562-24EA-8541-59BE-39F00362E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34" name="object 4">
              <a:extLst>
                <a:ext uri="{FF2B5EF4-FFF2-40B4-BE49-F238E27FC236}">
                  <a16:creationId xmlns:a16="http://schemas.microsoft.com/office/drawing/2014/main" id="{2DE946C9-48D8-4AED-A102-F4699EE1A0A0}"/>
                </a:ext>
              </a:extLst>
            </p:cNvPr>
            <p:cNvSpPr txBox="1"/>
            <p:nvPr/>
          </p:nvSpPr>
          <p:spPr>
            <a:xfrm>
              <a:off x="6326355" y="2027894"/>
              <a:ext cx="4243594" cy="263277"/>
            </a:xfrm>
            <a:prstGeom prst="rect">
              <a:avLst/>
            </a:prstGeom>
          </p:spPr>
          <p:txBody>
            <a:bodyPr vert="horz" wrap="square" lIns="0" tIns="12700" rIns="0" bIns="0" rtlCol="0">
              <a:spAutoFit/>
            </a:bodyPr>
            <a:lstStyle/>
            <a:p>
              <a:pPr marL="12064" marR="340360">
                <a:lnSpc>
                  <a:spcPts val="1900"/>
                </a:lnSpc>
                <a:spcBef>
                  <a:spcPts val="100"/>
                </a:spcBef>
                <a:buClr>
                  <a:srgbClr val="2B69B3"/>
                </a:buClr>
                <a:tabLst>
                  <a:tab pos="227965" algn="l"/>
                </a:tabLst>
              </a:pPr>
              <a:r>
                <a:rPr lang="en-US" spc="-5" dirty="0">
                  <a:solidFill>
                    <a:schemeClr val="bg1"/>
                  </a:solidFill>
                  <a:latin typeface="Aharoni" panose="02010803020104030203" pitchFamily="2" charset="-79"/>
                  <a:ea typeface="Roboto" panose="02000000000000000000" pitchFamily="2" charset="0"/>
                  <a:cs typeface="Aharoni" panose="02010803020104030203" pitchFamily="2" charset="-79"/>
                </a:rPr>
                <a:t>July 1, 2023</a:t>
              </a:r>
              <a:endParaRPr sz="2400" dirty="0">
                <a:solidFill>
                  <a:schemeClr val="bg1"/>
                </a:solidFill>
                <a:latin typeface="Roboto" panose="02000000000000000000" pitchFamily="2" charset="0"/>
                <a:ea typeface="Roboto" panose="02000000000000000000" pitchFamily="2" charset="0"/>
                <a:cs typeface="Roboto-Light"/>
              </a:endParaRPr>
            </a:p>
          </p:txBody>
        </p:sp>
      </p:grpSp>
      <p:grpSp>
        <p:nvGrpSpPr>
          <p:cNvPr id="35" name="Group 34">
            <a:extLst>
              <a:ext uri="{FF2B5EF4-FFF2-40B4-BE49-F238E27FC236}">
                <a16:creationId xmlns:a16="http://schemas.microsoft.com/office/drawing/2014/main" id="{7FCA5C9D-24DC-090E-CBC5-D65A06A3F963}"/>
              </a:ext>
            </a:extLst>
          </p:cNvPr>
          <p:cNvGrpSpPr/>
          <p:nvPr/>
        </p:nvGrpSpPr>
        <p:grpSpPr>
          <a:xfrm>
            <a:off x="3006797" y="2905311"/>
            <a:ext cx="8136558" cy="730921"/>
            <a:chOff x="2433391" y="1808576"/>
            <a:chExt cx="8136558" cy="730921"/>
          </a:xfrm>
        </p:grpSpPr>
        <p:pic>
          <p:nvPicPr>
            <p:cNvPr id="36" name="Picture 35" descr="Shape, rectangle&#10;&#10;Description automatically generated">
              <a:extLst>
                <a:ext uri="{FF2B5EF4-FFF2-40B4-BE49-F238E27FC236}">
                  <a16:creationId xmlns:a16="http://schemas.microsoft.com/office/drawing/2014/main" id="{51BCD3FE-5BF8-EA6B-4FE4-FFB0209C03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37" name="object 4">
              <a:extLst>
                <a:ext uri="{FF2B5EF4-FFF2-40B4-BE49-F238E27FC236}">
                  <a16:creationId xmlns:a16="http://schemas.microsoft.com/office/drawing/2014/main" id="{6C510C3C-5EDA-B979-DF79-6536DD90F518}"/>
                </a:ext>
              </a:extLst>
            </p:cNvPr>
            <p:cNvSpPr txBox="1"/>
            <p:nvPr/>
          </p:nvSpPr>
          <p:spPr>
            <a:xfrm>
              <a:off x="6326355" y="2027894"/>
              <a:ext cx="4243594" cy="263277"/>
            </a:xfrm>
            <a:prstGeom prst="rect">
              <a:avLst/>
            </a:prstGeom>
          </p:spPr>
          <p:txBody>
            <a:bodyPr vert="horz" wrap="square" lIns="0" tIns="12700" rIns="0" bIns="0" rtlCol="0">
              <a:spAutoFit/>
            </a:bodyPr>
            <a:lstStyle/>
            <a:p>
              <a:pPr marL="12064" marR="340360">
                <a:lnSpc>
                  <a:spcPts val="1900"/>
                </a:lnSpc>
                <a:spcBef>
                  <a:spcPts val="100"/>
                </a:spcBef>
                <a:buClr>
                  <a:srgbClr val="2B69B3"/>
                </a:buClr>
                <a:tabLst>
                  <a:tab pos="227965" algn="l"/>
                </a:tabLst>
              </a:pPr>
              <a:r>
                <a:rPr lang="en-US" spc="-5" dirty="0">
                  <a:solidFill>
                    <a:schemeClr val="bg1"/>
                  </a:solidFill>
                  <a:latin typeface="Aharoni" panose="02010803020104030203" pitchFamily="2" charset="-79"/>
                  <a:ea typeface="Roboto" panose="02000000000000000000" pitchFamily="2" charset="0"/>
                  <a:cs typeface="Aharoni" panose="02010803020104030203" pitchFamily="2" charset="-79"/>
                </a:rPr>
                <a:t>July 1, 2023</a:t>
              </a:r>
              <a:endParaRPr sz="2400" dirty="0">
                <a:solidFill>
                  <a:schemeClr val="bg1"/>
                </a:solidFill>
                <a:latin typeface="Roboto" panose="02000000000000000000" pitchFamily="2" charset="0"/>
                <a:ea typeface="Roboto" panose="02000000000000000000" pitchFamily="2" charset="0"/>
                <a:cs typeface="Roboto-Light"/>
              </a:endParaRPr>
            </a:p>
          </p:txBody>
        </p:sp>
      </p:grpSp>
      <p:pic>
        <p:nvPicPr>
          <p:cNvPr id="38" name="Picture 37" descr="Shape, rectangle&#10;&#10;Description automatically generated">
            <a:extLst>
              <a:ext uri="{FF2B5EF4-FFF2-40B4-BE49-F238E27FC236}">
                <a16:creationId xmlns:a16="http://schemas.microsoft.com/office/drawing/2014/main" id="{8A90461C-A21B-F837-91ED-3B3D9D5364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142" y="2905113"/>
            <a:ext cx="5854064" cy="729933"/>
          </a:xfrm>
          <a:prstGeom prst="rect">
            <a:avLst/>
          </a:prstGeom>
        </p:spPr>
      </p:pic>
      <p:sp>
        <p:nvSpPr>
          <p:cNvPr id="39" name="object 4">
            <a:extLst>
              <a:ext uri="{FF2B5EF4-FFF2-40B4-BE49-F238E27FC236}">
                <a16:creationId xmlns:a16="http://schemas.microsoft.com/office/drawing/2014/main" id="{4A1FEED6-F566-4204-1DEC-DEFF37E84AB7}"/>
              </a:ext>
            </a:extLst>
          </p:cNvPr>
          <p:cNvSpPr txBox="1"/>
          <p:nvPr/>
        </p:nvSpPr>
        <p:spPr>
          <a:xfrm>
            <a:off x="1691594" y="3100584"/>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Colorado</a:t>
            </a:r>
            <a:endParaRPr sz="2000" dirty="0">
              <a:solidFill>
                <a:schemeClr val="bg1"/>
              </a:solidFill>
              <a:latin typeface="Roboto" panose="02000000000000000000" pitchFamily="2" charset="0"/>
              <a:ea typeface="Roboto" panose="02000000000000000000" pitchFamily="2" charset="0"/>
              <a:cs typeface="Roboto-Light"/>
            </a:endParaRPr>
          </a:p>
        </p:txBody>
      </p:sp>
      <p:pic>
        <p:nvPicPr>
          <p:cNvPr id="40" name="Picture 39" descr="Shape, rectangle&#10;&#10;Description automatically generated">
            <a:extLst>
              <a:ext uri="{FF2B5EF4-FFF2-40B4-BE49-F238E27FC236}">
                <a16:creationId xmlns:a16="http://schemas.microsoft.com/office/drawing/2014/main" id="{493D343E-4B71-5B0B-28BD-602AC98489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142" y="3578238"/>
            <a:ext cx="5872407" cy="729933"/>
          </a:xfrm>
          <a:prstGeom prst="rect">
            <a:avLst/>
          </a:prstGeom>
        </p:spPr>
      </p:pic>
      <p:sp>
        <p:nvSpPr>
          <p:cNvPr id="41" name="object 4">
            <a:extLst>
              <a:ext uri="{FF2B5EF4-FFF2-40B4-BE49-F238E27FC236}">
                <a16:creationId xmlns:a16="http://schemas.microsoft.com/office/drawing/2014/main" id="{F629034E-CCCB-5B04-87FA-FFF64B91D068}"/>
              </a:ext>
            </a:extLst>
          </p:cNvPr>
          <p:cNvSpPr txBox="1"/>
          <p:nvPr/>
        </p:nvSpPr>
        <p:spPr>
          <a:xfrm>
            <a:off x="1691593" y="3798166"/>
            <a:ext cx="5208168"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Connecticut</a:t>
            </a:r>
            <a:endParaRPr sz="2000" dirty="0">
              <a:solidFill>
                <a:schemeClr val="bg1"/>
              </a:solidFill>
              <a:latin typeface="Roboto" panose="02000000000000000000" pitchFamily="2" charset="0"/>
              <a:ea typeface="Roboto" panose="02000000000000000000" pitchFamily="2" charset="0"/>
              <a:cs typeface="Roboto-Light"/>
            </a:endParaRPr>
          </a:p>
        </p:txBody>
      </p:sp>
      <p:grpSp>
        <p:nvGrpSpPr>
          <p:cNvPr id="46" name="Group 45">
            <a:extLst>
              <a:ext uri="{FF2B5EF4-FFF2-40B4-BE49-F238E27FC236}">
                <a16:creationId xmlns:a16="http://schemas.microsoft.com/office/drawing/2014/main" id="{ACE38BA5-B2BB-B806-D938-2DE0D0FCABC5}"/>
              </a:ext>
            </a:extLst>
          </p:cNvPr>
          <p:cNvGrpSpPr/>
          <p:nvPr/>
        </p:nvGrpSpPr>
        <p:grpSpPr>
          <a:xfrm>
            <a:off x="3031695" y="4243275"/>
            <a:ext cx="8136558" cy="730921"/>
            <a:chOff x="2433391" y="1808576"/>
            <a:chExt cx="8136558" cy="730921"/>
          </a:xfrm>
        </p:grpSpPr>
        <p:pic>
          <p:nvPicPr>
            <p:cNvPr id="47" name="Picture 46" descr="Shape, rectangle&#10;&#10;Description automatically generated">
              <a:extLst>
                <a:ext uri="{FF2B5EF4-FFF2-40B4-BE49-F238E27FC236}">
                  <a16:creationId xmlns:a16="http://schemas.microsoft.com/office/drawing/2014/main" id="{97E49BAD-7DCF-F638-9500-4FA3238B7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391" y="1808576"/>
              <a:ext cx="8099873" cy="730921"/>
            </a:xfrm>
            <a:prstGeom prst="rect">
              <a:avLst/>
            </a:prstGeom>
          </p:spPr>
        </p:pic>
        <p:sp>
          <p:nvSpPr>
            <p:cNvPr id="48" name="object 4">
              <a:extLst>
                <a:ext uri="{FF2B5EF4-FFF2-40B4-BE49-F238E27FC236}">
                  <a16:creationId xmlns:a16="http://schemas.microsoft.com/office/drawing/2014/main" id="{BE46157F-957B-0C3E-DECF-6E9FF290DC84}"/>
                </a:ext>
              </a:extLst>
            </p:cNvPr>
            <p:cNvSpPr txBox="1"/>
            <p:nvPr/>
          </p:nvSpPr>
          <p:spPr>
            <a:xfrm>
              <a:off x="6326355" y="2027894"/>
              <a:ext cx="4243594" cy="263277"/>
            </a:xfrm>
            <a:prstGeom prst="rect">
              <a:avLst/>
            </a:prstGeom>
          </p:spPr>
          <p:txBody>
            <a:bodyPr vert="horz" wrap="square" lIns="0" tIns="12700" rIns="0" bIns="0" rtlCol="0">
              <a:spAutoFit/>
            </a:bodyPr>
            <a:lstStyle/>
            <a:p>
              <a:pPr marL="12064" marR="340360">
                <a:lnSpc>
                  <a:spcPts val="1900"/>
                </a:lnSpc>
                <a:spcBef>
                  <a:spcPts val="100"/>
                </a:spcBef>
                <a:buClr>
                  <a:srgbClr val="2B69B3"/>
                </a:buClr>
                <a:tabLst>
                  <a:tab pos="227965" algn="l"/>
                </a:tabLst>
              </a:pPr>
              <a:r>
                <a:rPr lang="en-US" spc="-5" dirty="0">
                  <a:solidFill>
                    <a:schemeClr val="bg1"/>
                  </a:solidFill>
                  <a:latin typeface="Aharoni" panose="02010803020104030203" pitchFamily="2" charset="-79"/>
                  <a:ea typeface="Roboto" panose="02000000000000000000" pitchFamily="2" charset="0"/>
                  <a:cs typeface="Aharoni" panose="02010803020104030203" pitchFamily="2" charset="-79"/>
                </a:rPr>
                <a:t>December 31, 2023</a:t>
              </a:r>
              <a:endParaRPr sz="2400" dirty="0">
                <a:solidFill>
                  <a:schemeClr val="bg1"/>
                </a:solidFill>
                <a:latin typeface="Roboto" panose="02000000000000000000" pitchFamily="2" charset="0"/>
                <a:ea typeface="Roboto" panose="02000000000000000000" pitchFamily="2" charset="0"/>
                <a:cs typeface="Roboto-Light"/>
              </a:endParaRPr>
            </a:p>
          </p:txBody>
        </p:sp>
      </p:grpSp>
      <p:pic>
        <p:nvPicPr>
          <p:cNvPr id="49" name="Picture 48" descr="Shape, rectangle&#10;&#10;Description automatically generated">
            <a:extLst>
              <a:ext uri="{FF2B5EF4-FFF2-40B4-BE49-F238E27FC236}">
                <a16:creationId xmlns:a16="http://schemas.microsoft.com/office/drawing/2014/main" id="{99A29F7D-1B37-2ED1-1C60-89A4AE152C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142" y="4243077"/>
            <a:ext cx="5878962" cy="729933"/>
          </a:xfrm>
          <a:prstGeom prst="rect">
            <a:avLst/>
          </a:prstGeom>
        </p:spPr>
      </p:pic>
      <p:sp>
        <p:nvSpPr>
          <p:cNvPr id="50" name="object 4">
            <a:extLst>
              <a:ext uri="{FF2B5EF4-FFF2-40B4-BE49-F238E27FC236}">
                <a16:creationId xmlns:a16="http://schemas.microsoft.com/office/drawing/2014/main" id="{0F245B8A-1270-0C85-F54F-5903DDAAED77}"/>
              </a:ext>
            </a:extLst>
          </p:cNvPr>
          <p:cNvSpPr txBox="1"/>
          <p:nvPr/>
        </p:nvSpPr>
        <p:spPr>
          <a:xfrm>
            <a:off x="1716492" y="4438548"/>
            <a:ext cx="4133889" cy="320601"/>
          </a:xfrm>
          <a:prstGeom prst="rect">
            <a:avLst/>
          </a:prstGeom>
        </p:spPr>
        <p:txBody>
          <a:bodyPr vert="horz" wrap="square" lIns="0" tIns="12700" rIns="0" bIns="0" rtlCol="0">
            <a:spAutoFit/>
          </a:bodyPr>
          <a:lstStyle/>
          <a:p>
            <a:pPr marL="12064" marR="340360">
              <a:lnSpc>
                <a:spcPct val="100000"/>
              </a:lnSpc>
              <a:spcBef>
                <a:spcPts val="100"/>
              </a:spcBef>
              <a:buClr>
                <a:srgbClr val="2B69B3"/>
              </a:buClr>
              <a:tabLst>
                <a:tab pos="227965" algn="l"/>
              </a:tabLst>
            </a:pPr>
            <a:r>
              <a:rPr lang="en-US" sz="2000" spc="-5" dirty="0">
                <a:solidFill>
                  <a:schemeClr val="bg1"/>
                </a:solidFill>
                <a:latin typeface="Aharoni" panose="02010803020104030203" pitchFamily="2" charset="-79"/>
                <a:ea typeface="Roboto" panose="02000000000000000000" pitchFamily="2" charset="0"/>
                <a:cs typeface="Aharoni" panose="02010803020104030203" pitchFamily="2" charset="-79"/>
              </a:rPr>
              <a:t>Utah</a:t>
            </a:r>
            <a:endParaRPr sz="2000" dirty="0">
              <a:solidFill>
                <a:schemeClr val="bg1"/>
              </a:solidFill>
              <a:latin typeface="Roboto" panose="02000000000000000000" pitchFamily="2" charset="0"/>
              <a:ea typeface="Roboto" panose="02000000000000000000" pitchFamily="2" charset="0"/>
              <a:cs typeface="Roboto-Light"/>
            </a:endParaRPr>
          </a:p>
        </p:txBody>
      </p:sp>
    </p:spTree>
    <p:extLst>
      <p:ext uri="{BB962C8B-B14F-4D97-AF65-F5344CB8AC3E}">
        <p14:creationId xmlns:p14="http://schemas.microsoft.com/office/powerpoint/2010/main" val="11837514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fb88393-a716-4b90-b552-1ee1bcfaae2c">
      <Terms xmlns="http://schemas.microsoft.com/office/infopath/2007/PartnerControls"/>
    </lcf76f155ced4ddcb4097134ff3c332f>
    <_ip_UnifiedCompliancePolicyUIAction xmlns="http://schemas.microsoft.com/sharepoint/v3" xsi:nil="true"/>
    <TaxCatchAll xmlns="77d0fd8f-1af6-4e2c-8e92-ce30c9e436ca"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877D4A65C01734B880D0C72C8508F6C" ma:contentTypeVersion="18" ma:contentTypeDescription="Create a new document." ma:contentTypeScope="" ma:versionID="7b33aa6b36f32d3258b75af9d37c9a84">
  <xsd:schema xmlns:xsd="http://www.w3.org/2001/XMLSchema" xmlns:xs="http://www.w3.org/2001/XMLSchema" xmlns:p="http://schemas.microsoft.com/office/2006/metadata/properties" xmlns:ns1="http://schemas.microsoft.com/sharepoint/v3" xmlns:ns2="77d0fd8f-1af6-4e2c-8e92-ce30c9e436ca" xmlns:ns3="afb88393-a716-4b90-b552-1ee1bcfaae2c" targetNamespace="http://schemas.microsoft.com/office/2006/metadata/properties" ma:root="true" ma:fieldsID="57af0b9ac1b943727d26604cd120f1e6" ns1:_="" ns2:_="" ns3:_="">
    <xsd:import namespace="http://schemas.microsoft.com/sharepoint/v3"/>
    <xsd:import namespace="77d0fd8f-1af6-4e2c-8e92-ce30c9e436ca"/>
    <xsd:import namespace="afb88393-a716-4b90-b552-1ee1bcfaae2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Location" minOccurs="0"/>
                <xsd:element ref="ns1:_ip_UnifiedCompliancePolicyProperties" minOccurs="0"/>
                <xsd:element ref="ns1:_ip_UnifiedCompliancePolicyUIAc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7d0fd8f-1af6-4e2c-8e92-ce30c9e436c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b5284a6-6d37-48c3-8d69-391358119a61}" ma:internalName="TaxCatchAll" ma:showField="CatchAllData" ma:web="77d0fd8f-1af6-4e2c-8e92-ce30c9e436c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fb88393-a716-4b90-b552-1ee1bcfaae2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1f67faa4-f3b4-4f0c-94bf-bd21a6e2d798"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79EA1C-660A-415D-A5BB-2B97C38987D7}">
  <ds:schemaRefs>
    <ds:schemaRef ds:uri="77d0fd8f-1af6-4e2c-8e92-ce30c9e436ca"/>
    <ds:schemaRef ds:uri="afb88393-a716-4b90-b552-1ee1bcfaae2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EA7F5B2-1A3E-444B-AB9A-456A3753D44E}">
  <ds:schemaRefs>
    <ds:schemaRef ds:uri="http://schemas.microsoft.com/sharepoint/v3/contenttype/forms"/>
  </ds:schemaRefs>
</ds:datastoreItem>
</file>

<file path=customXml/itemProps3.xml><?xml version="1.0" encoding="utf-8"?>
<ds:datastoreItem xmlns:ds="http://schemas.openxmlformats.org/officeDocument/2006/customXml" ds:itemID="{8BBEBFB7-68C1-4198-9CB6-4054D8EC49E0}">
  <ds:schemaRefs>
    <ds:schemaRef ds:uri="77d0fd8f-1af6-4e2c-8e92-ce30c9e436ca"/>
    <ds:schemaRef ds:uri="afb88393-a716-4b90-b552-1ee1bcfaae2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12383</TotalTime>
  <Words>3639</Words>
  <Application>Microsoft Office PowerPoint</Application>
  <PresentationFormat>Widescreen</PresentationFormat>
  <Paragraphs>329</Paragraphs>
  <Slides>16</Slides>
  <Notes>16</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16</vt:i4>
      </vt:variant>
    </vt:vector>
  </HeadingPairs>
  <TitlesOfParts>
    <vt:vector size="36" baseType="lpstr">
      <vt:lpstr>Abadi Extra Light</vt:lpstr>
      <vt:lpstr>Aharoni</vt:lpstr>
      <vt:lpstr>Arial</vt:lpstr>
      <vt:lpstr>brandongrotesque</vt:lpstr>
      <vt:lpstr>Calibri</vt:lpstr>
      <vt:lpstr>Calibri Light</vt:lpstr>
      <vt:lpstr>Georgia</vt:lpstr>
      <vt:lpstr>HCo Gotham</vt:lpstr>
      <vt:lpstr>inherit</vt:lpstr>
      <vt:lpstr>librecaslon</vt:lpstr>
      <vt:lpstr>Merriweather</vt:lpstr>
      <vt:lpstr>poppins</vt:lpstr>
      <vt:lpstr>Roboto</vt:lpstr>
      <vt:lpstr>Roboto Condensed</vt:lpstr>
      <vt:lpstr>Roboto-Light</vt:lpstr>
      <vt:lpstr>Roboto-LightItalic</vt:lpstr>
      <vt:lpstr>Roboto-Medium</vt:lpstr>
      <vt:lpstr>Segoe UI</vt:lpstr>
      <vt:lpstr>Times New Roman</vt:lpstr>
      <vt:lpstr>Office Theme</vt:lpstr>
      <vt:lpstr>PowerPoint Presentation</vt:lpstr>
      <vt:lpstr>Introduction</vt:lpstr>
      <vt:lpstr>PowerPoint Presentation</vt:lpstr>
      <vt:lpstr>Privacy 101</vt:lpstr>
      <vt:lpstr>PowerPoint Presentation</vt:lpstr>
      <vt:lpstr>Are you tired of Soup Yet? </vt:lpstr>
      <vt:lpstr>Privacy Regulations</vt:lpstr>
      <vt:lpstr>STATE Soup</vt:lpstr>
      <vt:lpstr>Enforcement of Consumer Rights</vt:lpstr>
      <vt:lpstr>How about Cookies? </vt:lpstr>
      <vt:lpstr>Virginia - VCDPA</vt:lpstr>
      <vt:lpstr>PowerPoint Presentation</vt:lpstr>
      <vt:lpstr>PowerPoint Presentation</vt:lpstr>
      <vt:lpstr>What you should think about… 2023 To DO List</vt:lpstr>
      <vt:lpstr>Resources</vt:lpstr>
      <vt:lpstr>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Privacy Compliance For Them.  Recurring Revenue For You.</dc:title>
  <dc:creator>Robb Smyth</dc:creator>
  <cp:lastModifiedBy>Jennie Gift</cp:lastModifiedBy>
  <cp:revision>18</cp:revision>
  <cp:lastPrinted>2022-09-01T22:21:35Z</cp:lastPrinted>
  <dcterms:created xsi:type="dcterms:W3CDTF">2022-01-14T03:24:00Z</dcterms:created>
  <dcterms:modified xsi:type="dcterms:W3CDTF">2023-02-15T16:24:51Z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2022-01-13T00:00:00Z</vt:filetime>
  </property>
  <property fmtid="{D5CDD505-2E9C-101B-9397-08002B2CF9AE}" pid="3" name="Creator">
    <vt:lpwstr>Adobe InDesign 17.0 (Macintosh)</vt:lpwstr>
  </property>
  <property fmtid="{D5CDD505-2E9C-101B-9397-08002B2CF9AE}" pid="4" name="LastSaved">
    <vt:filetime>2022-01-14T00:00:00Z</vt:filetime>
  </property>
  <property fmtid="{D5CDD505-2E9C-101B-9397-08002B2CF9AE}" pid="5" name="ContentTypeId">
    <vt:lpwstr>0x0101006877D4A65C01734B880D0C72C8508F6C</vt:lpwstr>
  </property>
  <property fmtid="{D5CDD505-2E9C-101B-9397-08002B2CF9AE}" pid="6" name="MediaServiceImageTags">
    <vt:lpwstr/>
  </property>
</Properties>
</file>