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6" r:id="rId2"/>
    <p:sldId id="257" r:id="rId3"/>
    <p:sldId id="259" r:id="rId4"/>
    <p:sldId id="265" r:id="rId5"/>
    <p:sldId id="260" r:id="rId6"/>
    <p:sldId id="261" r:id="rId7"/>
    <p:sldId id="262" r:id="rId8"/>
    <p:sldId id="263" r:id="rId9"/>
    <p:sldId id="267"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86" d="100"/>
          <a:sy n="86" d="100"/>
        </p:scale>
        <p:origin x="562" y="62"/>
      </p:cViewPr>
      <p:guideLst/>
    </p:cSldViewPr>
  </p:slideViewPr>
  <p:notesTextViewPr>
    <p:cViewPr>
      <p:scale>
        <a:sx n="1" d="1"/>
        <a:sy n="1" d="1"/>
      </p:scale>
      <p:origin x="0" y="0"/>
    </p:cViewPr>
  </p:notesTextViewPr>
  <p:notesViewPr>
    <p:cSldViewPr snapToGrid="0">
      <p:cViewPr>
        <p:scale>
          <a:sx n="80" d="100"/>
          <a:sy n="80" d="100"/>
        </p:scale>
        <p:origin x="2832" y="-6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CCD9EB-46CE-4F66-8037-5D94768AFC90}" type="doc">
      <dgm:prSet loTypeId="urn:microsoft.com/office/officeart/2016/7/layout/LinearBlockProcessNumbered" loCatId="process" qsTypeId="urn:microsoft.com/office/officeart/2005/8/quickstyle/simple3" qsCatId="simple" csTypeId="urn:microsoft.com/office/officeart/2005/8/colors/accent0_2" csCatId="mainScheme" phldr="1"/>
      <dgm:spPr/>
      <dgm:t>
        <a:bodyPr/>
        <a:lstStyle/>
        <a:p>
          <a:endParaRPr lang="en-US"/>
        </a:p>
      </dgm:t>
    </dgm:pt>
    <dgm:pt modelId="{C5CAB586-74A5-4DEF-B117-50B40BF35AE4}">
      <dgm:prSet/>
      <dgm:spPr/>
      <dgm:t>
        <a:bodyPr/>
        <a:lstStyle/>
        <a:p>
          <a:r>
            <a:rPr lang="en-US" b="1" dirty="0">
              <a:solidFill>
                <a:schemeClr val="tx1"/>
              </a:solidFill>
            </a:rPr>
            <a:t>KM vs RIM</a:t>
          </a:r>
        </a:p>
      </dgm:t>
    </dgm:pt>
    <dgm:pt modelId="{5FA541C1-058B-46AD-BB49-817606990885}" type="parTrans" cxnId="{000AAB3D-5B8B-4190-B1DD-FF858CD8BB63}">
      <dgm:prSet/>
      <dgm:spPr/>
      <dgm:t>
        <a:bodyPr/>
        <a:lstStyle/>
        <a:p>
          <a:endParaRPr lang="en-US"/>
        </a:p>
      </dgm:t>
    </dgm:pt>
    <dgm:pt modelId="{96802F8C-07DF-4042-BA13-1DF46409540A}" type="sibTrans" cxnId="{000AAB3D-5B8B-4190-B1DD-FF858CD8BB63}">
      <dgm:prSet phldrT="01" phldr="0"/>
      <dgm:spPr/>
      <dgm:t>
        <a:bodyPr/>
        <a:lstStyle/>
        <a:p>
          <a:r>
            <a:rPr lang="en-US"/>
            <a:t>01</a:t>
          </a:r>
        </a:p>
      </dgm:t>
    </dgm:pt>
    <dgm:pt modelId="{23CA1E9C-E9FB-4815-B7B0-904C6EDCF63F}">
      <dgm:prSet/>
      <dgm:spPr/>
      <dgm:t>
        <a:bodyPr/>
        <a:lstStyle/>
        <a:p>
          <a:r>
            <a:rPr lang="en-US" b="1" dirty="0">
              <a:solidFill>
                <a:schemeClr val="tx1"/>
              </a:solidFill>
            </a:rPr>
            <a:t>RIM as a Program</a:t>
          </a:r>
        </a:p>
      </dgm:t>
    </dgm:pt>
    <dgm:pt modelId="{D68A8428-9EEB-4BAF-AE72-DD94C4228DBA}" type="parTrans" cxnId="{BD8E283E-8856-4EEA-AEEB-8D5C6DDAD0ED}">
      <dgm:prSet/>
      <dgm:spPr/>
      <dgm:t>
        <a:bodyPr/>
        <a:lstStyle/>
        <a:p>
          <a:endParaRPr lang="en-US"/>
        </a:p>
      </dgm:t>
    </dgm:pt>
    <dgm:pt modelId="{3686583D-EE5C-4C25-BA91-81A7BC5B1439}" type="sibTrans" cxnId="{BD8E283E-8856-4EEA-AEEB-8D5C6DDAD0ED}">
      <dgm:prSet phldrT="03" phldr="0"/>
      <dgm:spPr/>
      <dgm:t>
        <a:bodyPr/>
        <a:lstStyle/>
        <a:p>
          <a:r>
            <a:rPr lang="en-US"/>
            <a:t>03</a:t>
          </a:r>
        </a:p>
      </dgm:t>
    </dgm:pt>
    <dgm:pt modelId="{3476BD46-7413-49DC-812D-EA5145094C59}">
      <dgm:prSet/>
      <dgm:spPr/>
      <dgm:t>
        <a:bodyPr/>
        <a:lstStyle/>
        <a:p>
          <a:r>
            <a:rPr lang="en-US" b="1" dirty="0">
              <a:solidFill>
                <a:schemeClr val="tx1"/>
              </a:solidFill>
            </a:rPr>
            <a:t>The RFP / RFI</a:t>
          </a:r>
        </a:p>
      </dgm:t>
    </dgm:pt>
    <dgm:pt modelId="{75780927-0E54-4236-A191-3C1255FBD45B}" type="parTrans" cxnId="{EBC5D0CD-F5CE-4D6A-87E2-D45509C1C4A7}">
      <dgm:prSet/>
      <dgm:spPr/>
      <dgm:t>
        <a:bodyPr/>
        <a:lstStyle/>
        <a:p>
          <a:endParaRPr lang="en-US"/>
        </a:p>
      </dgm:t>
    </dgm:pt>
    <dgm:pt modelId="{73503C4E-3CB7-4129-8C93-7FE934654E62}" type="sibTrans" cxnId="{EBC5D0CD-F5CE-4D6A-87E2-D45509C1C4A7}">
      <dgm:prSet phldrT="04" phldr="0"/>
      <dgm:spPr/>
      <dgm:t>
        <a:bodyPr/>
        <a:lstStyle/>
        <a:p>
          <a:r>
            <a:rPr lang="en-US"/>
            <a:t>04</a:t>
          </a:r>
        </a:p>
      </dgm:t>
    </dgm:pt>
    <dgm:pt modelId="{297D3C57-D792-4959-AF18-94DBE6990FB3}">
      <dgm:prSet/>
      <dgm:spPr/>
      <dgm:t>
        <a:bodyPr/>
        <a:lstStyle/>
        <a:p>
          <a:r>
            <a:rPr lang="en-US" b="1" dirty="0">
              <a:solidFill>
                <a:schemeClr val="tx1"/>
              </a:solidFill>
            </a:rPr>
            <a:t>Vendor Selection</a:t>
          </a:r>
        </a:p>
      </dgm:t>
    </dgm:pt>
    <dgm:pt modelId="{4F16AEA8-3F7E-4DB9-913B-49899E0E095A}" type="parTrans" cxnId="{6AF81CC3-7E7E-438B-A7C2-FA1D56609E3A}">
      <dgm:prSet/>
      <dgm:spPr/>
      <dgm:t>
        <a:bodyPr/>
        <a:lstStyle/>
        <a:p>
          <a:endParaRPr lang="en-US"/>
        </a:p>
      </dgm:t>
    </dgm:pt>
    <dgm:pt modelId="{233FD35D-CEAC-4511-8F70-DED8B24E9A56}" type="sibTrans" cxnId="{6AF81CC3-7E7E-438B-A7C2-FA1D56609E3A}">
      <dgm:prSet phldrT="05" phldr="0"/>
      <dgm:spPr/>
      <dgm:t>
        <a:bodyPr/>
        <a:lstStyle/>
        <a:p>
          <a:r>
            <a:rPr lang="en-US"/>
            <a:t>05</a:t>
          </a:r>
        </a:p>
      </dgm:t>
    </dgm:pt>
    <dgm:pt modelId="{B59B8C5A-EA2B-4A88-ABA4-3EC8DEE14984}">
      <dgm:prSet/>
      <dgm:spPr/>
      <dgm:t>
        <a:bodyPr/>
        <a:lstStyle/>
        <a:p>
          <a:r>
            <a:rPr lang="en-US" b="1" dirty="0">
              <a:solidFill>
                <a:schemeClr val="tx1"/>
              </a:solidFill>
            </a:rPr>
            <a:t>End-to-End</a:t>
          </a:r>
        </a:p>
      </dgm:t>
    </dgm:pt>
    <dgm:pt modelId="{30624A3C-B49D-4261-8199-05258DB43231}" type="parTrans" cxnId="{E14B5BF9-BA75-4E49-8C94-23F373480827}">
      <dgm:prSet/>
      <dgm:spPr/>
      <dgm:t>
        <a:bodyPr/>
        <a:lstStyle/>
        <a:p>
          <a:endParaRPr lang="en-US"/>
        </a:p>
      </dgm:t>
    </dgm:pt>
    <dgm:pt modelId="{8BD7055D-AD2F-44F5-BC3E-77989E6C26A1}" type="sibTrans" cxnId="{E14B5BF9-BA75-4E49-8C94-23F373480827}">
      <dgm:prSet phldrT="02" phldr="0"/>
      <dgm:spPr/>
      <dgm:t>
        <a:bodyPr/>
        <a:lstStyle/>
        <a:p>
          <a:r>
            <a:rPr lang="en-US"/>
            <a:t>02</a:t>
          </a:r>
        </a:p>
      </dgm:t>
    </dgm:pt>
    <dgm:pt modelId="{9A25DB8F-82C5-46D6-8F7C-9B8C835B231D}" type="pres">
      <dgm:prSet presAssocID="{A5CCD9EB-46CE-4F66-8037-5D94768AFC90}" presName="Name0" presStyleCnt="0">
        <dgm:presLayoutVars>
          <dgm:animLvl val="lvl"/>
          <dgm:resizeHandles val="exact"/>
        </dgm:presLayoutVars>
      </dgm:prSet>
      <dgm:spPr/>
    </dgm:pt>
    <dgm:pt modelId="{C45FA244-A352-4003-B7F6-8FEC9225E49D}" type="pres">
      <dgm:prSet presAssocID="{C5CAB586-74A5-4DEF-B117-50B40BF35AE4}" presName="compositeNode" presStyleCnt="0">
        <dgm:presLayoutVars>
          <dgm:bulletEnabled val="1"/>
        </dgm:presLayoutVars>
      </dgm:prSet>
      <dgm:spPr/>
    </dgm:pt>
    <dgm:pt modelId="{99DB38CB-F2D4-4FD7-A7B4-68996CF1DC95}" type="pres">
      <dgm:prSet presAssocID="{C5CAB586-74A5-4DEF-B117-50B40BF35AE4}" presName="bgRect" presStyleLbl="alignNode1" presStyleIdx="0" presStyleCnt="5"/>
      <dgm:spPr/>
    </dgm:pt>
    <dgm:pt modelId="{ABA609C4-1202-4328-89BD-3A6B238146D1}" type="pres">
      <dgm:prSet presAssocID="{96802F8C-07DF-4042-BA13-1DF46409540A}" presName="sibTransNodeRect" presStyleLbl="alignNode1" presStyleIdx="0" presStyleCnt="5">
        <dgm:presLayoutVars>
          <dgm:chMax val="0"/>
          <dgm:bulletEnabled val="1"/>
        </dgm:presLayoutVars>
      </dgm:prSet>
      <dgm:spPr/>
    </dgm:pt>
    <dgm:pt modelId="{472BC44F-3BC3-4831-87BD-F26FB032BCBE}" type="pres">
      <dgm:prSet presAssocID="{C5CAB586-74A5-4DEF-B117-50B40BF35AE4}" presName="nodeRect" presStyleLbl="alignNode1" presStyleIdx="0" presStyleCnt="5">
        <dgm:presLayoutVars>
          <dgm:bulletEnabled val="1"/>
        </dgm:presLayoutVars>
      </dgm:prSet>
      <dgm:spPr/>
    </dgm:pt>
    <dgm:pt modelId="{1A1C5119-D0C1-4D7F-B3EC-816B5798E572}" type="pres">
      <dgm:prSet presAssocID="{96802F8C-07DF-4042-BA13-1DF46409540A}" presName="sibTrans" presStyleCnt="0"/>
      <dgm:spPr/>
    </dgm:pt>
    <dgm:pt modelId="{D376A6BD-846D-4885-B9F9-6A0BD0DA811E}" type="pres">
      <dgm:prSet presAssocID="{B59B8C5A-EA2B-4A88-ABA4-3EC8DEE14984}" presName="compositeNode" presStyleCnt="0">
        <dgm:presLayoutVars>
          <dgm:bulletEnabled val="1"/>
        </dgm:presLayoutVars>
      </dgm:prSet>
      <dgm:spPr/>
    </dgm:pt>
    <dgm:pt modelId="{EB09F31F-AE4D-4F53-81C9-4F08AE66C654}" type="pres">
      <dgm:prSet presAssocID="{B59B8C5A-EA2B-4A88-ABA4-3EC8DEE14984}" presName="bgRect" presStyleLbl="alignNode1" presStyleIdx="1" presStyleCnt="5"/>
      <dgm:spPr/>
    </dgm:pt>
    <dgm:pt modelId="{ADCC837E-9D9B-472B-A37D-7CB3D5F21668}" type="pres">
      <dgm:prSet presAssocID="{8BD7055D-AD2F-44F5-BC3E-77989E6C26A1}" presName="sibTransNodeRect" presStyleLbl="alignNode1" presStyleIdx="1" presStyleCnt="5">
        <dgm:presLayoutVars>
          <dgm:chMax val="0"/>
          <dgm:bulletEnabled val="1"/>
        </dgm:presLayoutVars>
      </dgm:prSet>
      <dgm:spPr/>
    </dgm:pt>
    <dgm:pt modelId="{A13F71EC-D032-4270-AC34-EA94901C1438}" type="pres">
      <dgm:prSet presAssocID="{B59B8C5A-EA2B-4A88-ABA4-3EC8DEE14984}" presName="nodeRect" presStyleLbl="alignNode1" presStyleIdx="1" presStyleCnt="5">
        <dgm:presLayoutVars>
          <dgm:bulletEnabled val="1"/>
        </dgm:presLayoutVars>
      </dgm:prSet>
      <dgm:spPr/>
    </dgm:pt>
    <dgm:pt modelId="{78CB52DC-4D21-4D10-AD27-2713381AFA91}" type="pres">
      <dgm:prSet presAssocID="{8BD7055D-AD2F-44F5-BC3E-77989E6C26A1}" presName="sibTrans" presStyleCnt="0"/>
      <dgm:spPr/>
    </dgm:pt>
    <dgm:pt modelId="{26E790CD-DE9E-4F7B-816F-93EBA39BFFB7}" type="pres">
      <dgm:prSet presAssocID="{23CA1E9C-E9FB-4815-B7B0-904C6EDCF63F}" presName="compositeNode" presStyleCnt="0">
        <dgm:presLayoutVars>
          <dgm:bulletEnabled val="1"/>
        </dgm:presLayoutVars>
      </dgm:prSet>
      <dgm:spPr/>
    </dgm:pt>
    <dgm:pt modelId="{9653580C-C46A-463E-B762-061FE0220AA8}" type="pres">
      <dgm:prSet presAssocID="{23CA1E9C-E9FB-4815-B7B0-904C6EDCF63F}" presName="bgRect" presStyleLbl="alignNode1" presStyleIdx="2" presStyleCnt="5"/>
      <dgm:spPr/>
    </dgm:pt>
    <dgm:pt modelId="{BF3808D6-64BA-466F-967F-C5F131B2A1E8}" type="pres">
      <dgm:prSet presAssocID="{3686583D-EE5C-4C25-BA91-81A7BC5B1439}" presName="sibTransNodeRect" presStyleLbl="alignNode1" presStyleIdx="2" presStyleCnt="5">
        <dgm:presLayoutVars>
          <dgm:chMax val="0"/>
          <dgm:bulletEnabled val="1"/>
        </dgm:presLayoutVars>
      </dgm:prSet>
      <dgm:spPr/>
    </dgm:pt>
    <dgm:pt modelId="{C0D56DD5-EFBF-43C9-809F-7170F0B4770C}" type="pres">
      <dgm:prSet presAssocID="{23CA1E9C-E9FB-4815-B7B0-904C6EDCF63F}" presName="nodeRect" presStyleLbl="alignNode1" presStyleIdx="2" presStyleCnt="5">
        <dgm:presLayoutVars>
          <dgm:bulletEnabled val="1"/>
        </dgm:presLayoutVars>
      </dgm:prSet>
      <dgm:spPr/>
    </dgm:pt>
    <dgm:pt modelId="{47856F01-53EA-4A80-AF73-75A17A25C948}" type="pres">
      <dgm:prSet presAssocID="{3686583D-EE5C-4C25-BA91-81A7BC5B1439}" presName="sibTrans" presStyleCnt="0"/>
      <dgm:spPr/>
    </dgm:pt>
    <dgm:pt modelId="{3E2A0407-A848-46D5-B7DF-8A0E61B97EA3}" type="pres">
      <dgm:prSet presAssocID="{3476BD46-7413-49DC-812D-EA5145094C59}" presName="compositeNode" presStyleCnt="0">
        <dgm:presLayoutVars>
          <dgm:bulletEnabled val="1"/>
        </dgm:presLayoutVars>
      </dgm:prSet>
      <dgm:spPr/>
    </dgm:pt>
    <dgm:pt modelId="{10707ABA-92DF-4FF6-A1E4-16CC5A14114A}" type="pres">
      <dgm:prSet presAssocID="{3476BD46-7413-49DC-812D-EA5145094C59}" presName="bgRect" presStyleLbl="alignNode1" presStyleIdx="3" presStyleCnt="5"/>
      <dgm:spPr/>
    </dgm:pt>
    <dgm:pt modelId="{E5F492D7-98F4-45B8-85F8-F415B9A748F3}" type="pres">
      <dgm:prSet presAssocID="{73503C4E-3CB7-4129-8C93-7FE934654E62}" presName="sibTransNodeRect" presStyleLbl="alignNode1" presStyleIdx="3" presStyleCnt="5">
        <dgm:presLayoutVars>
          <dgm:chMax val="0"/>
          <dgm:bulletEnabled val="1"/>
        </dgm:presLayoutVars>
      </dgm:prSet>
      <dgm:spPr/>
    </dgm:pt>
    <dgm:pt modelId="{DD64287D-C7FD-4A05-A783-88B3C1F3D8FF}" type="pres">
      <dgm:prSet presAssocID="{3476BD46-7413-49DC-812D-EA5145094C59}" presName="nodeRect" presStyleLbl="alignNode1" presStyleIdx="3" presStyleCnt="5">
        <dgm:presLayoutVars>
          <dgm:bulletEnabled val="1"/>
        </dgm:presLayoutVars>
      </dgm:prSet>
      <dgm:spPr/>
    </dgm:pt>
    <dgm:pt modelId="{7F59D981-BAFA-42C9-AD58-613CFD481EEA}" type="pres">
      <dgm:prSet presAssocID="{73503C4E-3CB7-4129-8C93-7FE934654E62}" presName="sibTrans" presStyleCnt="0"/>
      <dgm:spPr/>
    </dgm:pt>
    <dgm:pt modelId="{FD680267-2274-4F79-8F41-DBFFDDF17C0C}" type="pres">
      <dgm:prSet presAssocID="{297D3C57-D792-4959-AF18-94DBE6990FB3}" presName="compositeNode" presStyleCnt="0">
        <dgm:presLayoutVars>
          <dgm:bulletEnabled val="1"/>
        </dgm:presLayoutVars>
      </dgm:prSet>
      <dgm:spPr/>
    </dgm:pt>
    <dgm:pt modelId="{00FBA023-8126-418A-9442-1C8D712F26DF}" type="pres">
      <dgm:prSet presAssocID="{297D3C57-D792-4959-AF18-94DBE6990FB3}" presName="bgRect" presStyleLbl="alignNode1" presStyleIdx="4" presStyleCnt="5"/>
      <dgm:spPr/>
    </dgm:pt>
    <dgm:pt modelId="{8EE3CD88-3424-40C9-B200-16F8EF1966D5}" type="pres">
      <dgm:prSet presAssocID="{233FD35D-CEAC-4511-8F70-DED8B24E9A56}" presName="sibTransNodeRect" presStyleLbl="alignNode1" presStyleIdx="4" presStyleCnt="5">
        <dgm:presLayoutVars>
          <dgm:chMax val="0"/>
          <dgm:bulletEnabled val="1"/>
        </dgm:presLayoutVars>
      </dgm:prSet>
      <dgm:spPr/>
    </dgm:pt>
    <dgm:pt modelId="{33A79D2B-3EC3-44D2-A8FB-E9B1CB4D6987}" type="pres">
      <dgm:prSet presAssocID="{297D3C57-D792-4959-AF18-94DBE6990FB3}" presName="nodeRect" presStyleLbl="alignNode1" presStyleIdx="4" presStyleCnt="5">
        <dgm:presLayoutVars>
          <dgm:bulletEnabled val="1"/>
        </dgm:presLayoutVars>
      </dgm:prSet>
      <dgm:spPr/>
    </dgm:pt>
  </dgm:ptLst>
  <dgm:cxnLst>
    <dgm:cxn modelId="{554CAB23-5FA8-460A-83EC-BE5B53EC6D6F}" type="presOf" srcId="{C5CAB586-74A5-4DEF-B117-50B40BF35AE4}" destId="{472BC44F-3BC3-4831-87BD-F26FB032BCBE}" srcOrd="1" destOrd="0" presId="urn:microsoft.com/office/officeart/2016/7/layout/LinearBlockProcessNumbered"/>
    <dgm:cxn modelId="{C93B5F29-CA68-410F-A700-2D771B5DCF7F}" type="presOf" srcId="{233FD35D-CEAC-4511-8F70-DED8B24E9A56}" destId="{8EE3CD88-3424-40C9-B200-16F8EF1966D5}" srcOrd="0" destOrd="0" presId="urn:microsoft.com/office/officeart/2016/7/layout/LinearBlockProcessNumbered"/>
    <dgm:cxn modelId="{501B1939-8B9C-44D8-9782-B43B2BC58B80}" type="presOf" srcId="{96802F8C-07DF-4042-BA13-1DF46409540A}" destId="{ABA609C4-1202-4328-89BD-3A6B238146D1}" srcOrd="0" destOrd="0" presId="urn:microsoft.com/office/officeart/2016/7/layout/LinearBlockProcessNumbered"/>
    <dgm:cxn modelId="{000AAB3D-5B8B-4190-B1DD-FF858CD8BB63}" srcId="{A5CCD9EB-46CE-4F66-8037-5D94768AFC90}" destId="{C5CAB586-74A5-4DEF-B117-50B40BF35AE4}" srcOrd="0" destOrd="0" parTransId="{5FA541C1-058B-46AD-BB49-817606990885}" sibTransId="{96802F8C-07DF-4042-BA13-1DF46409540A}"/>
    <dgm:cxn modelId="{BD8E283E-8856-4EEA-AEEB-8D5C6DDAD0ED}" srcId="{A5CCD9EB-46CE-4F66-8037-5D94768AFC90}" destId="{23CA1E9C-E9FB-4815-B7B0-904C6EDCF63F}" srcOrd="2" destOrd="0" parTransId="{D68A8428-9EEB-4BAF-AE72-DD94C4228DBA}" sibTransId="{3686583D-EE5C-4C25-BA91-81A7BC5B1439}"/>
    <dgm:cxn modelId="{BEEA1141-F71D-4117-9093-053FF457A73B}" type="presOf" srcId="{297D3C57-D792-4959-AF18-94DBE6990FB3}" destId="{00FBA023-8126-418A-9442-1C8D712F26DF}" srcOrd="0" destOrd="0" presId="urn:microsoft.com/office/officeart/2016/7/layout/LinearBlockProcessNumbered"/>
    <dgm:cxn modelId="{F3ABF862-91C3-43AE-BF33-B59440E9EDB4}" type="presOf" srcId="{A5CCD9EB-46CE-4F66-8037-5D94768AFC90}" destId="{9A25DB8F-82C5-46D6-8F7C-9B8C835B231D}" srcOrd="0" destOrd="0" presId="urn:microsoft.com/office/officeart/2016/7/layout/LinearBlockProcessNumbered"/>
    <dgm:cxn modelId="{497E116B-BC62-4922-9B24-F89D5B1C919B}" type="presOf" srcId="{297D3C57-D792-4959-AF18-94DBE6990FB3}" destId="{33A79D2B-3EC3-44D2-A8FB-E9B1CB4D6987}" srcOrd="1" destOrd="0" presId="urn:microsoft.com/office/officeart/2016/7/layout/LinearBlockProcessNumbered"/>
    <dgm:cxn modelId="{9949754F-6F0F-4747-9B00-98512D3CA594}" type="presOf" srcId="{C5CAB586-74A5-4DEF-B117-50B40BF35AE4}" destId="{99DB38CB-F2D4-4FD7-A7B4-68996CF1DC95}" srcOrd="0" destOrd="0" presId="urn:microsoft.com/office/officeart/2016/7/layout/LinearBlockProcessNumbered"/>
    <dgm:cxn modelId="{BA5E425A-B7D9-402A-9440-6254267881C0}" type="presOf" srcId="{B59B8C5A-EA2B-4A88-ABA4-3EC8DEE14984}" destId="{EB09F31F-AE4D-4F53-81C9-4F08AE66C654}" srcOrd="0" destOrd="0" presId="urn:microsoft.com/office/officeart/2016/7/layout/LinearBlockProcessNumbered"/>
    <dgm:cxn modelId="{2B752D7B-8EF0-4E2E-B573-775A7092B140}" type="presOf" srcId="{23CA1E9C-E9FB-4815-B7B0-904C6EDCF63F}" destId="{C0D56DD5-EFBF-43C9-809F-7170F0B4770C}" srcOrd="1" destOrd="0" presId="urn:microsoft.com/office/officeart/2016/7/layout/LinearBlockProcessNumbered"/>
    <dgm:cxn modelId="{2BFADE81-103F-4C34-8157-77B0D4572A45}" type="presOf" srcId="{3476BD46-7413-49DC-812D-EA5145094C59}" destId="{10707ABA-92DF-4FF6-A1E4-16CC5A14114A}" srcOrd="0" destOrd="0" presId="urn:microsoft.com/office/officeart/2016/7/layout/LinearBlockProcessNumbered"/>
    <dgm:cxn modelId="{D3015B93-6BCC-4FAA-AD4A-A754EFB27C79}" type="presOf" srcId="{3476BD46-7413-49DC-812D-EA5145094C59}" destId="{DD64287D-C7FD-4A05-A783-88B3C1F3D8FF}" srcOrd="1" destOrd="0" presId="urn:microsoft.com/office/officeart/2016/7/layout/LinearBlockProcessNumbered"/>
    <dgm:cxn modelId="{BB23AF9E-312D-4583-B8EC-33487BCDD270}" type="presOf" srcId="{3686583D-EE5C-4C25-BA91-81A7BC5B1439}" destId="{BF3808D6-64BA-466F-967F-C5F131B2A1E8}" srcOrd="0" destOrd="0" presId="urn:microsoft.com/office/officeart/2016/7/layout/LinearBlockProcessNumbered"/>
    <dgm:cxn modelId="{187A7BB4-75D0-40BE-8264-434E583D3F1B}" type="presOf" srcId="{B59B8C5A-EA2B-4A88-ABA4-3EC8DEE14984}" destId="{A13F71EC-D032-4270-AC34-EA94901C1438}" srcOrd="1" destOrd="0" presId="urn:microsoft.com/office/officeart/2016/7/layout/LinearBlockProcessNumbered"/>
    <dgm:cxn modelId="{864B23C1-F8C6-4400-90A9-F7FADE4D4120}" type="presOf" srcId="{23CA1E9C-E9FB-4815-B7B0-904C6EDCF63F}" destId="{9653580C-C46A-463E-B762-061FE0220AA8}" srcOrd="0" destOrd="0" presId="urn:microsoft.com/office/officeart/2016/7/layout/LinearBlockProcessNumbered"/>
    <dgm:cxn modelId="{6AF81CC3-7E7E-438B-A7C2-FA1D56609E3A}" srcId="{A5CCD9EB-46CE-4F66-8037-5D94768AFC90}" destId="{297D3C57-D792-4959-AF18-94DBE6990FB3}" srcOrd="4" destOrd="0" parTransId="{4F16AEA8-3F7E-4DB9-913B-49899E0E095A}" sibTransId="{233FD35D-CEAC-4511-8F70-DED8B24E9A56}"/>
    <dgm:cxn modelId="{148891C8-EACD-432F-A9EA-B06E889D53A4}" type="presOf" srcId="{73503C4E-3CB7-4129-8C93-7FE934654E62}" destId="{E5F492D7-98F4-45B8-85F8-F415B9A748F3}" srcOrd="0" destOrd="0" presId="urn:microsoft.com/office/officeart/2016/7/layout/LinearBlockProcessNumbered"/>
    <dgm:cxn modelId="{EBC5D0CD-F5CE-4D6A-87E2-D45509C1C4A7}" srcId="{A5CCD9EB-46CE-4F66-8037-5D94768AFC90}" destId="{3476BD46-7413-49DC-812D-EA5145094C59}" srcOrd="3" destOrd="0" parTransId="{75780927-0E54-4236-A191-3C1255FBD45B}" sibTransId="{73503C4E-3CB7-4129-8C93-7FE934654E62}"/>
    <dgm:cxn modelId="{6E8ED1E4-D14F-4BE7-9EF1-1011C297A26E}" type="presOf" srcId="{8BD7055D-AD2F-44F5-BC3E-77989E6C26A1}" destId="{ADCC837E-9D9B-472B-A37D-7CB3D5F21668}" srcOrd="0" destOrd="0" presId="urn:microsoft.com/office/officeart/2016/7/layout/LinearBlockProcessNumbered"/>
    <dgm:cxn modelId="{E14B5BF9-BA75-4E49-8C94-23F373480827}" srcId="{A5CCD9EB-46CE-4F66-8037-5D94768AFC90}" destId="{B59B8C5A-EA2B-4A88-ABA4-3EC8DEE14984}" srcOrd="1" destOrd="0" parTransId="{30624A3C-B49D-4261-8199-05258DB43231}" sibTransId="{8BD7055D-AD2F-44F5-BC3E-77989E6C26A1}"/>
    <dgm:cxn modelId="{B7A55590-C1DF-4AF8-8DF5-B8385B5EC0A3}" type="presParOf" srcId="{9A25DB8F-82C5-46D6-8F7C-9B8C835B231D}" destId="{C45FA244-A352-4003-B7F6-8FEC9225E49D}" srcOrd="0" destOrd="0" presId="urn:microsoft.com/office/officeart/2016/7/layout/LinearBlockProcessNumbered"/>
    <dgm:cxn modelId="{0B491615-1DFB-499C-A62F-A64DBDFA65E6}" type="presParOf" srcId="{C45FA244-A352-4003-B7F6-8FEC9225E49D}" destId="{99DB38CB-F2D4-4FD7-A7B4-68996CF1DC95}" srcOrd="0" destOrd="0" presId="urn:microsoft.com/office/officeart/2016/7/layout/LinearBlockProcessNumbered"/>
    <dgm:cxn modelId="{2AB993B6-BA48-40B3-BFC6-F0D19E0B6ABD}" type="presParOf" srcId="{C45FA244-A352-4003-B7F6-8FEC9225E49D}" destId="{ABA609C4-1202-4328-89BD-3A6B238146D1}" srcOrd="1" destOrd="0" presId="urn:microsoft.com/office/officeart/2016/7/layout/LinearBlockProcessNumbered"/>
    <dgm:cxn modelId="{54FD0903-5782-47E1-A10E-F9790B8749A2}" type="presParOf" srcId="{C45FA244-A352-4003-B7F6-8FEC9225E49D}" destId="{472BC44F-3BC3-4831-87BD-F26FB032BCBE}" srcOrd="2" destOrd="0" presId="urn:microsoft.com/office/officeart/2016/7/layout/LinearBlockProcessNumbered"/>
    <dgm:cxn modelId="{A4B6AEAC-C89A-48EC-A8D4-31E6EA7073CE}" type="presParOf" srcId="{9A25DB8F-82C5-46D6-8F7C-9B8C835B231D}" destId="{1A1C5119-D0C1-4D7F-B3EC-816B5798E572}" srcOrd="1" destOrd="0" presId="urn:microsoft.com/office/officeart/2016/7/layout/LinearBlockProcessNumbered"/>
    <dgm:cxn modelId="{5F93E74B-ECC3-468C-A17F-1D54C06BEFBF}" type="presParOf" srcId="{9A25DB8F-82C5-46D6-8F7C-9B8C835B231D}" destId="{D376A6BD-846D-4885-B9F9-6A0BD0DA811E}" srcOrd="2" destOrd="0" presId="urn:microsoft.com/office/officeart/2016/7/layout/LinearBlockProcessNumbered"/>
    <dgm:cxn modelId="{6D360EB1-D271-4B98-8110-065772372106}" type="presParOf" srcId="{D376A6BD-846D-4885-B9F9-6A0BD0DA811E}" destId="{EB09F31F-AE4D-4F53-81C9-4F08AE66C654}" srcOrd="0" destOrd="0" presId="urn:microsoft.com/office/officeart/2016/7/layout/LinearBlockProcessNumbered"/>
    <dgm:cxn modelId="{5AB7E367-82EF-494B-BBEF-2AA656431AF1}" type="presParOf" srcId="{D376A6BD-846D-4885-B9F9-6A0BD0DA811E}" destId="{ADCC837E-9D9B-472B-A37D-7CB3D5F21668}" srcOrd="1" destOrd="0" presId="urn:microsoft.com/office/officeart/2016/7/layout/LinearBlockProcessNumbered"/>
    <dgm:cxn modelId="{E0C62D17-086A-4512-9879-161A1F24275E}" type="presParOf" srcId="{D376A6BD-846D-4885-B9F9-6A0BD0DA811E}" destId="{A13F71EC-D032-4270-AC34-EA94901C1438}" srcOrd="2" destOrd="0" presId="urn:microsoft.com/office/officeart/2016/7/layout/LinearBlockProcessNumbered"/>
    <dgm:cxn modelId="{3F311A88-B7AA-4D47-9490-1F150E419F54}" type="presParOf" srcId="{9A25DB8F-82C5-46D6-8F7C-9B8C835B231D}" destId="{78CB52DC-4D21-4D10-AD27-2713381AFA91}" srcOrd="3" destOrd="0" presId="urn:microsoft.com/office/officeart/2016/7/layout/LinearBlockProcessNumbered"/>
    <dgm:cxn modelId="{61037149-828B-4E8D-88A3-818EF0B331A1}" type="presParOf" srcId="{9A25DB8F-82C5-46D6-8F7C-9B8C835B231D}" destId="{26E790CD-DE9E-4F7B-816F-93EBA39BFFB7}" srcOrd="4" destOrd="0" presId="urn:microsoft.com/office/officeart/2016/7/layout/LinearBlockProcessNumbered"/>
    <dgm:cxn modelId="{10B2E020-3751-4414-B73A-34C0B413B23B}" type="presParOf" srcId="{26E790CD-DE9E-4F7B-816F-93EBA39BFFB7}" destId="{9653580C-C46A-463E-B762-061FE0220AA8}" srcOrd="0" destOrd="0" presId="urn:microsoft.com/office/officeart/2016/7/layout/LinearBlockProcessNumbered"/>
    <dgm:cxn modelId="{5DA0EB3C-87EA-4567-B69C-7867487F9400}" type="presParOf" srcId="{26E790CD-DE9E-4F7B-816F-93EBA39BFFB7}" destId="{BF3808D6-64BA-466F-967F-C5F131B2A1E8}" srcOrd="1" destOrd="0" presId="urn:microsoft.com/office/officeart/2016/7/layout/LinearBlockProcessNumbered"/>
    <dgm:cxn modelId="{BC8E461C-F1E4-4298-B79B-8B9E1D6C2D8C}" type="presParOf" srcId="{26E790CD-DE9E-4F7B-816F-93EBA39BFFB7}" destId="{C0D56DD5-EFBF-43C9-809F-7170F0B4770C}" srcOrd="2" destOrd="0" presId="urn:microsoft.com/office/officeart/2016/7/layout/LinearBlockProcessNumbered"/>
    <dgm:cxn modelId="{28C09B78-1D21-46F3-9751-B06A58B3AC9A}" type="presParOf" srcId="{9A25DB8F-82C5-46D6-8F7C-9B8C835B231D}" destId="{47856F01-53EA-4A80-AF73-75A17A25C948}" srcOrd="5" destOrd="0" presId="urn:microsoft.com/office/officeart/2016/7/layout/LinearBlockProcessNumbered"/>
    <dgm:cxn modelId="{1367DE5C-33CC-4365-A94A-893F780BE81A}" type="presParOf" srcId="{9A25DB8F-82C5-46D6-8F7C-9B8C835B231D}" destId="{3E2A0407-A848-46D5-B7DF-8A0E61B97EA3}" srcOrd="6" destOrd="0" presId="urn:microsoft.com/office/officeart/2016/7/layout/LinearBlockProcessNumbered"/>
    <dgm:cxn modelId="{A8061F33-D92A-4489-9907-58E99DCC1445}" type="presParOf" srcId="{3E2A0407-A848-46D5-B7DF-8A0E61B97EA3}" destId="{10707ABA-92DF-4FF6-A1E4-16CC5A14114A}" srcOrd="0" destOrd="0" presId="urn:microsoft.com/office/officeart/2016/7/layout/LinearBlockProcessNumbered"/>
    <dgm:cxn modelId="{C561D726-EBE6-497D-B9EE-07704ADA6683}" type="presParOf" srcId="{3E2A0407-A848-46D5-B7DF-8A0E61B97EA3}" destId="{E5F492D7-98F4-45B8-85F8-F415B9A748F3}" srcOrd="1" destOrd="0" presId="urn:microsoft.com/office/officeart/2016/7/layout/LinearBlockProcessNumbered"/>
    <dgm:cxn modelId="{68FD84F9-AD71-4360-A5B3-BC9F32E76E2C}" type="presParOf" srcId="{3E2A0407-A848-46D5-B7DF-8A0E61B97EA3}" destId="{DD64287D-C7FD-4A05-A783-88B3C1F3D8FF}" srcOrd="2" destOrd="0" presId="urn:microsoft.com/office/officeart/2016/7/layout/LinearBlockProcessNumbered"/>
    <dgm:cxn modelId="{602453A8-6C6D-4BCA-B1ED-EB4D41D0F42A}" type="presParOf" srcId="{9A25DB8F-82C5-46D6-8F7C-9B8C835B231D}" destId="{7F59D981-BAFA-42C9-AD58-613CFD481EEA}" srcOrd="7" destOrd="0" presId="urn:microsoft.com/office/officeart/2016/7/layout/LinearBlockProcessNumbered"/>
    <dgm:cxn modelId="{DE2F55BB-D6C9-4C2F-9F0D-1EE755CD77B1}" type="presParOf" srcId="{9A25DB8F-82C5-46D6-8F7C-9B8C835B231D}" destId="{FD680267-2274-4F79-8F41-DBFFDDF17C0C}" srcOrd="8" destOrd="0" presId="urn:microsoft.com/office/officeart/2016/7/layout/LinearBlockProcessNumbered"/>
    <dgm:cxn modelId="{EF6B2B18-5023-4734-A447-CB2C74401AA0}" type="presParOf" srcId="{FD680267-2274-4F79-8F41-DBFFDDF17C0C}" destId="{00FBA023-8126-418A-9442-1C8D712F26DF}" srcOrd="0" destOrd="0" presId="urn:microsoft.com/office/officeart/2016/7/layout/LinearBlockProcessNumbered"/>
    <dgm:cxn modelId="{6FC564AE-B11D-47D4-B05F-5D96FB7498FE}" type="presParOf" srcId="{FD680267-2274-4F79-8F41-DBFFDDF17C0C}" destId="{8EE3CD88-3424-40C9-B200-16F8EF1966D5}" srcOrd="1" destOrd="0" presId="urn:microsoft.com/office/officeart/2016/7/layout/LinearBlockProcessNumbered"/>
    <dgm:cxn modelId="{7672A29E-D7DF-4606-AA4E-D766D96100D7}" type="presParOf" srcId="{FD680267-2274-4F79-8F41-DBFFDDF17C0C}" destId="{33A79D2B-3EC3-44D2-A8FB-E9B1CB4D6987}"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55F486-C04C-42F3-AB66-D3F9A4C7BA3D}"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914CFE4F-F89D-48DC-8211-42DA333A9662}">
      <dgm:prSet/>
      <dgm:spPr>
        <a:solidFill>
          <a:schemeClr val="tx2">
            <a:lumMod val="65000"/>
            <a:lumOff val="35000"/>
          </a:schemeClr>
        </a:solidFill>
      </dgm:spPr>
      <dgm:t>
        <a:bodyPr/>
        <a:lstStyle/>
        <a:p>
          <a:pPr>
            <a:buNone/>
          </a:pPr>
          <a:r>
            <a:rPr lang="en-US" b="1" dirty="0"/>
            <a:t>Amina Elgouacem</a:t>
          </a:r>
          <a:endParaRPr lang="en-US" dirty="0"/>
        </a:p>
      </dgm:t>
    </dgm:pt>
    <dgm:pt modelId="{DB5D33A7-68E7-407E-AC2D-4DED2B56A542}" type="parTrans" cxnId="{B31F51A0-4AC2-4B79-B089-8D34C67D134E}">
      <dgm:prSet/>
      <dgm:spPr/>
      <dgm:t>
        <a:bodyPr/>
        <a:lstStyle/>
        <a:p>
          <a:endParaRPr lang="en-US"/>
        </a:p>
      </dgm:t>
    </dgm:pt>
    <dgm:pt modelId="{3B009C5C-9677-4D6F-B9B3-DCE0287CF4F5}" type="sibTrans" cxnId="{B31F51A0-4AC2-4B79-B089-8D34C67D134E}">
      <dgm:prSet/>
      <dgm:spPr/>
      <dgm:t>
        <a:bodyPr/>
        <a:lstStyle/>
        <a:p>
          <a:endParaRPr lang="en-US"/>
        </a:p>
      </dgm:t>
    </dgm:pt>
    <dgm:pt modelId="{6FA658EE-78DC-40C8-AA25-01A311FDF787}">
      <dgm:prSet/>
      <dgm:spPr>
        <a:solidFill>
          <a:schemeClr val="tx2">
            <a:lumMod val="65000"/>
            <a:lumOff val="35000"/>
          </a:schemeClr>
        </a:solidFill>
      </dgm:spPr>
      <dgm:t>
        <a:bodyPr/>
        <a:lstStyle/>
        <a:p>
          <a:pPr>
            <a:buNone/>
          </a:pPr>
          <a:r>
            <a:rPr lang="en-US" dirty="0"/>
            <a:t>President &amp; CEO</a:t>
          </a:r>
        </a:p>
      </dgm:t>
    </dgm:pt>
    <dgm:pt modelId="{6B29672D-76E5-4E7F-AA5C-E857F0DB0203}" type="parTrans" cxnId="{92AB5CEB-51F1-4023-A75C-96BE7E1D554C}">
      <dgm:prSet/>
      <dgm:spPr/>
      <dgm:t>
        <a:bodyPr/>
        <a:lstStyle/>
        <a:p>
          <a:endParaRPr lang="en-US"/>
        </a:p>
      </dgm:t>
    </dgm:pt>
    <dgm:pt modelId="{53D86F18-57F0-491E-9E4A-A633E7512C4A}" type="sibTrans" cxnId="{92AB5CEB-51F1-4023-A75C-96BE7E1D554C}">
      <dgm:prSet/>
      <dgm:spPr/>
      <dgm:t>
        <a:bodyPr/>
        <a:lstStyle/>
        <a:p>
          <a:endParaRPr lang="en-US"/>
        </a:p>
      </dgm:t>
    </dgm:pt>
    <dgm:pt modelId="{21A7AAA1-1695-472B-92C3-36BD1EDEF2AC}">
      <dgm:prSet/>
      <dgm:spPr>
        <a:solidFill>
          <a:schemeClr val="tx2">
            <a:lumMod val="65000"/>
            <a:lumOff val="35000"/>
          </a:schemeClr>
        </a:solidFill>
      </dgm:spPr>
      <dgm:t>
        <a:bodyPr/>
        <a:lstStyle/>
        <a:p>
          <a:pPr>
            <a:buNone/>
          </a:pPr>
          <a:r>
            <a:rPr lang="en-US" dirty="0"/>
            <a:t>NEOSTEK</a:t>
          </a:r>
        </a:p>
      </dgm:t>
    </dgm:pt>
    <dgm:pt modelId="{EDC71727-D274-4E8D-8842-DCC37B64B685}" type="parTrans" cxnId="{7882E013-D171-4714-AFDE-98D392AF0E06}">
      <dgm:prSet/>
      <dgm:spPr/>
      <dgm:t>
        <a:bodyPr/>
        <a:lstStyle/>
        <a:p>
          <a:endParaRPr lang="en-US"/>
        </a:p>
      </dgm:t>
    </dgm:pt>
    <dgm:pt modelId="{2C997F9D-4CED-49AF-BE88-54FD450D869B}" type="sibTrans" cxnId="{7882E013-D171-4714-AFDE-98D392AF0E06}">
      <dgm:prSet/>
      <dgm:spPr/>
      <dgm:t>
        <a:bodyPr/>
        <a:lstStyle/>
        <a:p>
          <a:endParaRPr lang="en-US"/>
        </a:p>
      </dgm:t>
    </dgm:pt>
    <dgm:pt modelId="{DA19170D-CEFB-423F-9605-D5C2EED5EABA}">
      <dgm:prSet/>
      <dgm:spPr>
        <a:solidFill>
          <a:schemeClr val="tx2">
            <a:lumMod val="65000"/>
            <a:lumOff val="35000"/>
          </a:schemeClr>
        </a:solidFill>
      </dgm:spPr>
      <dgm:t>
        <a:bodyPr/>
        <a:lstStyle/>
        <a:p>
          <a:pPr>
            <a:buNone/>
          </a:pPr>
          <a:r>
            <a:rPr lang="en-US" dirty="0"/>
            <a:t>amina.elgouaceman@neostek.com</a:t>
          </a:r>
        </a:p>
      </dgm:t>
    </dgm:pt>
    <dgm:pt modelId="{1F1D5F1A-7A75-4CEE-9500-7A16F48BD625}" type="parTrans" cxnId="{F933D2EB-8A35-4237-96CB-395F29FA8112}">
      <dgm:prSet/>
      <dgm:spPr/>
      <dgm:t>
        <a:bodyPr/>
        <a:lstStyle/>
        <a:p>
          <a:endParaRPr lang="en-US"/>
        </a:p>
      </dgm:t>
    </dgm:pt>
    <dgm:pt modelId="{A75B9517-19EA-4ACF-B2CB-FEC4BD69642A}" type="sibTrans" cxnId="{F933D2EB-8A35-4237-96CB-395F29FA8112}">
      <dgm:prSet/>
      <dgm:spPr/>
      <dgm:t>
        <a:bodyPr/>
        <a:lstStyle/>
        <a:p>
          <a:endParaRPr lang="en-US"/>
        </a:p>
      </dgm:t>
    </dgm:pt>
    <dgm:pt modelId="{AAEFB28A-E9D0-4CA0-96A1-C1DDA51D09C2}">
      <dgm:prSet/>
      <dgm:spPr>
        <a:solidFill>
          <a:schemeClr val="tx2">
            <a:lumMod val="65000"/>
            <a:lumOff val="35000"/>
          </a:schemeClr>
        </a:solidFill>
      </dgm:spPr>
      <dgm:t>
        <a:bodyPr/>
        <a:lstStyle/>
        <a:p>
          <a:pPr>
            <a:buNone/>
          </a:pPr>
          <a:r>
            <a:rPr lang="en-US" b="1" dirty="0"/>
            <a:t>Justin Head</a:t>
          </a:r>
          <a:endParaRPr lang="en-US" dirty="0"/>
        </a:p>
      </dgm:t>
    </dgm:pt>
    <dgm:pt modelId="{ED788D4C-97C9-4F1C-8D0F-FB16E4CF2C78}" type="sibTrans" cxnId="{1A10770B-D76B-40A9-872F-6B0A670DB64D}">
      <dgm:prSet/>
      <dgm:spPr/>
      <dgm:t>
        <a:bodyPr/>
        <a:lstStyle/>
        <a:p>
          <a:endParaRPr lang="en-US"/>
        </a:p>
      </dgm:t>
    </dgm:pt>
    <dgm:pt modelId="{B00EB8CD-B6E4-4DCD-AA05-19AEDF189706}" type="parTrans" cxnId="{1A10770B-D76B-40A9-872F-6B0A670DB64D}">
      <dgm:prSet/>
      <dgm:spPr/>
      <dgm:t>
        <a:bodyPr/>
        <a:lstStyle/>
        <a:p>
          <a:endParaRPr lang="en-US"/>
        </a:p>
      </dgm:t>
    </dgm:pt>
    <dgm:pt modelId="{75249017-8F6E-4F3C-B491-388C60D586E7}">
      <dgm:prSet/>
      <dgm:spPr>
        <a:solidFill>
          <a:schemeClr val="tx2">
            <a:lumMod val="65000"/>
            <a:lumOff val="35000"/>
          </a:schemeClr>
        </a:solidFill>
      </dgm:spPr>
      <dgm:t>
        <a:bodyPr/>
        <a:lstStyle/>
        <a:p>
          <a:pPr>
            <a:buNone/>
          </a:pPr>
          <a:r>
            <a:rPr lang="en-US" dirty="0"/>
            <a:t>RIM Program Manager</a:t>
          </a:r>
        </a:p>
      </dgm:t>
    </dgm:pt>
    <dgm:pt modelId="{FCA0C67E-23D2-40A9-BE57-A3D1B46B2B9B}" type="sibTrans" cxnId="{BBF85C7C-738D-4D70-ADDE-3D5101FFE078}">
      <dgm:prSet/>
      <dgm:spPr/>
      <dgm:t>
        <a:bodyPr/>
        <a:lstStyle/>
        <a:p>
          <a:endParaRPr lang="en-US"/>
        </a:p>
      </dgm:t>
    </dgm:pt>
    <dgm:pt modelId="{D74D9BBC-B0AF-404B-B440-9CB7B4617D19}" type="parTrans" cxnId="{BBF85C7C-738D-4D70-ADDE-3D5101FFE078}">
      <dgm:prSet/>
      <dgm:spPr/>
      <dgm:t>
        <a:bodyPr/>
        <a:lstStyle/>
        <a:p>
          <a:endParaRPr lang="en-US"/>
        </a:p>
      </dgm:t>
    </dgm:pt>
    <dgm:pt modelId="{6A5E346C-904C-4314-B3CE-B53B63D29BB9}">
      <dgm:prSet/>
      <dgm:spPr>
        <a:solidFill>
          <a:schemeClr val="tx2">
            <a:lumMod val="65000"/>
            <a:lumOff val="35000"/>
          </a:schemeClr>
        </a:solidFill>
      </dgm:spPr>
      <dgm:t>
        <a:bodyPr/>
        <a:lstStyle/>
        <a:p>
          <a:pPr>
            <a:buNone/>
          </a:pPr>
          <a:r>
            <a:rPr lang="en-US" dirty="0"/>
            <a:t>NEOSTEK</a:t>
          </a:r>
        </a:p>
      </dgm:t>
    </dgm:pt>
    <dgm:pt modelId="{6D551CF5-4639-4BE5-AA4E-DCF79B9409AB}" type="sibTrans" cxnId="{6C26AE1B-800C-40D8-85DF-183980759A09}">
      <dgm:prSet/>
      <dgm:spPr/>
      <dgm:t>
        <a:bodyPr/>
        <a:lstStyle/>
        <a:p>
          <a:endParaRPr lang="en-US"/>
        </a:p>
      </dgm:t>
    </dgm:pt>
    <dgm:pt modelId="{493FA291-A470-44E4-BF15-184FAB4AAC7F}" type="parTrans" cxnId="{6C26AE1B-800C-40D8-85DF-183980759A09}">
      <dgm:prSet/>
      <dgm:spPr/>
      <dgm:t>
        <a:bodyPr/>
        <a:lstStyle/>
        <a:p>
          <a:endParaRPr lang="en-US"/>
        </a:p>
      </dgm:t>
    </dgm:pt>
    <dgm:pt modelId="{967F0BB9-94FD-4DC7-9A93-9294872C4C42}">
      <dgm:prSet/>
      <dgm:spPr>
        <a:solidFill>
          <a:schemeClr val="tx2">
            <a:lumMod val="65000"/>
            <a:lumOff val="35000"/>
          </a:schemeClr>
        </a:solidFill>
      </dgm:spPr>
      <dgm:t>
        <a:bodyPr/>
        <a:lstStyle/>
        <a:p>
          <a:pPr>
            <a:buNone/>
          </a:pPr>
          <a:r>
            <a:rPr lang="en-US" dirty="0"/>
            <a:t>justin.head@neostek.com</a:t>
          </a:r>
        </a:p>
      </dgm:t>
    </dgm:pt>
    <dgm:pt modelId="{33C8B7F0-7AB3-4B01-AA33-6388FF421F35}" type="sibTrans" cxnId="{DCB353F9-D201-4BBE-B2D1-CA00E61AED1D}">
      <dgm:prSet/>
      <dgm:spPr/>
      <dgm:t>
        <a:bodyPr/>
        <a:lstStyle/>
        <a:p>
          <a:endParaRPr lang="en-US"/>
        </a:p>
      </dgm:t>
    </dgm:pt>
    <dgm:pt modelId="{154444CB-BF98-4268-A0FF-EAF4508A0423}" type="parTrans" cxnId="{DCB353F9-D201-4BBE-B2D1-CA00E61AED1D}">
      <dgm:prSet/>
      <dgm:spPr/>
      <dgm:t>
        <a:bodyPr/>
        <a:lstStyle/>
        <a:p>
          <a:endParaRPr lang="en-US"/>
        </a:p>
      </dgm:t>
    </dgm:pt>
    <dgm:pt modelId="{FE2BE476-F7C9-4491-A695-C127845D4568}" type="pres">
      <dgm:prSet presAssocID="{4355F486-C04C-42F3-AB66-D3F9A4C7BA3D}" presName="diagram" presStyleCnt="0">
        <dgm:presLayoutVars>
          <dgm:dir/>
          <dgm:resizeHandles val="exact"/>
        </dgm:presLayoutVars>
      </dgm:prSet>
      <dgm:spPr/>
    </dgm:pt>
    <dgm:pt modelId="{E108BC9C-679D-4F3D-B888-D6EFB89050B7}" type="pres">
      <dgm:prSet presAssocID="{914CFE4F-F89D-48DC-8211-42DA333A9662}" presName="node" presStyleLbl="node1" presStyleIdx="0" presStyleCnt="2">
        <dgm:presLayoutVars>
          <dgm:bulletEnabled val="1"/>
        </dgm:presLayoutVars>
      </dgm:prSet>
      <dgm:spPr/>
    </dgm:pt>
    <dgm:pt modelId="{AC559885-CAEF-48A5-9E34-4A8A1BBD999E}" type="pres">
      <dgm:prSet presAssocID="{3B009C5C-9677-4D6F-B9B3-DCE0287CF4F5}" presName="sibTrans" presStyleCnt="0"/>
      <dgm:spPr/>
    </dgm:pt>
    <dgm:pt modelId="{36931281-EEC8-45F7-9791-F47FD4E9CACB}" type="pres">
      <dgm:prSet presAssocID="{AAEFB28A-E9D0-4CA0-96A1-C1DDA51D09C2}" presName="node" presStyleLbl="node1" presStyleIdx="1" presStyleCnt="2">
        <dgm:presLayoutVars>
          <dgm:bulletEnabled val="1"/>
        </dgm:presLayoutVars>
      </dgm:prSet>
      <dgm:spPr/>
    </dgm:pt>
  </dgm:ptLst>
  <dgm:cxnLst>
    <dgm:cxn modelId="{4C326806-8081-4866-8306-45A9AF448EC2}" type="presOf" srcId="{6FA658EE-78DC-40C8-AA25-01A311FDF787}" destId="{E108BC9C-679D-4F3D-B888-D6EFB89050B7}" srcOrd="0" destOrd="1" presId="urn:microsoft.com/office/officeart/2005/8/layout/default"/>
    <dgm:cxn modelId="{1A10770B-D76B-40A9-872F-6B0A670DB64D}" srcId="{4355F486-C04C-42F3-AB66-D3F9A4C7BA3D}" destId="{AAEFB28A-E9D0-4CA0-96A1-C1DDA51D09C2}" srcOrd="1" destOrd="0" parTransId="{B00EB8CD-B6E4-4DCD-AA05-19AEDF189706}" sibTransId="{ED788D4C-97C9-4F1C-8D0F-FB16E4CF2C78}"/>
    <dgm:cxn modelId="{7882E013-D171-4714-AFDE-98D392AF0E06}" srcId="{914CFE4F-F89D-48DC-8211-42DA333A9662}" destId="{21A7AAA1-1695-472B-92C3-36BD1EDEF2AC}" srcOrd="1" destOrd="0" parTransId="{EDC71727-D274-4E8D-8842-DCC37B64B685}" sibTransId="{2C997F9D-4CED-49AF-BE88-54FD450D869B}"/>
    <dgm:cxn modelId="{6C26AE1B-800C-40D8-85DF-183980759A09}" srcId="{AAEFB28A-E9D0-4CA0-96A1-C1DDA51D09C2}" destId="{6A5E346C-904C-4314-B3CE-B53B63D29BB9}" srcOrd="1" destOrd="0" parTransId="{493FA291-A470-44E4-BF15-184FAB4AAC7F}" sibTransId="{6D551CF5-4639-4BE5-AA4E-DCF79B9409AB}"/>
    <dgm:cxn modelId="{22299C36-5FED-4E2D-859D-058DA92FECA9}" type="presOf" srcId="{967F0BB9-94FD-4DC7-9A93-9294872C4C42}" destId="{36931281-EEC8-45F7-9791-F47FD4E9CACB}" srcOrd="0" destOrd="3" presId="urn:microsoft.com/office/officeart/2005/8/layout/default"/>
    <dgm:cxn modelId="{FF7B5076-1B68-4A68-ADC4-854158F714C1}" type="presOf" srcId="{AAEFB28A-E9D0-4CA0-96A1-C1DDA51D09C2}" destId="{36931281-EEC8-45F7-9791-F47FD4E9CACB}" srcOrd="0" destOrd="0" presId="urn:microsoft.com/office/officeart/2005/8/layout/default"/>
    <dgm:cxn modelId="{BBF85C7C-738D-4D70-ADDE-3D5101FFE078}" srcId="{AAEFB28A-E9D0-4CA0-96A1-C1DDA51D09C2}" destId="{75249017-8F6E-4F3C-B491-388C60D586E7}" srcOrd="0" destOrd="0" parTransId="{D74D9BBC-B0AF-404B-B440-9CB7B4617D19}" sibTransId="{FCA0C67E-23D2-40A9-BE57-A3D1B46B2B9B}"/>
    <dgm:cxn modelId="{5C41957C-9157-47C2-BD92-A4BC849D4852}" type="presOf" srcId="{914CFE4F-F89D-48DC-8211-42DA333A9662}" destId="{E108BC9C-679D-4F3D-B888-D6EFB89050B7}" srcOrd="0" destOrd="0" presId="urn:microsoft.com/office/officeart/2005/8/layout/default"/>
    <dgm:cxn modelId="{A2B1E38B-27F7-4DAF-8D49-3FE08EBE3BD9}" type="presOf" srcId="{75249017-8F6E-4F3C-B491-388C60D586E7}" destId="{36931281-EEC8-45F7-9791-F47FD4E9CACB}" srcOrd="0" destOrd="1" presId="urn:microsoft.com/office/officeart/2005/8/layout/default"/>
    <dgm:cxn modelId="{B31F51A0-4AC2-4B79-B089-8D34C67D134E}" srcId="{4355F486-C04C-42F3-AB66-D3F9A4C7BA3D}" destId="{914CFE4F-F89D-48DC-8211-42DA333A9662}" srcOrd="0" destOrd="0" parTransId="{DB5D33A7-68E7-407E-AC2D-4DED2B56A542}" sibTransId="{3B009C5C-9677-4D6F-B9B3-DCE0287CF4F5}"/>
    <dgm:cxn modelId="{3ED39CA6-3A35-445F-ACC6-2C8098B77987}" type="presOf" srcId="{DA19170D-CEFB-423F-9605-D5C2EED5EABA}" destId="{E108BC9C-679D-4F3D-B888-D6EFB89050B7}" srcOrd="0" destOrd="3" presId="urn:microsoft.com/office/officeart/2005/8/layout/default"/>
    <dgm:cxn modelId="{5B82F4C4-949D-4AC7-A53E-F0E54C413A2C}" type="presOf" srcId="{21A7AAA1-1695-472B-92C3-36BD1EDEF2AC}" destId="{E108BC9C-679D-4F3D-B888-D6EFB89050B7}" srcOrd="0" destOrd="2" presId="urn:microsoft.com/office/officeart/2005/8/layout/default"/>
    <dgm:cxn modelId="{8BAAEFC7-2F64-4111-8ABA-D5BA94BC2868}" type="presOf" srcId="{4355F486-C04C-42F3-AB66-D3F9A4C7BA3D}" destId="{FE2BE476-F7C9-4491-A695-C127845D4568}" srcOrd="0" destOrd="0" presId="urn:microsoft.com/office/officeart/2005/8/layout/default"/>
    <dgm:cxn modelId="{68A4DDE1-2E5E-4CAC-8D90-11060E3B950F}" type="presOf" srcId="{6A5E346C-904C-4314-B3CE-B53B63D29BB9}" destId="{36931281-EEC8-45F7-9791-F47FD4E9CACB}" srcOrd="0" destOrd="2" presId="urn:microsoft.com/office/officeart/2005/8/layout/default"/>
    <dgm:cxn modelId="{92AB5CEB-51F1-4023-A75C-96BE7E1D554C}" srcId="{914CFE4F-F89D-48DC-8211-42DA333A9662}" destId="{6FA658EE-78DC-40C8-AA25-01A311FDF787}" srcOrd="0" destOrd="0" parTransId="{6B29672D-76E5-4E7F-AA5C-E857F0DB0203}" sibTransId="{53D86F18-57F0-491E-9E4A-A633E7512C4A}"/>
    <dgm:cxn modelId="{F933D2EB-8A35-4237-96CB-395F29FA8112}" srcId="{914CFE4F-F89D-48DC-8211-42DA333A9662}" destId="{DA19170D-CEFB-423F-9605-D5C2EED5EABA}" srcOrd="2" destOrd="0" parTransId="{1F1D5F1A-7A75-4CEE-9500-7A16F48BD625}" sibTransId="{A75B9517-19EA-4ACF-B2CB-FEC4BD69642A}"/>
    <dgm:cxn modelId="{DCB353F9-D201-4BBE-B2D1-CA00E61AED1D}" srcId="{AAEFB28A-E9D0-4CA0-96A1-C1DDA51D09C2}" destId="{967F0BB9-94FD-4DC7-9A93-9294872C4C42}" srcOrd="2" destOrd="0" parTransId="{154444CB-BF98-4268-A0FF-EAF4508A0423}" sibTransId="{33C8B7F0-7AB3-4B01-AA33-6388FF421F35}"/>
    <dgm:cxn modelId="{11E832C4-D23D-4617-9C25-E4251CDEB915}" type="presParOf" srcId="{FE2BE476-F7C9-4491-A695-C127845D4568}" destId="{E108BC9C-679D-4F3D-B888-D6EFB89050B7}" srcOrd="0" destOrd="0" presId="urn:microsoft.com/office/officeart/2005/8/layout/default"/>
    <dgm:cxn modelId="{8CA23CB1-01DB-4EB2-A65F-65B9ED0A2999}" type="presParOf" srcId="{FE2BE476-F7C9-4491-A695-C127845D4568}" destId="{AC559885-CAEF-48A5-9E34-4A8A1BBD999E}" srcOrd="1" destOrd="0" presId="urn:microsoft.com/office/officeart/2005/8/layout/default"/>
    <dgm:cxn modelId="{C5DC29D7-4B1E-4070-9E67-FC250A533759}" type="presParOf" srcId="{FE2BE476-F7C9-4491-A695-C127845D4568}" destId="{36931281-EEC8-45F7-9791-F47FD4E9CACB}" srcOrd="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DB38CB-F2D4-4FD7-A7B4-68996CF1DC95}">
      <dsp:nvSpPr>
        <dsp:cNvPr id="0" name=""/>
        <dsp:cNvSpPr/>
      </dsp:nvSpPr>
      <dsp:spPr>
        <a:xfrm>
          <a:off x="3765" y="2079877"/>
          <a:ext cx="1176975" cy="1412370"/>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2">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6259" tIns="0" rIns="116259" bIns="330200" numCol="1" spcCol="1270" anchor="t" anchorCtr="0">
          <a:noAutofit/>
        </a:bodyPr>
        <a:lstStyle/>
        <a:p>
          <a:pPr marL="0" lvl="0" indent="0" algn="l" defTabSz="800100">
            <a:lnSpc>
              <a:spcPct val="90000"/>
            </a:lnSpc>
            <a:spcBef>
              <a:spcPct val="0"/>
            </a:spcBef>
            <a:spcAft>
              <a:spcPct val="35000"/>
            </a:spcAft>
            <a:buNone/>
          </a:pPr>
          <a:r>
            <a:rPr lang="en-US" sz="1800" b="1" kern="1200" dirty="0">
              <a:solidFill>
                <a:schemeClr val="tx1"/>
              </a:solidFill>
            </a:rPr>
            <a:t>KM vs RIM</a:t>
          </a:r>
        </a:p>
      </dsp:txBody>
      <dsp:txXfrm>
        <a:off x="3765" y="2644825"/>
        <a:ext cx="1176975" cy="847422"/>
      </dsp:txXfrm>
    </dsp:sp>
    <dsp:sp modelId="{ABA609C4-1202-4328-89BD-3A6B238146D1}">
      <dsp:nvSpPr>
        <dsp:cNvPr id="0" name=""/>
        <dsp:cNvSpPr/>
      </dsp:nvSpPr>
      <dsp:spPr>
        <a:xfrm>
          <a:off x="3765" y="2079877"/>
          <a:ext cx="1176975" cy="564948"/>
        </a:xfrm>
        <a:prstGeom prst="rect">
          <a:avLst/>
        </a:prstGeom>
        <a:noFill/>
        <a:ln w="6350" cap="flat" cmpd="sng" algn="ctr">
          <a:noFill/>
          <a:prstDash val="solid"/>
          <a:miter lim="800000"/>
        </a:ln>
        <a:effectLst/>
        <a:sp3d/>
      </dsp:spPr>
      <dsp:style>
        <a:lnRef idx="1">
          <a:scrgbClr r="0" g="0" b="0"/>
        </a:lnRef>
        <a:fillRef idx="2">
          <a:scrgbClr r="0" g="0" b="0"/>
        </a:fillRef>
        <a:effectRef idx="1">
          <a:scrgbClr r="0" g="0" b="0"/>
        </a:effectRef>
        <a:fontRef idx="minor">
          <a:schemeClr val="dk1"/>
        </a:fontRef>
      </dsp:style>
      <dsp:txBody>
        <a:bodyPr spcFirstLastPara="0" vert="horz" wrap="square" lIns="116259" tIns="165100" rIns="116259" bIns="165100" numCol="1" spcCol="1270" anchor="ctr" anchorCtr="0">
          <a:noAutofit/>
        </a:bodyPr>
        <a:lstStyle/>
        <a:p>
          <a:pPr marL="0" lvl="0" indent="0" algn="l" defTabSz="711200">
            <a:lnSpc>
              <a:spcPct val="90000"/>
            </a:lnSpc>
            <a:spcBef>
              <a:spcPct val="0"/>
            </a:spcBef>
            <a:spcAft>
              <a:spcPct val="35000"/>
            </a:spcAft>
            <a:buNone/>
          </a:pPr>
          <a:r>
            <a:rPr lang="en-US" sz="1600" kern="1200"/>
            <a:t>01</a:t>
          </a:r>
        </a:p>
      </dsp:txBody>
      <dsp:txXfrm>
        <a:off x="3765" y="2079877"/>
        <a:ext cx="1176975" cy="564948"/>
      </dsp:txXfrm>
    </dsp:sp>
    <dsp:sp modelId="{EB09F31F-AE4D-4F53-81C9-4F08AE66C654}">
      <dsp:nvSpPr>
        <dsp:cNvPr id="0" name=""/>
        <dsp:cNvSpPr/>
      </dsp:nvSpPr>
      <dsp:spPr>
        <a:xfrm>
          <a:off x="1274898" y="2079877"/>
          <a:ext cx="1176975" cy="1412370"/>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2">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6259" tIns="0" rIns="116259" bIns="330200" numCol="1" spcCol="1270" anchor="t" anchorCtr="0">
          <a:noAutofit/>
        </a:bodyPr>
        <a:lstStyle/>
        <a:p>
          <a:pPr marL="0" lvl="0" indent="0" algn="l" defTabSz="800100">
            <a:lnSpc>
              <a:spcPct val="90000"/>
            </a:lnSpc>
            <a:spcBef>
              <a:spcPct val="0"/>
            </a:spcBef>
            <a:spcAft>
              <a:spcPct val="35000"/>
            </a:spcAft>
            <a:buNone/>
          </a:pPr>
          <a:r>
            <a:rPr lang="en-US" sz="1800" b="1" kern="1200" dirty="0">
              <a:solidFill>
                <a:schemeClr val="tx1"/>
              </a:solidFill>
            </a:rPr>
            <a:t>End-to-End</a:t>
          </a:r>
        </a:p>
      </dsp:txBody>
      <dsp:txXfrm>
        <a:off x="1274898" y="2644825"/>
        <a:ext cx="1176975" cy="847422"/>
      </dsp:txXfrm>
    </dsp:sp>
    <dsp:sp modelId="{ADCC837E-9D9B-472B-A37D-7CB3D5F21668}">
      <dsp:nvSpPr>
        <dsp:cNvPr id="0" name=""/>
        <dsp:cNvSpPr/>
      </dsp:nvSpPr>
      <dsp:spPr>
        <a:xfrm>
          <a:off x="1274898" y="2079877"/>
          <a:ext cx="1176975" cy="564948"/>
        </a:xfrm>
        <a:prstGeom prst="rect">
          <a:avLst/>
        </a:prstGeom>
        <a:noFill/>
        <a:ln w="6350" cap="flat" cmpd="sng" algn="ctr">
          <a:noFill/>
          <a:prstDash val="solid"/>
          <a:miter lim="800000"/>
        </a:ln>
        <a:effectLst/>
        <a:sp3d/>
      </dsp:spPr>
      <dsp:style>
        <a:lnRef idx="1">
          <a:scrgbClr r="0" g="0" b="0"/>
        </a:lnRef>
        <a:fillRef idx="2">
          <a:scrgbClr r="0" g="0" b="0"/>
        </a:fillRef>
        <a:effectRef idx="1">
          <a:scrgbClr r="0" g="0" b="0"/>
        </a:effectRef>
        <a:fontRef idx="minor">
          <a:schemeClr val="dk1"/>
        </a:fontRef>
      </dsp:style>
      <dsp:txBody>
        <a:bodyPr spcFirstLastPara="0" vert="horz" wrap="square" lIns="116259" tIns="165100" rIns="116259" bIns="165100" numCol="1" spcCol="1270" anchor="ctr" anchorCtr="0">
          <a:noAutofit/>
        </a:bodyPr>
        <a:lstStyle/>
        <a:p>
          <a:pPr marL="0" lvl="0" indent="0" algn="l" defTabSz="711200">
            <a:lnSpc>
              <a:spcPct val="90000"/>
            </a:lnSpc>
            <a:spcBef>
              <a:spcPct val="0"/>
            </a:spcBef>
            <a:spcAft>
              <a:spcPct val="35000"/>
            </a:spcAft>
            <a:buNone/>
          </a:pPr>
          <a:r>
            <a:rPr lang="en-US" sz="1600" kern="1200"/>
            <a:t>02</a:t>
          </a:r>
        </a:p>
      </dsp:txBody>
      <dsp:txXfrm>
        <a:off x="1274898" y="2079877"/>
        <a:ext cx="1176975" cy="564948"/>
      </dsp:txXfrm>
    </dsp:sp>
    <dsp:sp modelId="{9653580C-C46A-463E-B762-061FE0220AA8}">
      <dsp:nvSpPr>
        <dsp:cNvPr id="0" name=""/>
        <dsp:cNvSpPr/>
      </dsp:nvSpPr>
      <dsp:spPr>
        <a:xfrm>
          <a:off x="2546031" y="2079877"/>
          <a:ext cx="1176975" cy="1412370"/>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2">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6259" tIns="0" rIns="116259" bIns="330200" numCol="1" spcCol="1270" anchor="t" anchorCtr="0">
          <a:noAutofit/>
        </a:bodyPr>
        <a:lstStyle/>
        <a:p>
          <a:pPr marL="0" lvl="0" indent="0" algn="l" defTabSz="800100">
            <a:lnSpc>
              <a:spcPct val="90000"/>
            </a:lnSpc>
            <a:spcBef>
              <a:spcPct val="0"/>
            </a:spcBef>
            <a:spcAft>
              <a:spcPct val="35000"/>
            </a:spcAft>
            <a:buNone/>
          </a:pPr>
          <a:r>
            <a:rPr lang="en-US" sz="1800" b="1" kern="1200" dirty="0">
              <a:solidFill>
                <a:schemeClr val="tx1"/>
              </a:solidFill>
            </a:rPr>
            <a:t>RIM as a Program</a:t>
          </a:r>
        </a:p>
      </dsp:txBody>
      <dsp:txXfrm>
        <a:off x="2546031" y="2644825"/>
        <a:ext cx="1176975" cy="847422"/>
      </dsp:txXfrm>
    </dsp:sp>
    <dsp:sp modelId="{BF3808D6-64BA-466F-967F-C5F131B2A1E8}">
      <dsp:nvSpPr>
        <dsp:cNvPr id="0" name=""/>
        <dsp:cNvSpPr/>
      </dsp:nvSpPr>
      <dsp:spPr>
        <a:xfrm>
          <a:off x="2546031" y="2079877"/>
          <a:ext cx="1176975" cy="564948"/>
        </a:xfrm>
        <a:prstGeom prst="rect">
          <a:avLst/>
        </a:prstGeom>
        <a:noFill/>
        <a:ln w="6350" cap="flat" cmpd="sng" algn="ctr">
          <a:noFill/>
          <a:prstDash val="solid"/>
          <a:miter lim="800000"/>
        </a:ln>
        <a:effectLst/>
        <a:sp3d/>
      </dsp:spPr>
      <dsp:style>
        <a:lnRef idx="1">
          <a:scrgbClr r="0" g="0" b="0"/>
        </a:lnRef>
        <a:fillRef idx="2">
          <a:scrgbClr r="0" g="0" b="0"/>
        </a:fillRef>
        <a:effectRef idx="1">
          <a:scrgbClr r="0" g="0" b="0"/>
        </a:effectRef>
        <a:fontRef idx="minor">
          <a:schemeClr val="dk1"/>
        </a:fontRef>
      </dsp:style>
      <dsp:txBody>
        <a:bodyPr spcFirstLastPara="0" vert="horz" wrap="square" lIns="116259" tIns="165100" rIns="116259" bIns="165100" numCol="1" spcCol="1270" anchor="ctr" anchorCtr="0">
          <a:noAutofit/>
        </a:bodyPr>
        <a:lstStyle/>
        <a:p>
          <a:pPr marL="0" lvl="0" indent="0" algn="l" defTabSz="711200">
            <a:lnSpc>
              <a:spcPct val="90000"/>
            </a:lnSpc>
            <a:spcBef>
              <a:spcPct val="0"/>
            </a:spcBef>
            <a:spcAft>
              <a:spcPct val="35000"/>
            </a:spcAft>
            <a:buNone/>
          </a:pPr>
          <a:r>
            <a:rPr lang="en-US" sz="1600" kern="1200"/>
            <a:t>03</a:t>
          </a:r>
        </a:p>
      </dsp:txBody>
      <dsp:txXfrm>
        <a:off x="2546031" y="2079877"/>
        <a:ext cx="1176975" cy="564948"/>
      </dsp:txXfrm>
    </dsp:sp>
    <dsp:sp modelId="{10707ABA-92DF-4FF6-A1E4-16CC5A14114A}">
      <dsp:nvSpPr>
        <dsp:cNvPr id="0" name=""/>
        <dsp:cNvSpPr/>
      </dsp:nvSpPr>
      <dsp:spPr>
        <a:xfrm>
          <a:off x="3817164" y="2079877"/>
          <a:ext cx="1176975" cy="1412370"/>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2">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6259" tIns="0" rIns="116259" bIns="330200" numCol="1" spcCol="1270" anchor="t" anchorCtr="0">
          <a:noAutofit/>
        </a:bodyPr>
        <a:lstStyle/>
        <a:p>
          <a:pPr marL="0" lvl="0" indent="0" algn="l" defTabSz="800100">
            <a:lnSpc>
              <a:spcPct val="90000"/>
            </a:lnSpc>
            <a:spcBef>
              <a:spcPct val="0"/>
            </a:spcBef>
            <a:spcAft>
              <a:spcPct val="35000"/>
            </a:spcAft>
            <a:buNone/>
          </a:pPr>
          <a:r>
            <a:rPr lang="en-US" sz="1800" b="1" kern="1200" dirty="0">
              <a:solidFill>
                <a:schemeClr val="tx1"/>
              </a:solidFill>
            </a:rPr>
            <a:t>The RFP / RFI</a:t>
          </a:r>
        </a:p>
      </dsp:txBody>
      <dsp:txXfrm>
        <a:off x="3817164" y="2644825"/>
        <a:ext cx="1176975" cy="847422"/>
      </dsp:txXfrm>
    </dsp:sp>
    <dsp:sp modelId="{E5F492D7-98F4-45B8-85F8-F415B9A748F3}">
      <dsp:nvSpPr>
        <dsp:cNvPr id="0" name=""/>
        <dsp:cNvSpPr/>
      </dsp:nvSpPr>
      <dsp:spPr>
        <a:xfrm>
          <a:off x="3817164" y="2079877"/>
          <a:ext cx="1176975" cy="564948"/>
        </a:xfrm>
        <a:prstGeom prst="rect">
          <a:avLst/>
        </a:prstGeom>
        <a:noFill/>
        <a:ln w="6350" cap="flat" cmpd="sng" algn="ctr">
          <a:noFill/>
          <a:prstDash val="solid"/>
          <a:miter lim="800000"/>
        </a:ln>
        <a:effectLst/>
        <a:sp3d/>
      </dsp:spPr>
      <dsp:style>
        <a:lnRef idx="1">
          <a:scrgbClr r="0" g="0" b="0"/>
        </a:lnRef>
        <a:fillRef idx="2">
          <a:scrgbClr r="0" g="0" b="0"/>
        </a:fillRef>
        <a:effectRef idx="1">
          <a:scrgbClr r="0" g="0" b="0"/>
        </a:effectRef>
        <a:fontRef idx="minor">
          <a:schemeClr val="dk1"/>
        </a:fontRef>
      </dsp:style>
      <dsp:txBody>
        <a:bodyPr spcFirstLastPara="0" vert="horz" wrap="square" lIns="116259" tIns="165100" rIns="116259" bIns="165100" numCol="1" spcCol="1270" anchor="ctr" anchorCtr="0">
          <a:noAutofit/>
        </a:bodyPr>
        <a:lstStyle/>
        <a:p>
          <a:pPr marL="0" lvl="0" indent="0" algn="l" defTabSz="711200">
            <a:lnSpc>
              <a:spcPct val="90000"/>
            </a:lnSpc>
            <a:spcBef>
              <a:spcPct val="0"/>
            </a:spcBef>
            <a:spcAft>
              <a:spcPct val="35000"/>
            </a:spcAft>
            <a:buNone/>
          </a:pPr>
          <a:r>
            <a:rPr lang="en-US" sz="1600" kern="1200"/>
            <a:t>04</a:t>
          </a:r>
        </a:p>
      </dsp:txBody>
      <dsp:txXfrm>
        <a:off x="3817164" y="2079877"/>
        <a:ext cx="1176975" cy="564948"/>
      </dsp:txXfrm>
    </dsp:sp>
    <dsp:sp modelId="{00FBA023-8126-418A-9442-1C8D712F26DF}">
      <dsp:nvSpPr>
        <dsp:cNvPr id="0" name=""/>
        <dsp:cNvSpPr/>
      </dsp:nvSpPr>
      <dsp:spPr>
        <a:xfrm>
          <a:off x="5088297" y="2079877"/>
          <a:ext cx="1176975" cy="1412370"/>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2">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6259" tIns="0" rIns="116259" bIns="330200" numCol="1" spcCol="1270" anchor="t" anchorCtr="0">
          <a:noAutofit/>
        </a:bodyPr>
        <a:lstStyle/>
        <a:p>
          <a:pPr marL="0" lvl="0" indent="0" algn="l" defTabSz="800100">
            <a:lnSpc>
              <a:spcPct val="90000"/>
            </a:lnSpc>
            <a:spcBef>
              <a:spcPct val="0"/>
            </a:spcBef>
            <a:spcAft>
              <a:spcPct val="35000"/>
            </a:spcAft>
            <a:buNone/>
          </a:pPr>
          <a:r>
            <a:rPr lang="en-US" sz="1800" b="1" kern="1200" dirty="0">
              <a:solidFill>
                <a:schemeClr val="tx1"/>
              </a:solidFill>
            </a:rPr>
            <a:t>Vendor Selection</a:t>
          </a:r>
        </a:p>
      </dsp:txBody>
      <dsp:txXfrm>
        <a:off x="5088297" y="2644825"/>
        <a:ext cx="1176975" cy="847422"/>
      </dsp:txXfrm>
    </dsp:sp>
    <dsp:sp modelId="{8EE3CD88-3424-40C9-B200-16F8EF1966D5}">
      <dsp:nvSpPr>
        <dsp:cNvPr id="0" name=""/>
        <dsp:cNvSpPr/>
      </dsp:nvSpPr>
      <dsp:spPr>
        <a:xfrm>
          <a:off x="5088297" y="2079877"/>
          <a:ext cx="1176975" cy="564948"/>
        </a:xfrm>
        <a:prstGeom prst="rect">
          <a:avLst/>
        </a:prstGeom>
        <a:noFill/>
        <a:ln w="6350" cap="flat" cmpd="sng" algn="ctr">
          <a:noFill/>
          <a:prstDash val="solid"/>
          <a:miter lim="800000"/>
        </a:ln>
        <a:effectLst/>
        <a:sp3d/>
      </dsp:spPr>
      <dsp:style>
        <a:lnRef idx="1">
          <a:scrgbClr r="0" g="0" b="0"/>
        </a:lnRef>
        <a:fillRef idx="2">
          <a:scrgbClr r="0" g="0" b="0"/>
        </a:fillRef>
        <a:effectRef idx="1">
          <a:scrgbClr r="0" g="0" b="0"/>
        </a:effectRef>
        <a:fontRef idx="minor">
          <a:schemeClr val="dk1"/>
        </a:fontRef>
      </dsp:style>
      <dsp:txBody>
        <a:bodyPr spcFirstLastPara="0" vert="horz" wrap="square" lIns="116259" tIns="165100" rIns="116259" bIns="165100" numCol="1" spcCol="1270" anchor="ctr" anchorCtr="0">
          <a:noAutofit/>
        </a:bodyPr>
        <a:lstStyle/>
        <a:p>
          <a:pPr marL="0" lvl="0" indent="0" algn="l" defTabSz="711200">
            <a:lnSpc>
              <a:spcPct val="90000"/>
            </a:lnSpc>
            <a:spcBef>
              <a:spcPct val="0"/>
            </a:spcBef>
            <a:spcAft>
              <a:spcPct val="35000"/>
            </a:spcAft>
            <a:buNone/>
          </a:pPr>
          <a:r>
            <a:rPr lang="en-US" sz="1600" kern="1200"/>
            <a:t>05</a:t>
          </a:r>
        </a:p>
      </dsp:txBody>
      <dsp:txXfrm>
        <a:off x="5088297" y="2079877"/>
        <a:ext cx="1176975" cy="5649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8BC9C-679D-4F3D-B888-D6EFB89050B7}">
      <dsp:nvSpPr>
        <dsp:cNvPr id="0" name=""/>
        <dsp:cNvSpPr/>
      </dsp:nvSpPr>
      <dsp:spPr>
        <a:xfrm>
          <a:off x="840280" y="5"/>
          <a:ext cx="3278789" cy="1967273"/>
        </a:xfrm>
        <a:prstGeom prst="rect">
          <a:avLst/>
        </a:prstGeom>
        <a:solidFill>
          <a:schemeClr val="tx2">
            <a:lumMod val="65000"/>
            <a:lumOff val="3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t>Amina Elgouacem</a:t>
          </a:r>
          <a:endParaRPr lang="en-US" sz="2200" kern="1200" dirty="0"/>
        </a:p>
        <a:p>
          <a:pPr marL="171450" lvl="1" indent="-171450" algn="l" defTabSz="755650">
            <a:lnSpc>
              <a:spcPct val="90000"/>
            </a:lnSpc>
            <a:spcBef>
              <a:spcPct val="0"/>
            </a:spcBef>
            <a:spcAft>
              <a:spcPct val="15000"/>
            </a:spcAft>
            <a:buNone/>
          </a:pPr>
          <a:r>
            <a:rPr lang="en-US" sz="1700" kern="1200" dirty="0"/>
            <a:t>President &amp; CEO</a:t>
          </a:r>
        </a:p>
        <a:p>
          <a:pPr marL="171450" lvl="1" indent="-171450" algn="l" defTabSz="755650">
            <a:lnSpc>
              <a:spcPct val="90000"/>
            </a:lnSpc>
            <a:spcBef>
              <a:spcPct val="0"/>
            </a:spcBef>
            <a:spcAft>
              <a:spcPct val="15000"/>
            </a:spcAft>
            <a:buNone/>
          </a:pPr>
          <a:r>
            <a:rPr lang="en-US" sz="1700" kern="1200" dirty="0"/>
            <a:t>NEOSTEK</a:t>
          </a:r>
        </a:p>
        <a:p>
          <a:pPr marL="171450" lvl="1" indent="-171450" algn="l" defTabSz="755650">
            <a:lnSpc>
              <a:spcPct val="90000"/>
            </a:lnSpc>
            <a:spcBef>
              <a:spcPct val="0"/>
            </a:spcBef>
            <a:spcAft>
              <a:spcPct val="15000"/>
            </a:spcAft>
            <a:buNone/>
          </a:pPr>
          <a:r>
            <a:rPr lang="en-US" sz="1700" kern="1200" dirty="0"/>
            <a:t>amina.elgouaceman@neostek.com</a:t>
          </a:r>
        </a:p>
      </dsp:txBody>
      <dsp:txXfrm>
        <a:off x="840280" y="5"/>
        <a:ext cx="3278789" cy="1967273"/>
      </dsp:txXfrm>
    </dsp:sp>
    <dsp:sp modelId="{36931281-EEC8-45F7-9791-F47FD4E9CACB}">
      <dsp:nvSpPr>
        <dsp:cNvPr id="0" name=""/>
        <dsp:cNvSpPr/>
      </dsp:nvSpPr>
      <dsp:spPr>
        <a:xfrm>
          <a:off x="840280" y="2295157"/>
          <a:ext cx="3278789" cy="1967273"/>
        </a:xfrm>
        <a:prstGeom prst="rect">
          <a:avLst/>
        </a:prstGeom>
        <a:solidFill>
          <a:schemeClr val="tx2">
            <a:lumMod val="65000"/>
            <a:lumOff val="3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t>Justin Head</a:t>
          </a:r>
          <a:endParaRPr lang="en-US" sz="2200" kern="1200" dirty="0"/>
        </a:p>
        <a:p>
          <a:pPr marL="171450" lvl="1" indent="-171450" algn="l" defTabSz="755650">
            <a:lnSpc>
              <a:spcPct val="90000"/>
            </a:lnSpc>
            <a:spcBef>
              <a:spcPct val="0"/>
            </a:spcBef>
            <a:spcAft>
              <a:spcPct val="15000"/>
            </a:spcAft>
            <a:buNone/>
          </a:pPr>
          <a:r>
            <a:rPr lang="en-US" sz="1700" kern="1200" dirty="0"/>
            <a:t>RIM Program Manager</a:t>
          </a:r>
        </a:p>
        <a:p>
          <a:pPr marL="171450" lvl="1" indent="-171450" algn="l" defTabSz="755650">
            <a:lnSpc>
              <a:spcPct val="90000"/>
            </a:lnSpc>
            <a:spcBef>
              <a:spcPct val="0"/>
            </a:spcBef>
            <a:spcAft>
              <a:spcPct val="15000"/>
            </a:spcAft>
            <a:buNone/>
          </a:pPr>
          <a:r>
            <a:rPr lang="en-US" sz="1700" kern="1200" dirty="0"/>
            <a:t>NEOSTEK</a:t>
          </a:r>
        </a:p>
        <a:p>
          <a:pPr marL="171450" lvl="1" indent="-171450" algn="l" defTabSz="755650">
            <a:lnSpc>
              <a:spcPct val="90000"/>
            </a:lnSpc>
            <a:spcBef>
              <a:spcPct val="0"/>
            </a:spcBef>
            <a:spcAft>
              <a:spcPct val="15000"/>
            </a:spcAft>
            <a:buNone/>
          </a:pPr>
          <a:r>
            <a:rPr lang="en-US" sz="1700" kern="1200" dirty="0"/>
            <a:t>justin.head@neostek.com</a:t>
          </a:r>
        </a:p>
      </dsp:txBody>
      <dsp:txXfrm>
        <a:off x="840280" y="2295157"/>
        <a:ext cx="3278789" cy="1967273"/>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C47754-CFD5-41FD-8146-AB249FE6AC3F}" type="datetimeFigureOut">
              <a:rPr lang="en-US" smtClean="0"/>
              <a:t>1/17/2018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ED7DDD-7837-43FE-B284-7B95DDE503A8}" type="slidenum">
              <a:rPr lang="en-US" smtClean="0"/>
              <a:t>‹#›</a:t>
            </a:fld>
            <a:endParaRPr lang="en-US"/>
          </a:p>
        </p:txBody>
      </p:sp>
    </p:spTree>
    <p:extLst>
      <p:ext uri="{BB962C8B-B14F-4D97-AF65-F5344CB8AC3E}">
        <p14:creationId xmlns:p14="http://schemas.microsoft.com/office/powerpoint/2010/main" val="2534142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ED7DDD-7837-43FE-B284-7B95DDE503A8}" type="slidenum">
              <a:rPr lang="en-US" smtClean="0"/>
              <a:t>1</a:t>
            </a:fld>
            <a:endParaRPr lang="en-US"/>
          </a:p>
        </p:txBody>
      </p:sp>
    </p:spTree>
    <p:extLst>
      <p:ext uri="{BB962C8B-B14F-4D97-AF65-F5344CB8AC3E}">
        <p14:creationId xmlns:p14="http://schemas.microsoft.com/office/powerpoint/2010/main" val="321202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ED7DDD-7837-43FE-B284-7B95DDE503A8}" type="slidenum">
              <a:rPr lang="en-US" smtClean="0"/>
              <a:t>2</a:t>
            </a:fld>
            <a:endParaRPr lang="en-US"/>
          </a:p>
        </p:txBody>
      </p:sp>
    </p:spTree>
    <p:extLst>
      <p:ext uri="{BB962C8B-B14F-4D97-AF65-F5344CB8AC3E}">
        <p14:creationId xmlns:p14="http://schemas.microsoft.com/office/powerpoint/2010/main" val="743240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nuance here, but if you are managing information properly you are doing both!!</a:t>
            </a:r>
          </a:p>
        </p:txBody>
      </p:sp>
      <p:sp>
        <p:nvSpPr>
          <p:cNvPr id="4" name="Slide Number Placeholder 3"/>
          <p:cNvSpPr>
            <a:spLocks noGrp="1"/>
          </p:cNvSpPr>
          <p:nvPr>
            <p:ph type="sldNum" sz="quarter" idx="10"/>
          </p:nvPr>
        </p:nvSpPr>
        <p:spPr/>
        <p:txBody>
          <a:bodyPr/>
          <a:lstStyle/>
          <a:p>
            <a:fld id="{A0ED7DDD-7837-43FE-B284-7B95DDE503A8}" type="slidenum">
              <a:rPr lang="en-US" smtClean="0"/>
              <a:t>3</a:t>
            </a:fld>
            <a:endParaRPr lang="en-US"/>
          </a:p>
        </p:txBody>
      </p:sp>
    </p:spTree>
    <p:extLst>
      <p:ext uri="{BB962C8B-B14F-4D97-AF65-F5344CB8AC3E}">
        <p14:creationId xmlns:p14="http://schemas.microsoft.com/office/powerpoint/2010/main" val="93154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ED7DDD-7837-43FE-B284-7B95DDE503A8}" type="slidenum">
              <a:rPr lang="en-US" smtClean="0"/>
              <a:t>4</a:t>
            </a:fld>
            <a:endParaRPr lang="en-US"/>
          </a:p>
        </p:txBody>
      </p:sp>
    </p:spTree>
    <p:extLst>
      <p:ext uri="{BB962C8B-B14F-4D97-AF65-F5344CB8AC3E}">
        <p14:creationId xmlns:p14="http://schemas.microsoft.com/office/powerpoint/2010/main" val="993348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Automated is in the M-12-18 Regulation, what does automated mean </a:t>
            </a:r>
          </a:p>
          <a:p>
            <a:pPr marL="171450" indent="-171450">
              <a:buFont typeface="Arial" panose="020B0604020202020204" pitchFamily="34" charset="0"/>
              <a:buChar char="•"/>
            </a:pPr>
            <a:r>
              <a:rPr lang="en-US" dirty="0"/>
              <a:t>Print and File, then Scan is not automated </a:t>
            </a:r>
          </a:p>
          <a:p>
            <a:pPr marL="171450" indent="-171450">
              <a:buFont typeface="Arial" panose="020B0604020202020204" pitchFamily="34" charset="0"/>
              <a:buChar char="•"/>
            </a:pPr>
            <a:r>
              <a:rPr lang="en-US" dirty="0"/>
              <a:t>Dump scanned into an electronic location is not automated </a:t>
            </a:r>
          </a:p>
          <a:p>
            <a:pPr marL="171450" indent="-171450">
              <a:buFont typeface="Arial" panose="020B0604020202020204" pitchFamily="34" charset="0"/>
              <a:buChar char="•"/>
            </a:pPr>
            <a:r>
              <a:rPr lang="en-US" dirty="0"/>
              <a:t>Storage is not automated</a:t>
            </a:r>
          </a:p>
          <a:p>
            <a:pPr marL="171450" indent="-171450">
              <a:buFont typeface="Arial" panose="020B0604020202020204" pitchFamily="34" charset="0"/>
              <a:buChar char="•"/>
            </a:pPr>
            <a:r>
              <a:rPr lang="en-US" dirty="0"/>
              <a:t>Can only submit the records to NARA if they are properly tagged, if not tagged, then it's not automated </a:t>
            </a:r>
          </a:p>
        </p:txBody>
      </p:sp>
      <p:sp>
        <p:nvSpPr>
          <p:cNvPr id="4" name="Slide Number Placeholder 3"/>
          <p:cNvSpPr>
            <a:spLocks noGrp="1"/>
          </p:cNvSpPr>
          <p:nvPr>
            <p:ph type="sldNum" sz="quarter" idx="10"/>
          </p:nvPr>
        </p:nvSpPr>
        <p:spPr/>
        <p:txBody>
          <a:bodyPr/>
          <a:lstStyle/>
          <a:p>
            <a:fld id="{A0ED7DDD-7837-43FE-B284-7B95DDE503A8}" type="slidenum">
              <a:rPr lang="en-US" smtClean="0"/>
              <a:t>5</a:t>
            </a:fld>
            <a:endParaRPr lang="en-US"/>
          </a:p>
        </p:txBody>
      </p:sp>
    </p:spTree>
    <p:extLst>
      <p:ext uri="{BB962C8B-B14F-4D97-AF65-F5344CB8AC3E}">
        <p14:creationId xmlns:p14="http://schemas.microsoft.com/office/powerpoint/2010/main" val="1125299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Like Privacy, need to include RIM in IT Modernization meetings.  Need to have RIM control gates. Talk about the </a:t>
            </a:r>
            <a:r>
              <a:rPr lang="en-US" dirty="0" err="1"/>
              <a:t>RIMCert</a:t>
            </a:r>
            <a:r>
              <a:rPr lang="en-US" dirty="0"/>
              <a:t> process in another agency as an example.  Also, RIM involvement in Office 365 move </a:t>
            </a:r>
          </a:p>
          <a:p>
            <a:pPr marL="171450" indent="-171450">
              <a:buFont typeface="Arial" panose="020B0604020202020204" pitchFamily="34" charset="0"/>
              <a:buChar char="•"/>
            </a:pPr>
            <a:r>
              <a:rPr lang="en-US" dirty="0"/>
              <a:t>RIM as a Program across the organization </a:t>
            </a:r>
          </a:p>
          <a:p>
            <a:pPr marL="171450" indent="-171450">
              <a:buFont typeface="Arial" panose="020B0604020202020204" pitchFamily="34" charset="0"/>
              <a:buChar char="•"/>
            </a:pPr>
            <a:r>
              <a:rPr lang="en-US" dirty="0"/>
              <a:t>Need to define the Business Architecture, from Capture, defining internal/external stakeholders, to defining processes and the end state of the information </a:t>
            </a:r>
          </a:p>
          <a:p>
            <a:pPr marL="171450" indent="-171450">
              <a:buFont typeface="Arial" panose="020B0604020202020204" pitchFamily="34" charset="0"/>
              <a:buChar char="•"/>
            </a:pPr>
            <a:r>
              <a:rPr lang="en-US" dirty="0"/>
              <a:t>Helps define the Information lifecycle </a:t>
            </a:r>
          </a:p>
          <a:p>
            <a:pPr marL="171450" indent="-171450">
              <a:buFont typeface="Arial" panose="020B0604020202020204" pitchFamily="34" charset="0"/>
              <a:buChar char="•"/>
            </a:pPr>
            <a:r>
              <a:rPr lang="en-US" dirty="0"/>
              <a:t>RIM advisor on the RIM business side: RIM advocacy/white paper, this person has experience with RIM and IT </a:t>
            </a:r>
          </a:p>
          <a:p>
            <a:pPr marL="171450" indent="-171450">
              <a:buFont typeface="Arial" panose="020B0604020202020204" pitchFamily="34" charset="0"/>
              <a:buChar char="•"/>
            </a:pPr>
            <a:r>
              <a:rPr lang="en-US" dirty="0"/>
              <a:t>IV&amp;V Team to ensure compliance of implementation</a:t>
            </a:r>
          </a:p>
          <a:p>
            <a:pPr marL="171450" indent="-171450">
              <a:buFont typeface="Arial" panose="020B0604020202020204" pitchFamily="34" charset="0"/>
              <a:buChar char="•"/>
            </a:pPr>
            <a:r>
              <a:rPr lang="en-US" dirty="0"/>
              <a:t>NARA's audits coming up starting 2019 </a:t>
            </a:r>
          </a:p>
          <a:p>
            <a:pPr marL="171450" indent="-171450">
              <a:buFont typeface="Arial" panose="020B0604020202020204" pitchFamily="34" charset="0"/>
              <a:buChar char="•"/>
            </a:pPr>
            <a:r>
              <a:rPr lang="en-US" dirty="0"/>
              <a:t>Required areas of consideration for establishing a successful RIM Program (Governance, Training…) Need to list the 5 areas. </a:t>
            </a:r>
          </a:p>
          <a:p>
            <a:pPr marL="171450" indent="-171450">
              <a:buFont typeface="Arial" panose="020B0604020202020204" pitchFamily="34" charset="0"/>
              <a:buChar char="•"/>
            </a:pPr>
            <a:r>
              <a:rPr lang="en-US" dirty="0"/>
              <a:t>CFR - says we must plan for </a:t>
            </a:r>
            <a:r>
              <a:rPr lang="en-US" dirty="0" err="1"/>
              <a:t>obsolecence</a:t>
            </a:r>
            <a:r>
              <a:rPr lang="en-US" dirty="0"/>
              <a:t> and in some cases for the information to outlast the system</a:t>
            </a:r>
          </a:p>
          <a:p>
            <a:pPr marL="171450" indent="-171450">
              <a:buFont typeface="Arial" panose="020B0604020202020204" pitchFamily="34" charset="0"/>
              <a:buChar char="•"/>
            </a:pPr>
            <a:r>
              <a:rPr lang="en-US" dirty="0"/>
              <a:t>THE PROGRAM: Governance, Engagement, Technical Development / Automation, Digitization, Training / Adoption</a:t>
            </a:r>
          </a:p>
        </p:txBody>
      </p:sp>
      <p:sp>
        <p:nvSpPr>
          <p:cNvPr id="4" name="Slide Number Placeholder 3"/>
          <p:cNvSpPr>
            <a:spLocks noGrp="1"/>
          </p:cNvSpPr>
          <p:nvPr>
            <p:ph type="sldNum" sz="quarter" idx="10"/>
          </p:nvPr>
        </p:nvSpPr>
        <p:spPr/>
        <p:txBody>
          <a:bodyPr/>
          <a:lstStyle/>
          <a:p>
            <a:fld id="{A0ED7DDD-7837-43FE-B284-7B95DDE503A8}" type="slidenum">
              <a:rPr lang="en-US" smtClean="0"/>
              <a:t>6</a:t>
            </a:fld>
            <a:endParaRPr lang="en-US"/>
          </a:p>
        </p:txBody>
      </p:sp>
    </p:spTree>
    <p:extLst>
      <p:ext uri="{BB962C8B-B14F-4D97-AF65-F5344CB8AC3E}">
        <p14:creationId xmlns:p14="http://schemas.microsoft.com/office/powerpoint/2010/main" val="4265332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050" dirty="0"/>
              <a:t>NARA's Maturity Model as a Tool (why you're doing what you're doing) </a:t>
            </a:r>
          </a:p>
          <a:p>
            <a:pPr marL="171450" indent="-171450">
              <a:buFont typeface="Arial" panose="020B0604020202020204" pitchFamily="34" charset="0"/>
              <a:buChar char="•"/>
            </a:pPr>
            <a:r>
              <a:rPr lang="en-US" sz="1050" dirty="0"/>
              <a:t>Creating Optional Tasks in the RFP to allow for flexibility </a:t>
            </a:r>
          </a:p>
          <a:p>
            <a:pPr marL="171450" indent="-171450">
              <a:buFont typeface="Arial" panose="020B0604020202020204" pitchFamily="34" charset="0"/>
              <a:buChar char="•"/>
            </a:pPr>
            <a:r>
              <a:rPr lang="en-US" sz="1050" dirty="0"/>
              <a:t>The RFI should result in the demo of the tools and for the government to try the tool in the vendor's environment or to get a trial version </a:t>
            </a:r>
          </a:p>
          <a:p>
            <a:pPr marL="171450" indent="-171450">
              <a:buFont typeface="Arial" panose="020B0604020202020204" pitchFamily="34" charset="0"/>
              <a:buChar char="•"/>
            </a:pPr>
            <a:r>
              <a:rPr lang="en-US" sz="1050" dirty="0"/>
              <a:t>The RFI should result in oral presentations The RFI could result in the selection of a tool to issue an RFP to conduct a pilot </a:t>
            </a:r>
          </a:p>
          <a:p>
            <a:pPr marL="171450" indent="-171450">
              <a:buFont typeface="Arial" panose="020B0604020202020204" pitchFamily="34" charset="0"/>
              <a:buChar char="•"/>
            </a:pPr>
            <a:r>
              <a:rPr lang="en-US" sz="1050" dirty="0"/>
              <a:t>The pilot will allow the government to install the product internally and determine if it will work in a government environment </a:t>
            </a:r>
          </a:p>
          <a:p>
            <a:pPr marL="171450" indent="-171450">
              <a:buFont typeface="Arial" panose="020B0604020202020204" pitchFamily="34" charset="0"/>
              <a:buChar char="•"/>
            </a:pPr>
            <a:r>
              <a:rPr lang="en-US" sz="1050" dirty="0"/>
              <a:t>If it doesn't and it requires adjustments to get it working in the government environment, then the </a:t>
            </a:r>
            <a:r>
              <a:rPr lang="en-US" sz="1050" dirty="0" err="1"/>
              <a:t>gov</a:t>
            </a:r>
            <a:r>
              <a:rPr lang="en-US" sz="1050" dirty="0"/>
              <a:t> will know sooner if the vendor is willing to make adjustments to their software to get it working in government </a:t>
            </a:r>
          </a:p>
          <a:p>
            <a:pPr marL="171450" indent="-171450">
              <a:buFont typeface="Arial" panose="020B0604020202020204" pitchFamily="34" charset="0"/>
              <a:buChar char="•"/>
            </a:pPr>
            <a:r>
              <a:rPr lang="en-US" sz="1050" dirty="0"/>
              <a:t>Massive single source contract/IDIQ that has everything - you loose the expertise, and loose the ability to monitor and control - You can fall back on your RIM IV&amp;V Team </a:t>
            </a:r>
          </a:p>
          <a:p>
            <a:pPr marL="171450" indent="-171450">
              <a:buFont typeface="Arial" panose="020B0604020202020204" pitchFamily="34" charset="0"/>
              <a:buChar char="•"/>
            </a:pPr>
            <a:r>
              <a:rPr lang="en-US" sz="1050" dirty="0"/>
              <a:t>How to structure your team while leveraging your existing resources and bring RIM expertise </a:t>
            </a:r>
          </a:p>
          <a:p>
            <a:pPr marL="171450" indent="-171450">
              <a:buFont typeface="Arial" panose="020B0604020202020204" pitchFamily="34" charset="0"/>
              <a:buChar char="•"/>
            </a:pPr>
            <a:r>
              <a:rPr lang="en-US" sz="1050" dirty="0"/>
              <a:t>Own the metadata and taxonomy </a:t>
            </a:r>
          </a:p>
          <a:p>
            <a:pPr marL="171450" indent="-171450">
              <a:buFont typeface="Arial" panose="020B0604020202020204" pitchFamily="34" charset="0"/>
              <a:buChar char="•"/>
            </a:pPr>
            <a:r>
              <a:rPr lang="en-US" sz="1050" dirty="0"/>
              <a:t>Control gates for information architecture </a:t>
            </a:r>
          </a:p>
          <a:p>
            <a:pPr marL="171450" indent="-171450">
              <a:buFont typeface="Arial" panose="020B0604020202020204" pitchFamily="34" charset="0"/>
              <a:buChar char="•"/>
            </a:pPr>
            <a:r>
              <a:rPr lang="en-US" sz="1050" dirty="0"/>
              <a:t>Leverage CTA's to purchase the product from the software vendor and the services from the implementation services team, that way you have 2 primes to reach to that specialize in their area and they are both accountable for delivery of their product or services </a:t>
            </a:r>
          </a:p>
          <a:p>
            <a:pPr marL="171450" indent="-171450">
              <a:buFont typeface="Arial" panose="020B0604020202020204" pitchFamily="34" charset="0"/>
              <a:buChar char="•"/>
            </a:pPr>
            <a:r>
              <a:rPr lang="en-US" sz="1050" dirty="0"/>
              <a:t>Provide as much information as possible in the RFP: TB, size, format, types of storage, # of processes, # units/departments, # boxes and what's in each box, volume of physical and electronic records Information would help draft a project plan that is realistic and attainable </a:t>
            </a:r>
          </a:p>
          <a:p>
            <a:pPr marL="171450" indent="-171450">
              <a:buFont typeface="Arial" panose="020B0604020202020204" pitchFamily="34" charset="0"/>
              <a:buChar char="•"/>
            </a:pPr>
            <a:r>
              <a:rPr lang="en-US" sz="1050" dirty="0"/>
              <a:t>Require a Project Plan that defines who's doing what, and use a tailed Agile approach to the project </a:t>
            </a:r>
          </a:p>
        </p:txBody>
      </p:sp>
      <p:sp>
        <p:nvSpPr>
          <p:cNvPr id="4" name="Slide Number Placeholder 3"/>
          <p:cNvSpPr>
            <a:spLocks noGrp="1"/>
          </p:cNvSpPr>
          <p:nvPr>
            <p:ph type="sldNum" sz="quarter" idx="10"/>
          </p:nvPr>
        </p:nvSpPr>
        <p:spPr/>
        <p:txBody>
          <a:bodyPr/>
          <a:lstStyle/>
          <a:p>
            <a:fld id="{A0ED7DDD-7837-43FE-B284-7B95DDE503A8}" type="slidenum">
              <a:rPr lang="en-US" smtClean="0"/>
              <a:t>7</a:t>
            </a:fld>
            <a:endParaRPr lang="en-US"/>
          </a:p>
        </p:txBody>
      </p:sp>
    </p:spTree>
    <p:extLst>
      <p:ext uri="{BB962C8B-B14F-4D97-AF65-F5344CB8AC3E}">
        <p14:creationId xmlns:p14="http://schemas.microsoft.com/office/powerpoint/2010/main" val="411871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Systems Integrators that have partnership with the software vendors. Benefits are:</a:t>
            </a:r>
          </a:p>
          <a:p>
            <a:endParaRPr lang="en-US" dirty="0"/>
          </a:p>
          <a:p>
            <a:pPr marL="171450" indent="-171450">
              <a:buFont typeface="Arial" panose="020B0604020202020204" pitchFamily="34" charset="0"/>
              <a:buChar char="•"/>
            </a:pPr>
            <a:r>
              <a:rPr lang="en-US" dirty="0"/>
              <a:t>SI's support resources are trained </a:t>
            </a:r>
          </a:p>
          <a:p>
            <a:pPr marL="171450" indent="-171450">
              <a:buFont typeface="Arial" panose="020B0604020202020204" pitchFamily="34" charset="0"/>
              <a:buChar char="•"/>
            </a:pPr>
            <a:r>
              <a:rPr lang="en-US" dirty="0"/>
              <a:t>SI is aware of the software roadmap as well as government constraints - cannot live outside the firewall (educate our software partners) key </a:t>
            </a:r>
          </a:p>
          <a:p>
            <a:pPr marL="171450" indent="-171450">
              <a:buFont typeface="Arial" panose="020B0604020202020204" pitchFamily="34" charset="0"/>
              <a:buChar char="•"/>
            </a:pPr>
            <a:r>
              <a:rPr lang="en-US" dirty="0"/>
              <a:t>Selection of Vendor that understands government and can adapt to the government environment - examples of on-</a:t>
            </a:r>
            <a:r>
              <a:rPr lang="en-US" dirty="0" err="1"/>
              <a:t>prem</a:t>
            </a:r>
            <a:r>
              <a:rPr lang="en-US" dirty="0"/>
              <a:t> vs. SaaS solutions, and how the software roadmaps can affect government because of the fast changing technology and platforms </a:t>
            </a:r>
          </a:p>
          <a:p>
            <a:pPr marL="171450" indent="-171450">
              <a:buFont typeface="Arial" panose="020B0604020202020204" pitchFamily="34" charset="0"/>
              <a:buChar char="•"/>
            </a:pPr>
            <a:r>
              <a:rPr lang="en-US" dirty="0"/>
              <a:t>Experience implementing with government </a:t>
            </a:r>
          </a:p>
        </p:txBody>
      </p:sp>
      <p:sp>
        <p:nvSpPr>
          <p:cNvPr id="4" name="Slide Number Placeholder 3"/>
          <p:cNvSpPr>
            <a:spLocks noGrp="1"/>
          </p:cNvSpPr>
          <p:nvPr>
            <p:ph type="sldNum" sz="quarter" idx="10"/>
          </p:nvPr>
        </p:nvSpPr>
        <p:spPr/>
        <p:txBody>
          <a:bodyPr/>
          <a:lstStyle/>
          <a:p>
            <a:fld id="{A0ED7DDD-7837-43FE-B284-7B95DDE503A8}" type="slidenum">
              <a:rPr lang="en-US" smtClean="0"/>
              <a:t>8</a:t>
            </a:fld>
            <a:endParaRPr lang="en-US"/>
          </a:p>
        </p:txBody>
      </p:sp>
    </p:spTree>
    <p:extLst>
      <p:ext uri="{BB962C8B-B14F-4D97-AF65-F5344CB8AC3E}">
        <p14:creationId xmlns:p14="http://schemas.microsoft.com/office/powerpoint/2010/main" val="37090035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ED7DDD-7837-43FE-B284-7B95DDE503A8}" type="slidenum">
              <a:rPr lang="en-US" smtClean="0"/>
              <a:t>10</a:t>
            </a:fld>
            <a:endParaRPr lang="en-US"/>
          </a:p>
        </p:txBody>
      </p:sp>
    </p:spTree>
    <p:extLst>
      <p:ext uri="{BB962C8B-B14F-4D97-AF65-F5344CB8AC3E}">
        <p14:creationId xmlns:p14="http://schemas.microsoft.com/office/powerpoint/2010/main" val="921033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8B86825-4049-43BD-88AA-6310318B1A5D}" type="datetimeFigureOut">
              <a:rPr lang="en-US" smtClean="0"/>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ED575D-6174-4E0C-8675-878863EA23CF}" type="slidenum">
              <a:rPr lang="en-US" smtClean="0"/>
              <a:t>‹#›</a:t>
            </a:fld>
            <a:endParaRPr lang="en-US"/>
          </a:p>
        </p:txBody>
      </p:sp>
    </p:spTree>
    <p:extLst>
      <p:ext uri="{BB962C8B-B14F-4D97-AF65-F5344CB8AC3E}">
        <p14:creationId xmlns:p14="http://schemas.microsoft.com/office/powerpoint/2010/main" val="415027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B86825-4049-43BD-88AA-6310318B1A5D}" type="datetimeFigureOut">
              <a:rPr lang="en-US" smtClean="0"/>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ED575D-6174-4E0C-8675-878863EA23CF}" type="slidenum">
              <a:rPr lang="en-US" smtClean="0"/>
              <a:t>‹#›</a:t>
            </a:fld>
            <a:endParaRPr lang="en-US"/>
          </a:p>
        </p:txBody>
      </p:sp>
    </p:spTree>
    <p:extLst>
      <p:ext uri="{BB962C8B-B14F-4D97-AF65-F5344CB8AC3E}">
        <p14:creationId xmlns:p14="http://schemas.microsoft.com/office/powerpoint/2010/main" val="2919150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B86825-4049-43BD-88AA-6310318B1A5D}" type="datetimeFigureOut">
              <a:rPr lang="en-US" smtClean="0"/>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ED575D-6174-4E0C-8675-878863EA23CF}" type="slidenum">
              <a:rPr lang="en-US" smtClean="0"/>
              <a:t>‹#›</a:t>
            </a:fld>
            <a:endParaRPr lang="en-US"/>
          </a:p>
        </p:txBody>
      </p:sp>
    </p:spTree>
    <p:extLst>
      <p:ext uri="{BB962C8B-B14F-4D97-AF65-F5344CB8AC3E}">
        <p14:creationId xmlns:p14="http://schemas.microsoft.com/office/powerpoint/2010/main" val="2848346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B86825-4049-43BD-88AA-6310318B1A5D}" type="datetimeFigureOut">
              <a:rPr lang="en-US" smtClean="0"/>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ED575D-6174-4E0C-8675-878863EA23CF}" type="slidenum">
              <a:rPr lang="en-US" smtClean="0"/>
              <a:t>‹#›</a:t>
            </a:fld>
            <a:endParaRPr lang="en-US"/>
          </a:p>
        </p:txBody>
      </p:sp>
    </p:spTree>
    <p:extLst>
      <p:ext uri="{BB962C8B-B14F-4D97-AF65-F5344CB8AC3E}">
        <p14:creationId xmlns:p14="http://schemas.microsoft.com/office/powerpoint/2010/main" val="1478102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8B86825-4049-43BD-88AA-6310318B1A5D}" type="datetimeFigureOut">
              <a:rPr lang="en-US" smtClean="0"/>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ED575D-6174-4E0C-8675-878863EA23CF}" type="slidenum">
              <a:rPr lang="en-US" smtClean="0"/>
              <a:t>‹#›</a:t>
            </a:fld>
            <a:endParaRPr lang="en-US"/>
          </a:p>
        </p:txBody>
      </p:sp>
    </p:spTree>
    <p:extLst>
      <p:ext uri="{BB962C8B-B14F-4D97-AF65-F5344CB8AC3E}">
        <p14:creationId xmlns:p14="http://schemas.microsoft.com/office/powerpoint/2010/main" val="3691915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8B86825-4049-43BD-88AA-6310318B1A5D}" type="datetimeFigureOut">
              <a:rPr lang="en-US" smtClean="0"/>
              <a:t>1/17/2018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ED575D-6174-4E0C-8675-878863EA23CF}" type="slidenum">
              <a:rPr lang="en-US" smtClean="0"/>
              <a:t>‹#›</a:t>
            </a:fld>
            <a:endParaRPr lang="en-US"/>
          </a:p>
        </p:txBody>
      </p:sp>
    </p:spTree>
    <p:extLst>
      <p:ext uri="{BB962C8B-B14F-4D97-AF65-F5344CB8AC3E}">
        <p14:creationId xmlns:p14="http://schemas.microsoft.com/office/powerpoint/2010/main" val="847179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8B86825-4049-43BD-88AA-6310318B1A5D}" type="datetimeFigureOut">
              <a:rPr lang="en-US" smtClean="0"/>
              <a:t>1/17/2018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ED575D-6174-4E0C-8675-878863EA23CF}" type="slidenum">
              <a:rPr lang="en-US" smtClean="0"/>
              <a:t>‹#›</a:t>
            </a:fld>
            <a:endParaRPr lang="en-US"/>
          </a:p>
        </p:txBody>
      </p:sp>
    </p:spTree>
    <p:extLst>
      <p:ext uri="{BB962C8B-B14F-4D97-AF65-F5344CB8AC3E}">
        <p14:creationId xmlns:p14="http://schemas.microsoft.com/office/powerpoint/2010/main" val="2320577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8B86825-4049-43BD-88AA-6310318B1A5D}" type="datetimeFigureOut">
              <a:rPr lang="en-US" smtClean="0"/>
              <a:t>1/17/2018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ED575D-6174-4E0C-8675-878863EA23CF}" type="slidenum">
              <a:rPr lang="en-US" smtClean="0"/>
              <a:t>‹#›</a:t>
            </a:fld>
            <a:endParaRPr lang="en-US"/>
          </a:p>
        </p:txBody>
      </p:sp>
    </p:spTree>
    <p:extLst>
      <p:ext uri="{BB962C8B-B14F-4D97-AF65-F5344CB8AC3E}">
        <p14:creationId xmlns:p14="http://schemas.microsoft.com/office/powerpoint/2010/main" val="3521307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B86825-4049-43BD-88AA-6310318B1A5D}" type="datetimeFigureOut">
              <a:rPr lang="en-US" smtClean="0"/>
              <a:t>1/17/2018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ED575D-6174-4E0C-8675-878863EA23CF}" type="slidenum">
              <a:rPr lang="en-US" smtClean="0"/>
              <a:t>‹#›</a:t>
            </a:fld>
            <a:endParaRPr lang="en-US"/>
          </a:p>
        </p:txBody>
      </p:sp>
    </p:spTree>
    <p:extLst>
      <p:ext uri="{BB962C8B-B14F-4D97-AF65-F5344CB8AC3E}">
        <p14:creationId xmlns:p14="http://schemas.microsoft.com/office/powerpoint/2010/main" val="310929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8B86825-4049-43BD-88AA-6310318B1A5D}" type="datetimeFigureOut">
              <a:rPr lang="en-US" smtClean="0"/>
              <a:t>1/17/2018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ED575D-6174-4E0C-8675-878863EA23CF}" type="slidenum">
              <a:rPr lang="en-US" smtClean="0"/>
              <a:t>‹#›</a:t>
            </a:fld>
            <a:endParaRPr lang="en-US"/>
          </a:p>
        </p:txBody>
      </p:sp>
    </p:spTree>
    <p:extLst>
      <p:ext uri="{BB962C8B-B14F-4D97-AF65-F5344CB8AC3E}">
        <p14:creationId xmlns:p14="http://schemas.microsoft.com/office/powerpoint/2010/main" val="2973778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8B86825-4049-43BD-88AA-6310318B1A5D}" type="datetimeFigureOut">
              <a:rPr lang="en-US" smtClean="0"/>
              <a:t>1/17/2018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ED575D-6174-4E0C-8675-878863EA23CF}" type="slidenum">
              <a:rPr lang="en-US" smtClean="0"/>
              <a:t>‹#›</a:t>
            </a:fld>
            <a:endParaRPr lang="en-US"/>
          </a:p>
        </p:txBody>
      </p:sp>
    </p:spTree>
    <p:extLst>
      <p:ext uri="{BB962C8B-B14F-4D97-AF65-F5344CB8AC3E}">
        <p14:creationId xmlns:p14="http://schemas.microsoft.com/office/powerpoint/2010/main" val="3926589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B86825-4049-43BD-88AA-6310318B1A5D}" type="datetimeFigureOut">
              <a:rPr lang="en-US" smtClean="0"/>
              <a:t>1/17/2018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ED575D-6174-4E0C-8675-878863EA23CF}" type="slidenum">
              <a:rPr lang="en-US" smtClean="0"/>
              <a:t>‹#›</a:t>
            </a:fld>
            <a:endParaRPr lang="en-US"/>
          </a:p>
        </p:txBody>
      </p:sp>
    </p:spTree>
    <p:extLst>
      <p:ext uri="{BB962C8B-B14F-4D97-AF65-F5344CB8AC3E}">
        <p14:creationId xmlns:p14="http://schemas.microsoft.com/office/powerpoint/2010/main" val="32819874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8.png"/><Relationship Id="rId7"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28611-3D7C-4244-ACFD-00A33C905371}"/>
              </a:ext>
            </a:extLst>
          </p:cNvPr>
          <p:cNvSpPr>
            <a:spLocks noGrp="1"/>
          </p:cNvSpPr>
          <p:nvPr>
            <p:ph type="title"/>
          </p:nvPr>
        </p:nvSpPr>
        <p:spPr/>
        <p:txBody>
          <a:bodyPr/>
          <a:lstStyle/>
          <a:p>
            <a:r>
              <a:rPr lang="en-US" dirty="0"/>
              <a:t>Cover</a:t>
            </a:r>
          </a:p>
        </p:txBody>
      </p:sp>
      <p:sp>
        <p:nvSpPr>
          <p:cNvPr id="3" name="Content Placeholder 2">
            <a:extLst>
              <a:ext uri="{FF2B5EF4-FFF2-40B4-BE49-F238E27FC236}">
                <a16:creationId xmlns:a16="http://schemas.microsoft.com/office/drawing/2014/main" id="{88C76724-C94F-4BF5-9BA0-43CB6E46CE4E}"/>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490769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550D2BD1-98F9-412D-905B-3A843EF4078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943277" y="712269"/>
            <a:ext cx="3370998" cy="5502264"/>
          </a:xfrm>
        </p:spPr>
        <p:txBody>
          <a:bodyPr>
            <a:normAutofit/>
          </a:bodyPr>
          <a:lstStyle/>
          <a:p>
            <a:r>
              <a:rPr lang="en-US" sz="4000" b="1" dirty="0">
                <a:solidFill>
                  <a:srgbClr val="FFFFFF"/>
                </a:solidFill>
                <a:latin typeface="Arial Black" panose="020B0A04020102020204" pitchFamily="34" charset="0"/>
              </a:rPr>
              <a:t>Contact Us</a:t>
            </a:r>
            <a:endParaRPr lang="en-US" sz="4000" dirty="0">
              <a:solidFill>
                <a:srgbClr val="FFFFFF"/>
              </a:solidFill>
              <a:latin typeface="Arial Black" panose="020B0A04020102020204" pitchFamily="34" charset="0"/>
            </a:endParaRPr>
          </a:p>
        </p:txBody>
      </p:sp>
      <p:pic>
        <p:nvPicPr>
          <p:cNvPr id="7" name="Picture 6">
            <a:extLst>
              <a:ext uri="{FF2B5EF4-FFF2-40B4-BE49-F238E27FC236}">
                <a16:creationId xmlns:a16="http://schemas.microsoft.com/office/drawing/2014/main" id="{62420BCD-48E1-41D4-92C8-C61D5425C7B1}"/>
              </a:ext>
            </a:extLst>
          </p:cNvPr>
          <p:cNvPicPr>
            <a:picLocks noChangeAspect="1"/>
          </p:cNvPicPr>
          <p:nvPr/>
        </p:nvPicPr>
        <p:blipFill>
          <a:blip r:embed="rId3"/>
          <a:stretch>
            <a:fillRect/>
          </a:stretch>
        </p:blipFill>
        <p:spPr>
          <a:xfrm>
            <a:off x="4636008" y="2562432"/>
            <a:ext cx="7555992" cy="4295568"/>
          </a:xfrm>
          <a:prstGeom prst="rect">
            <a:avLst/>
          </a:prstGeom>
        </p:spPr>
      </p:pic>
      <p:graphicFrame>
        <p:nvGraphicFramePr>
          <p:cNvPr id="5" name="Content Placeholder 2"/>
          <p:cNvGraphicFramePr>
            <a:graphicFrameLocks noGrp="1"/>
          </p:cNvGraphicFramePr>
          <p:nvPr>
            <p:ph idx="1"/>
            <p:extLst>
              <p:ext uri="{D42A27DB-BD31-4B8C-83A1-F6EECF244321}">
                <p14:modId xmlns:p14="http://schemas.microsoft.com/office/powerpoint/2010/main" val="438562821"/>
              </p:ext>
            </p:extLst>
          </p:nvPr>
        </p:nvGraphicFramePr>
        <p:xfrm>
          <a:off x="4817284" y="280988"/>
          <a:ext cx="4959350" cy="42624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09014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550D2BD1-98F9-412D-905B-3A843EF4078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943277" y="712269"/>
            <a:ext cx="3370998" cy="5502264"/>
          </a:xfrm>
        </p:spPr>
        <p:txBody>
          <a:bodyPr>
            <a:normAutofit/>
          </a:bodyPr>
          <a:lstStyle/>
          <a:p>
            <a:r>
              <a:rPr lang="en-US" sz="4000" b="1" dirty="0">
                <a:solidFill>
                  <a:srgbClr val="FFFFFF"/>
                </a:solidFill>
                <a:latin typeface="Arial Black" panose="020B0A04020102020204" pitchFamily="34" charset="0"/>
              </a:rPr>
              <a:t>Agenda</a:t>
            </a:r>
            <a:endParaRPr lang="en-US" sz="4000" dirty="0">
              <a:solidFill>
                <a:srgbClr val="FFFFFF"/>
              </a:solidFill>
              <a:latin typeface="Arial Black" panose="020B0A04020102020204" pitchFamily="34" charset="0"/>
            </a:endParaRPr>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1909683316"/>
              </p:ext>
            </p:extLst>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05170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8929" y="629266"/>
            <a:ext cx="3651467" cy="1676603"/>
          </a:xfrm>
        </p:spPr>
        <p:txBody>
          <a:bodyPr vert="horz" lIns="91440" tIns="45720" rIns="91440" bIns="45720" rtlCol="0">
            <a:normAutofit/>
          </a:bodyPr>
          <a:lstStyle/>
          <a:p>
            <a:r>
              <a:rPr lang="en-US" sz="3700" b="1" kern="1200" dirty="0">
                <a:latin typeface="Arial Black" panose="020B0A04020102020204" pitchFamily="34" charset="0"/>
              </a:rPr>
              <a:t>Knowledge Management vs RIM</a:t>
            </a:r>
            <a:endParaRPr lang="en-US" sz="3700" kern="1200" dirty="0">
              <a:latin typeface="Arial Black" panose="020B0A04020102020204" pitchFamily="34" charset="0"/>
            </a:endParaRPr>
          </a:p>
        </p:txBody>
      </p:sp>
      <p:pic>
        <p:nvPicPr>
          <p:cNvPr id="4" name="Picture 3">
            <a:extLst>
              <a:ext uri="{FF2B5EF4-FFF2-40B4-BE49-F238E27FC236}">
                <a16:creationId xmlns:a16="http://schemas.microsoft.com/office/drawing/2014/main" id="{28F08FC1-7841-4C01-A03E-62F3BDAB98F2}"/>
              </a:ext>
            </a:extLst>
          </p:cNvPr>
          <p:cNvPicPr>
            <a:picLocks noChangeAspect="1"/>
          </p:cNvPicPr>
          <p:nvPr/>
        </p:nvPicPr>
        <p:blipFill>
          <a:blip r:embed="rId3"/>
          <a:stretch>
            <a:fillRect/>
          </a:stretch>
        </p:blipFill>
        <p:spPr>
          <a:xfrm>
            <a:off x="4396636" y="0"/>
            <a:ext cx="7795364" cy="6858000"/>
          </a:xfrm>
          <a:prstGeom prst="rect">
            <a:avLst/>
          </a:prstGeom>
        </p:spPr>
      </p:pic>
    </p:spTree>
    <p:extLst>
      <p:ext uri="{BB962C8B-B14F-4D97-AF65-F5344CB8AC3E}">
        <p14:creationId xmlns:p14="http://schemas.microsoft.com/office/powerpoint/2010/main" val="1994437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5" descr="A screenshot of a cell phone&#10;&#10;Description generated with very high confidence">
            <a:extLst>
              <a:ext uri="{FF2B5EF4-FFF2-40B4-BE49-F238E27FC236}">
                <a16:creationId xmlns:a16="http://schemas.microsoft.com/office/drawing/2014/main" id="{52D9BF73-0C9F-40A7-A1B1-3BC1299A1F91}"/>
              </a:ext>
            </a:extLst>
          </p:cNvPr>
          <p:cNvPicPr>
            <a:picLocks noChangeAspect="1"/>
          </p:cNvPicPr>
          <p:nvPr/>
        </p:nvPicPr>
        <p:blipFill rotWithShape="1">
          <a:blip r:embed="rId3"/>
          <a:srcRect l="2760" r="3933"/>
          <a:stretch/>
        </p:blipFill>
        <p:spPr>
          <a:xfrm>
            <a:off x="4636008" y="640082"/>
            <a:ext cx="6916329" cy="5577837"/>
          </a:xfrm>
          <a:prstGeom prst="rect">
            <a:avLst/>
          </a:prstGeom>
          <a:effectLst/>
        </p:spPr>
      </p:pic>
      <p:sp>
        <p:nvSpPr>
          <p:cNvPr id="2" name="Title 1"/>
          <p:cNvSpPr>
            <a:spLocks noGrp="1"/>
          </p:cNvSpPr>
          <p:nvPr>
            <p:ph type="title"/>
          </p:nvPr>
        </p:nvSpPr>
        <p:spPr>
          <a:xfrm>
            <a:off x="648929" y="629266"/>
            <a:ext cx="3667039" cy="1676603"/>
          </a:xfrm>
        </p:spPr>
        <p:txBody>
          <a:bodyPr>
            <a:normAutofit/>
          </a:bodyPr>
          <a:lstStyle/>
          <a:p>
            <a:r>
              <a:rPr lang="en-US" sz="3700" b="1" dirty="0">
                <a:latin typeface="Arial Black" panose="020B0A04020102020204" pitchFamily="34" charset="0"/>
              </a:rPr>
              <a:t>KM vs RIM – What this tells us …</a:t>
            </a:r>
            <a:endParaRPr lang="en-US" sz="3700" dirty="0">
              <a:latin typeface="Arial Black" panose="020B0A04020102020204" pitchFamily="34" charset="0"/>
            </a:endParaRPr>
          </a:p>
        </p:txBody>
      </p:sp>
      <p:sp>
        <p:nvSpPr>
          <p:cNvPr id="11" name="Content Placeholder 10"/>
          <p:cNvSpPr>
            <a:spLocks noGrp="1"/>
          </p:cNvSpPr>
          <p:nvPr>
            <p:ph idx="1"/>
          </p:nvPr>
        </p:nvSpPr>
        <p:spPr>
          <a:xfrm>
            <a:off x="648930" y="2438400"/>
            <a:ext cx="3667037" cy="3785419"/>
          </a:xfrm>
        </p:spPr>
        <p:txBody>
          <a:bodyPr>
            <a:normAutofit fontScale="85000" lnSpcReduction="20000"/>
          </a:bodyPr>
          <a:lstStyle/>
          <a:p>
            <a:r>
              <a:rPr lang="en-US" dirty="0"/>
              <a:t>"Knowledge management is a discipline that promotes an integrated approach to identifying, capturing, evaluating, retrieving, and sharing all of an enterprise's information assets. These assets may include databases, documents, policies, procedures, and previously un-captured expertise and experience in individual workers."</a:t>
            </a:r>
            <a:endParaRPr lang="en-US" sz="1800" dirty="0"/>
          </a:p>
        </p:txBody>
      </p:sp>
      <p:sp>
        <p:nvSpPr>
          <p:cNvPr id="6" name="TextBox 5">
            <a:extLst>
              <a:ext uri="{FF2B5EF4-FFF2-40B4-BE49-F238E27FC236}">
                <a16:creationId xmlns:a16="http://schemas.microsoft.com/office/drawing/2014/main" id="{DAC73E29-E2EE-4BDD-965B-CF8890917337}"/>
              </a:ext>
            </a:extLst>
          </p:cNvPr>
          <p:cNvSpPr txBox="1"/>
          <p:nvPr/>
        </p:nvSpPr>
        <p:spPr>
          <a:xfrm>
            <a:off x="0" y="6388550"/>
            <a:ext cx="12192000" cy="461665"/>
          </a:xfrm>
          <a:prstGeom prst="rect">
            <a:avLst/>
          </a:prstGeom>
          <a:noFill/>
        </p:spPr>
        <p:txBody>
          <a:bodyPr wrap="square" rtlCol="0">
            <a:spAutoFit/>
          </a:bodyPr>
          <a:lstStyle/>
          <a:p>
            <a:r>
              <a:rPr lang="en-US" sz="1200" dirty="0"/>
              <a:t>Source:  Koenig, M. E. (2018, January 15). What is KM? Knowledge Management Explained. Retrieved January 16, 2018, from http://www.kmworld.com/Articles/Editorial/What-Is/What-is-KM-Knowledge-Management-Explained-122649.aspx </a:t>
            </a:r>
          </a:p>
        </p:txBody>
      </p:sp>
    </p:spTree>
    <p:extLst>
      <p:ext uri="{BB962C8B-B14F-4D97-AF65-F5344CB8AC3E}">
        <p14:creationId xmlns:p14="http://schemas.microsoft.com/office/powerpoint/2010/main" val="2282444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1" name="Straight Arrow Connector 70">
            <a:extLst>
              <a:ext uri="{FF2B5EF4-FFF2-40B4-BE49-F238E27FC236}">
                <a16:creationId xmlns:a16="http://schemas.microsoft.com/office/drawing/2014/main" id="{E4A809D5-3600-46D4-A466-67F2349A54F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93776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074" name="Picture 2" descr="https://searchengineland.com/figz/wp-content/seloads/2014/08/robots-txt-automation2-ss-1920-800x450.jpg">
            <a:extLst>
              <a:ext uri="{FF2B5EF4-FFF2-40B4-BE49-F238E27FC236}">
                <a16:creationId xmlns:a16="http://schemas.microsoft.com/office/drawing/2014/main" id="{87B23F2A-3253-4762-B604-8C6579DA88B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466" r="14753"/>
          <a:stretch/>
        </p:blipFill>
        <p:spPr bwMode="auto">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55320" y="365125"/>
            <a:ext cx="5120114" cy="1692794"/>
          </a:xfrm>
        </p:spPr>
        <p:txBody>
          <a:bodyPr>
            <a:normAutofit/>
          </a:bodyPr>
          <a:lstStyle/>
          <a:p>
            <a:r>
              <a:rPr lang="en-US" sz="3700" b="1" dirty="0">
                <a:latin typeface="Arial Black" panose="020B0A04020102020204" pitchFamily="34" charset="0"/>
              </a:rPr>
              <a:t>The Meaning of End-to-End Automated RIM</a:t>
            </a:r>
            <a:endParaRPr lang="en-US" sz="3700" dirty="0">
              <a:latin typeface="Arial Black" panose="020B0A04020102020204" pitchFamily="34" charset="0"/>
            </a:endParaRPr>
          </a:p>
        </p:txBody>
      </p:sp>
      <p:sp>
        <p:nvSpPr>
          <p:cNvPr id="3" name="Content Placeholder 2"/>
          <p:cNvSpPr>
            <a:spLocks noGrp="1"/>
          </p:cNvSpPr>
          <p:nvPr>
            <p:ph idx="1"/>
          </p:nvPr>
        </p:nvSpPr>
        <p:spPr>
          <a:xfrm>
            <a:off x="655321" y="2575034"/>
            <a:ext cx="5120113" cy="3462228"/>
          </a:xfrm>
        </p:spPr>
        <p:txBody>
          <a:bodyPr>
            <a:normAutofit fontScale="92500" lnSpcReduction="20000"/>
          </a:bodyPr>
          <a:lstStyle/>
          <a:p>
            <a:r>
              <a:rPr lang="en-US" b="1" dirty="0"/>
              <a:t>M-12-18 Managing Government Records Directive (August 24, 2012)</a:t>
            </a:r>
          </a:p>
          <a:p>
            <a:pPr lvl="1"/>
            <a:r>
              <a:rPr lang="en-US" sz="2200" dirty="0"/>
              <a:t>“Viable automated records management solutions”</a:t>
            </a:r>
          </a:p>
          <a:p>
            <a:pPr lvl="1"/>
            <a:r>
              <a:rPr lang="en-US" sz="2200" dirty="0"/>
              <a:t>NARA Audits coming up starting 2019</a:t>
            </a:r>
          </a:p>
          <a:p>
            <a:r>
              <a:rPr lang="en-US" b="1" dirty="0"/>
              <a:t>NARA Strategic Plan (draft)</a:t>
            </a:r>
          </a:p>
          <a:p>
            <a:pPr lvl="1"/>
            <a:r>
              <a:rPr lang="en-US" sz="2200" dirty="0"/>
              <a:t>By December 31, 2022, NARA will, to the fullest extent possible, no longer accept transfers of permanent or temporary records in analog formats and will accept records only in electronic format and with appropriate metadata. 	</a:t>
            </a:r>
          </a:p>
          <a:p>
            <a:pPr lvl="1"/>
            <a:endParaRPr lang="en-US" sz="1400" dirty="0"/>
          </a:p>
        </p:txBody>
      </p:sp>
    </p:spTree>
    <p:extLst>
      <p:ext uri="{BB962C8B-B14F-4D97-AF65-F5344CB8AC3E}">
        <p14:creationId xmlns:p14="http://schemas.microsoft.com/office/powerpoint/2010/main" val="1218825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100" name="Picture 4" descr="https://media.licdn.com/media-proxy/ext?w=800&amp;h=800&amp;hash=5Zz9w7XzoLS6VqWpbAcvFHBpu7A%3D&amp;ora=1%2CaFBCTXdkRmpGL2lvQUFBPQ%2CxAVta5g-0R6nlh8Tw1Ek-L7T40O550NJC4HTDy_8DnHzq8jAIiihMNiKMfau41AXeiwBhlw_ee2gVmbsTIXkesm3cIIj45-5cdeAMCogTjozlnpb4-APIQ4VnIKlMK6jRGhBwO0FPGrvELjPRXELMiE8z-GZCquKJUsg7HCufemkS-9df4F28dRdjg5n8d3JDPwVwq1l3SVG532tyZG3Y2gEwLa7CXqYVQUvKELFafsSmYam2wKdukHarW7_kIHdDPzxMYIe2G-_zeTeWjCQpilfm0hDwV4g0txgB2fum98P1UiyHcUOcU6NktjERC-k37My7B8yqsK1OA72S0t5sRFVCbTzmH5mDLT-zgnJ7CVjadJdFAhmo8acGsyU0mq0aUNQQXDnZz5XmPLUpLucNutFZMYyi-56EsEddy0VXr9IJR2BwKgHQSlnuvgJRiOieC6JzbPsXIkPW7ZedT1RZe_UJN9Z4rt58ATktRpcVPNnWd46_moYb9w8">
            <a:extLst>
              <a:ext uri="{FF2B5EF4-FFF2-40B4-BE49-F238E27FC236}">
                <a16:creationId xmlns:a16="http://schemas.microsoft.com/office/drawing/2014/main" id="{7EBF68F4-2F4A-4260-A072-A859D97C035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752" r="7428"/>
          <a:stretch/>
        </p:blipFill>
        <p:spPr bwMode="auto">
          <a:xfrm>
            <a:off x="4639056" y="10"/>
            <a:ext cx="7552944"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48929" y="629266"/>
            <a:ext cx="3651467" cy="1676603"/>
          </a:xfrm>
        </p:spPr>
        <p:txBody>
          <a:bodyPr>
            <a:normAutofit/>
          </a:bodyPr>
          <a:lstStyle/>
          <a:p>
            <a:r>
              <a:rPr lang="en-US" sz="3700" b="1">
                <a:latin typeface="Arial Black" panose="020B0A04020102020204" pitchFamily="34" charset="0"/>
              </a:rPr>
              <a:t>RIM as a Program NOT a Project</a:t>
            </a:r>
            <a:endParaRPr lang="en-US" sz="3700">
              <a:latin typeface="Arial Black" panose="020B0A04020102020204" pitchFamily="34" charset="0"/>
            </a:endParaRPr>
          </a:p>
        </p:txBody>
      </p:sp>
      <p:sp>
        <p:nvSpPr>
          <p:cNvPr id="3" name="Content Placeholder 2"/>
          <p:cNvSpPr>
            <a:spLocks noGrp="1"/>
          </p:cNvSpPr>
          <p:nvPr>
            <p:ph idx="1"/>
          </p:nvPr>
        </p:nvSpPr>
        <p:spPr>
          <a:xfrm>
            <a:off x="648931" y="2438400"/>
            <a:ext cx="3651466" cy="3785419"/>
          </a:xfrm>
        </p:spPr>
        <p:txBody>
          <a:bodyPr>
            <a:normAutofit fontScale="92500" lnSpcReduction="10000"/>
          </a:bodyPr>
          <a:lstStyle/>
          <a:p>
            <a:r>
              <a:rPr lang="en-US" sz="2200" b="1" dirty="0"/>
              <a:t>Project. </a:t>
            </a:r>
            <a:r>
              <a:rPr lang="en-US" sz="2200" dirty="0"/>
              <a:t>A </a:t>
            </a:r>
            <a:r>
              <a:rPr lang="en-US" sz="2200" i="1" dirty="0"/>
              <a:t>temporary</a:t>
            </a:r>
            <a:r>
              <a:rPr lang="en-US" sz="2200" dirty="0"/>
              <a:t> endeavor undertaken to create a unique product, service, or result</a:t>
            </a:r>
          </a:p>
          <a:p>
            <a:r>
              <a:rPr lang="en-US" sz="2200" b="1" dirty="0"/>
              <a:t>Program. </a:t>
            </a:r>
            <a:r>
              <a:rPr lang="en-US" sz="2200" dirty="0"/>
              <a:t>A group of related projects, subprograms, and program activities managed in a coordinated way to obtain benefits not available from managing them individually.</a:t>
            </a:r>
          </a:p>
          <a:p>
            <a:r>
              <a:rPr lang="en-US" sz="2200" b="1" dirty="0"/>
              <a:t>GETDT</a:t>
            </a:r>
            <a:r>
              <a:rPr lang="en-US" sz="2200" dirty="0"/>
              <a:t>: Governance, Engagement, Technical Development, Digitization, Training</a:t>
            </a:r>
          </a:p>
        </p:txBody>
      </p:sp>
      <p:sp>
        <p:nvSpPr>
          <p:cNvPr id="8" name="TextBox 7">
            <a:extLst>
              <a:ext uri="{FF2B5EF4-FFF2-40B4-BE49-F238E27FC236}">
                <a16:creationId xmlns:a16="http://schemas.microsoft.com/office/drawing/2014/main" id="{D945EEE3-C919-47B1-AB52-0FA87069414E}"/>
              </a:ext>
            </a:extLst>
          </p:cNvPr>
          <p:cNvSpPr txBox="1"/>
          <p:nvPr/>
        </p:nvSpPr>
        <p:spPr>
          <a:xfrm>
            <a:off x="4639056" y="6396335"/>
            <a:ext cx="7552944" cy="461665"/>
          </a:xfrm>
          <a:prstGeom prst="rect">
            <a:avLst/>
          </a:prstGeom>
          <a:noFill/>
        </p:spPr>
        <p:txBody>
          <a:bodyPr wrap="square" rtlCol="0">
            <a:spAutoFit/>
          </a:bodyPr>
          <a:lstStyle/>
          <a:p>
            <a:r>
              <a:rPr lang="en-US" sz="1200" dirty="0">
                <a:solidFill>
                  <a:schemeClr val="bg1"/>
                </a:solidFill>
              </a:rPr>
              <a:t>Source:  </a:t>
            </a:r>
            <a:r>
              <a:rPr lang="en-US" sz="1200" i="1" dirty="0">
                <a:solidFill>
                  <a:schemeClr val="bg1"/>
                </a:solidFill>
              </a:rPr>
              <a:t>A Guide to the Project Management Body of Knowledge (PMBOK guide)</a:t>
            </a:r>
            <a:r>
              <a:rPr lang="en-US" sz="1200" dirty="0">
                <a:solidFill>
                  <a:schemeClr val="bg1"/>
                </a:solidFill>
              </a:rPr>
              <a:t> (Fifth ed.). (2013). Newtown Square, PA: Project Management Institute, Inc. </a:t>
            </a:r>
          </a:p>
        </p:txBody>
      </p:sp>
    </p:spTree>
    <p:extLst>
      <p:ext uri="{BB962C8B-B14F-4D97-AF65-F5344CB8AC3E}">
        <p14:creationId xmlns:p14="http://schemas.microsoft.com/office/powerpoint/2010/main" val="2815320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https://yoast.com/app/uploads/2015/03/Bing-webmaster-tools.jpg">
            <a:extLst>
              <a:ext uri="{FF2B5EF4-FFF2-40B4-BE49-F238E27FC236}">
                <a16:creationId xmlns:a16="http://schemas.microsoft.com/office/drawing/2014/main" id="{8DF3D2C0-394C-4E07-8605-B8D4506EB30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834" r="16620" b="-1"/>
          <a:stretch/>
        </p:blipFill>
        <p:spPr bwMode="auto">
          <a:xfrm>
            <a:off x="4639056" y="10"/>
            <a:ext cx="7552944"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48929" y="629266"/>
            <a:ext cx="3651467" cy="1676603"/>
          </a:xfrm>
        </p:spPr>
        <p:txBody>
          <a:bodyPr>
            <a:normAutofit/>
          </a:bodyPr>
          <a:lstStyle/>
          <a:p>
            <a:r>
              <a:rPr lang="en-US" sz="4000" b="1" dirty="0">
                <a:latin typeface="Arial Black" panose="020B0A04020102020204" pitchFamily="34" charset="0"/>
              </a:rPr>
              <a:t>The RFP / RFI</a:t>
            </a:r>
            <a:endParaRPr lang="en-US" sz="4000" dirty="0">
              <a:latin typeface="Arial Black" panose="020B0A04020102020204" pitchFamily="34" charset="0"/>
            </a:endParaRPr>
          </a:p>
        </p:txBody>
      </p:sp>
      <p:sp>
        <p:nvSpPr>
          <p:cNvPr id="3" name="Content Placeholder 2"/>
          <p:cNvSpPr>
            <a:spLocks noGrp="1"/>
          </p:cNvSpPr>
          <p:nvPr>
            <p:ph idx="1"/>
          </p:nvPr>
        </p:nvSpPr>
        <p:spPr>
          <a:xfrm>
            <a:off x="648931" y="2438400"/>
            <a:ext cx="3651466" cy="3785419"/>
          </a:xfrm>
        </p:spPr>
        <p:txBody>
          <a:bodyPr>
            <a:normAutofit fontScale="92500" lnSpcReduction="10000"/>
          </a:bodyPr>
          <a:lstStyle/>
          <a:p>
            <a:pPr marL="0" indent="0">
              <a:buNone/>
            </a:pPr>
            <a:r>
              <a:rPr lang="en-US" sz="2600" b="1" dirty="0"/>
              <a:t>Tips for acquisition</a:t>
            </a:r>
          </a:p>
          <a:p>
            <a:r>
              <a:rPr lang="en-US" sz="2000" dirty="0"/>
              <a:t>NARA’S Maturity Model</a:t>
            </a:r>
          </a:p>
          <a:p>
            <a:r>
              <a:rPr lang="en-US" sz="2000" dirty="0"/>
              <a:t>Optional Tasks</a:t>
            </a:r>
          </a:p>
          <a:p>
            <a:r>
              <a:rPr lang="en-US" sz="2000" dirty="0"/>
              <a:t>RFI to try new tools/Pre-selection</a:t>
            </a:r>
          </a:p>
          <a:p>
            <a:r>
              <a:rPr lang="en-US" sz="2000" dirty="0"/>
              <a:t>How to Structure your team</a:t>
            </a:r>
          </a:p>
          <a:p>
            <a:r>
              <a:rPr lang="en-US" sz="2000" dirty="0"/>
              <a:t>The Plan versus the Technology</a:t>
            </a:r>
          </a:p>
          <a:p>
            <a:r>
              <a:rPr lang="en-US" sz="2000" dirty="0"/>
              <a:t>Control gates for Information Architecture</a:t>
            </a:r>
          </a:p>
          <a:p>
            <a:r>
              <a:rPr lang="en-US" sz="2000" dirty="0"/>
              <a:t>Own your data</a:t>
            </a:r>
          </a:p>
          <a:p>
            <a:r>
              <a:rPr lang="en-US" sz="2000" dirty="0"/>
              <a:t>CTA</a:t>
            </a:r>
          </a:p>
        </p:txBody>
      </p:sp>
      <p:sp>
        <p:nvSpPr>
          <p:cNvPr id="5" name="Rectangle 4">
            <a:extLst>
              <a:ext uri="{FF2B5EF4-FFF2-40B4-BE49-F238E27FC236}">
                <a16:creationId xmlns:a16="http://schemas.microsoft.com/office/drawing/2014/main" id="{2B0BCEA4-829B-4686-9399-28AC0390DCC4}"/>
              </a:ext>
            </a:extLst>
          </p:cNvPr>
          <p:cNvSpPr/>
          <p:nvPr/>
        </p:nvSpPr>
        <p:spPr>
          <a:xfrm>
            <a:off x="4639055" y="5251888"/>
            <a:ext cx="7552943" cy="1225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F18A2D0F-8AD5-4133-B3D7-6E8B586FB664}"/>
              </a:ext>
            </a:extLst>
          </p:cNvPr>
          <p:cNvSpPr txBox="1"/>
          <p:nvPr/>
        </p:nvSpPr>
        <p:spPr>
          <a:xfrm>
            <a:off x="4639057" y="5602833"/>
            <a:ext cx="7552943" cy="523220"/>
          </a:xfrm>
          <a:prstGeom prst="rect">
            <a:avLst/>
          </a:prstGeom>
          <a:noFill/>
        </p:spPr>
        <p:txBody>
          <a:bodyPr wrap="square" rtlCol="0">
            <a:spAutoFit/>
          </a:bodyPr>
          <a:lstStyle/>
          <a:p>
            <a:r>
              <a:rPr lang="en-US" sz="2800" b="1" dirty="0">
                <a:solidFill>
                  <a:schemeClr val="bg1"/>
                </a:solidFill>
              </a:rPr>
              <a:t>Avoid massive Single Source awar</a:t>
            </a:r>
            <a:r>
              <a:rPr lang="en-US" sz="2800" dirty="0">
                <a:solidFill>
                  <a:schemeClr val="bg1"/>
                </a:solidFill>
              </a:rPr>
              <a:t>ds</a:t>
            </a:r>
          </a:p>
        </p:txBody>
      </p:sp>
    </p:spTree>
    <p:extLst>
      <p:ext uri="{BB962C8B-B14F-4D97-AF65-F5344CB8AC3E}">
        <p14:creationId xmlns:p14="http://schemas.microsoft.com/office/powerpoint/2010/main" val="1613755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1" name="Straight Arrow Connector 70">
            <a:extLst>
              <a:ext uri="{FF2B5EF4-FFF2-40B4-BE49-F238E27FC236}">
                <a16:creationId xmlns:a16="http://schemas.microsoft.com/office/drawing/2014/main" id="{E4A809D5-3600-46D4-A466-67F2349A54F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93776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026" name="Picture 2" descr="http://www.telegraph.co.uk/content/dam/business/spark/Digital%20Enterprise%20Network/robot-handshake-shutterstock-xlarge_trans_NvBQzQNjv4Bqeo_i_u9APj8RuoebjoAHt0k9u7HhRJvuo-ZLenGRumA.jpg">
            <a:extLst>
              <a:ext uri="{FF2B5EF4-FFF2-40B4-BE49-F238E27FC236}">
                <a16:creationId xmlns:a16="http://schemas.microsoft.com/office/drawing/2014/main" id="{F8622932-6817-4DC2-8D6E-66A148C7D29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893" r="20572"/>
          <a:stretch/>
        </p:blipFill>
        <p:spPr bwMode="auto">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55320" y="365125"/>
            <a:ext cx="5120114" cy="1692794"/>
          </a:xfrm>
        </p:spPr>
        <p:txBody>
          <a:bodyPr>
            <a:noAutofit/>
          </a:bodyPr>
          <a:lstStyle/>
          <a:p>
            <a:r>
              <a:rPr lang="en-US" sz="4000" b="1" dirty="0">
                <a:latin typeface="Arial Black" panose="020B0A04020102020204" pitchFamily="34" charset="0"/>
              </a:rPr>
              <a:t>The Vendor Selection &amp; Assessment</a:t>
            </a:r>
            <a:endParaRPr lang="en-US" sz="4000" dirty="0">
              <a:latin typeface="Arial Black" panose="020B0A04020102020204" pitchFamily="34" charset="0"/>
            </a:endParaRPr>
          </a:p>
        </p:txBody>
      </p:sp>
      <p:sp>
        <p:nvSpPr>
          <p:cNvPr id="3" name="Content Placeholder 2"/>
          <p:cNvSpPr>
            <a:spLocks noGrp="1"/>
          </p:cNvSpPr>
          <p:nvPr>
            <p:ph idx="1"/>
          </p:nvPr>
        </p:nvSpPr>
        <p:spPr>
          <a:xfrm>
            <a:off x="655321" y="2575034"/>
            <a:ext cx="5120113" cy="3462228"/>
          </a:xfrm>
        </p:spPr>
        <p:txBody>
          <a:bodyPr>
            <a:normAutofit lnSpcReduction="10000"/>
          </a:bodyPr>
          <a:lstStyle/>
          <a:p>
            <a:pPr marL="0" indent="0">
              <a:buNone/>
            </a:pPr>
            <a:r>
              <a:rPr lang="en-US" b="1" dirty="0"/>
              <a:t>Systems Integrators (SI) that have a partnership with the software vendor</a:t>
            </a:r>
          </a:p>
          <a:p>
            <a:pPr marL="171450" indent="-171450"/>
            <a:r>
              <a:rPr lang="en-US" sz="2200" dirty="0"/>
              <a:t>SI's support resources are trained </a:t>
            </a:r>
          </a:p>
          <a:p>
            <a:pPr marL="171450" indent="-171450"/>
            <a:r>
              <a:rPr lang="en-US" sz="2200" dirty="0"/>
              <a:t>SI is aware of the software roadmap </a:t>
            </a:r>
          </a:p>
          <a:p>
            <a:pPr marL="171450" indent="-171450"/>
            <a:r>
              <a:rPr lang="en-US" sz="2200" dirty="0"/>
              <a:t>Selection of Vendor that understands government</a:t>
            </a:r>
          </a:p>
          <a:p>
            <a:pPr marL="171450" indent="-171450"/>
            <a:r>
              <a:rPr lang="en-US" sz="2200" dirty="0"/>
              <a:t>Experience implementing with government </a:t>
            </a:r>
          </a:p>
          <a:p>
            <a:pPr marL="171450" indent="-171450"/>
            <a:endParaRPr lang="en-US" sz="1800" dirty="0"/>
          </a:p>
        </p:txBody>
      </p:sp>
    </p:spTree>
    <p:extLst>
      <p:ext uri="{BB962C8B-B14F-4D97-AF65-F5344CB8AC3E}">
        <p14:creationId xmlns:p14="http://schemas.microsoft.com/office/powerpoint/2010/main" val="3507769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Content Placeholder 3" descr="A screenshot of a cell phone screen with text&#10;&#10;Description generated with high confidence">
            <a:extLst>
              <a:ext uri="{FF2B5EF4-FFF2-40B4-BE49-F238E27FC236}">
                <a16:creationId xmlns:a16="http://schemas.microsoft.com/office/drawing/2014/main" id="{D7C760AB-8784-407F-88D2-5B5EB3B5E50F}"/>
              </a:ext>
            </a:extLst>
          </p:cNvPr>
          <p:cNvPicPr>
            <a:picLocks noGrp="1" noChangeAspect="1"/>
          </p:cNvPicPr>
          <p:nvPr>
            <p:ph idx="1"/>
          </p:nvPr>
        </p:nvPicPr>
        <p:blipFill rotWithShape="1">
          <a:blip r:embed="rId2"/>
          <a:srcRect t="656" r="1" b="1"/>
          <a:stretch/>
        </p:blipFill>
        <p:spPr>
          <a:xfrm>
            <a:off x="5153822" y="769578"/>
            <a:ext cx="6553545" cy="4492283"/>
          </a:xfrm>
          <a:prstGeom prst="rect">
            <a:avLst/>
          </a:prstGeom>
        </p:spPr>
      </p:pic>
      <p:sp>
        <p:nvSpPr>
          <p:cNvPr id="11" name="Rectangle 10">
            <a:extLst>
              <a:ext uri="{FF2B5EF4-FFF2-40B4-BE49-F238E27FC236}">
                <a16:creationId xmlns:a16="http://schemas.microsoft.com/office/drawing/2014/main" id="{AB45A142-4255-493C-8284-5D566C121B1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38FB9660-F42F-4313-BBC4-47C007FE484C}"/>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2B0ACDC8-0876-446C-9534-50D3A92C5A26}"/>
              </a:ext>
            </a:extLst>
          </p:cNvPr>
          <p:cNvSpPr>
            <a:spLocks noGrp="1"/>
          </p:cNvSpPr>
          <p:nvPr>
            <p:ph type="title"/>
          </p:nvPr>
        </p:nvSpPr>
        <p:spPr>
          <a:xfrm>
            <a:off x="674237" y="914400"/>
            <a:ext cx="3657600" cy="2887579"/>
          </a:xfrm>
        </p:spPr>
        <p:txBody>
          <a:bodyPr vert="horz" lIns="91440" tIns="45720" rIns="91440" bIns="45720" rtlCol="0" anchor="b">
            <a:normAutofit fontScale="90000"/>
          </a:bodyPr>
          <a:lstStyle/>
          <a:p>
            <a:pPr algn="ctr"/>
            <a:r>
              <a:rPr lang="en-US" sz="4800" b="1" kern="1200" dirty="0">
                <a:solidFill>
                  <a:schemeClr val="bg1"/>
                </a:solidFill>
                <a:latin typeface="+mj-lt"/>
                <a:ea typeface="+mj-ea"/>
                <a:cs typeface="+mj-cs"/>
              </a:rPr>
              <a:t>Increase the Dialogue between Government and Industry</a:t>
            </a:r>
            <a:endParaRPr lang="en-US" sz="4800" kern="1200" dirty="0">
              <a:solidFill>
                <a:schemeClr val="bg1"/>
              </a:solidFill>
              <a:latin typeface="+mj-lt"/>
              <a:ea typeface="+mj-ea"/>
              <a:cs typeface="+mj-cs"/>
            </a:endParaRPr>
          </a:p>
        </p:txBody>
      </p:sp>
      <p:sp>
        <p:nvSpPr>
          <p:cNvPr id="9" name="Content Placeholder 2">
            <a:extLst>
              <a:ext uri="{FF2B5EF4-FFF2-40B4-BE49-F238E27FC236}">
                <a16:creationId xmlns:a16="http://schemas.microsoft.com/office/drawing/2014/main" id="{FAD6F853-FD55-4265-8576-38123298905D}"/>
              </a:ext>
            </a:extLst>
          </p:cNvPr>
          <p:cNvSpPr txBox="1">
            <a:spLocks/>
          </p:cNvSpPr>
          <p:nvPr/>
        </p:nvSpPr>
        <p:spPr>
          <a:xfrm>
            <a:off x="6196290" y="5140960"/>
            <a:ext cx="5132109" cy="13597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dirty="0"/>
          </a:p>
        </p:txBody>
      </p:sp>
      <p:sp>
        <p:nvSpPr>
          <p:cNvPr id="3" name="Rectangle 2">
            <a:extLst>
              <a:ext uri="{FF2B5EF4-FFF2-40B4-BE49-F238E27FC236}">
                <a16:creationId xmlns:a16="http://schemas.microsoft.com/office/drawing/2014/main" id="{FDD96B85-E045-42C3-8A9A-56C6BB17763F}"/>
              </a:ext>
            </a:extLst>
          </p:cNvPr>
          <p:cNvSpPr/>
          <p:nvPr/>
        </p:nvSpPr>
        <p:spPr>
          <a:xfrm>
            <a:off x="5382594" y="5598079"/>
            <a:ext cx="6096000" cy="707886"/>
          </a:xfrm>
          <a:prstGeom prst="rect">
            <a:avLst/>
          </a:prstGeom>
        </p:spPr>
        <p:txBody>
          <a:bodyPr>
            <a:spAutoFit/>
          </a:bodyPr>
          <a:lstStyle/>
          <a:p>
            <a:r>
              <a:rPr lang="en-US" sz="2000" b="1" dirty="0">
                <a:solidFill>
                  <a:srgbClr val="C00000"/>
                </a:solidFill>
                <a:latin typeface="Calibri" panose="020F0502020204030204" pitchFamily="34" charset="0"/>
              </a:rPr>
              <a:t>The more interaction industry is offered with government, the better defined requirements are. </a:t>
            </a:r>
            <a:endParaRPr lang="en-US" sz="2000" dirty="0">
              <a:solidFill>
                <a:srgbClr val="C00000"/>
              </a:solidFill>
            </a:endParaRPr>
          </a:p>
        </p:txBody>
      </p:sp>
    </p:spTree>
    <p:extLst>
      <p:ext uri="{BB962C8B-B14F-4D97-AF65-F5344CB8AC3E}">
        <p14:creationId xmlns:p14="http://schemas.microsoft.com/office/powerpoint/2010/main" val="3843563806"/>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00000"/>
      </a:dk2>
      <a:lt2>
        <a:srgbClr val="F8F8F8"/>
      </a:lt2>
      <a:accent1>
        <a:srgbClr val="A5A5A5"/>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2011</TotalTime>
  <Words>1088</Words>
  <Application>Microsoft Office PowerPoint</Application>
  <PresentationFormat>Widescreen</PresentationFormat>
  <Paragraphs>99</Paragraphs>
  <Slides>10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Arial Black</vt:lpstr>
      <vt:lpstr>Calibri</vt:lpstr>
      <vt:lpstr>Calibri Light</vt:lpstr>
      <vt:lpstr>Office Theme</vt:lpstr>
      <vt:lpstr>Cover</vt:lpstr>
      <vt:lpstr>Agenda</vt:lpstr>
      <vt:lpstr>Knowledge Management vs RIM</vt:lpstr>
      <vt:lpstr>KM vs RIM – What this tells us …</vt:lpstr>
      <vt:lpstr>The Meaning of End-to-End Automated RIM</vt:lpstr>
      <vt:lpstr>RIM as a Program NOT a Project</vt:lpstr>
      <vt:lpstr>The RFP / RFI</vt:lpstr>
      <vt:lpstr>The Vendor Selection &amp; Assessment</vt:lpstr>
      <vt:lpstr>Increase the Dialogue between Government and Industry</vt:lpstr>
      <vt:lpstr>Contact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julian.ramos</dc:creator>
  <cp:lastModifiedBy>Deborah Dumont</cp:lastModifiedBy>
  <cp:revision>44</cp:revision>
  <dcterms:created xsi:type="dcterms:W3CDTF">2015-10-13T14:21:03Z</dcterms:created>
  <dcterms:modified xsi:type="dcterms:W3CDTF">2018-01-17T16:44:54Z</dcterms:modified>
</cp:coreProperties>
</file>