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9" r:id="rId5"/>
    <p:sldId id="258" r:id="rId6"/>
    <p:sldId id="261" r:id="rId7"/>
    <p:sldId id="267" r:id="rId8"/>
    <p:sldId id="262" r:id="rId9"/>
    <p:sldId id="263" r:id="rId10"/>
    <p:sldId id="264" r:id="rId11"/>
  </p:sldIdLst>
  <p:sldSz cx="12192000" cy="6858000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5" roundtripDataSignature="AMtx7mjKAfxguA6keEoENqREMs8lX3uo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EE15D4-1283-43D6-82B1-54E1F5640399}">
  <a:tblStyle styleId="{70EE15D4-1283-43D6-82B1-54E1F5640399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0E7"/>
          </a:solidFill>
        </a:fill>
      </a:tcStyle>
    </a:wholeTbl>
    <a:band1H>
      <a:tcTxStyle/>
      <a:tcStyle>
        <a:tcBdr/>
        <a:fill>
          <a:solidFill>
            <a:srgbClr val="F9D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9D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3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540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289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72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22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35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043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64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324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294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35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917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1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FCECD3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sz="5900" b="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a-nova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3119204" y="1882026"/>
            <a:ext cx="5376672" cy="291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en-US" sz="4000"/>
              <a:t>Fairfax County Courthouse Tour and </a:t>
            </a:r>
            <a:br>
              <a:rPr lang="en-US" sz="4000"/>
            </a:br>
            <a:r>
              <a:rPr lang="en-US" sz="4000"/>
              <a:t>Year End Wrap Up </a:t>
            </a:r>
            <a:br>
              <a:rPr lang="en-US" sz="40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>Fairfax Historic Courthouse</a:t>
            </a:r>
            <a:br>
              <a:rPr lang="en-US" sz="2800"/>
            </a:br>
            <a:r>
              <a:rPr lang="en-US" sz="2800"/>
              <a:t>and </a:t>
            </a:r>
            <a:br>
              <a:rPr lang="en-US" sz="2800"/>
            </a:br>
            <a:r>
              <a:rPr lang="en-US" sz="2800"/>
              <a:t>Burger Night at Ornery Beer Company</a:t>
            </a:r>
            <a:endParaRPr sz="280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8505"/>
            <a:ext cx="2627904" cy="12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091051" y="4966082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>
                <a:solidFill>
                  <a:schemeClr val="bg1"/>
                </a:solidFill>
              </a:rPr>
              <a:t>Wednesday, June 19, 2019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/>
          <p:nvPr/>
        </p:nvSpPr>
        <p:spPr>
          <a:xfrm>
            <a:off x="7506480" y="141243"/>
            <a:ext cx="4198208" cy="3893148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About the </a:t>
            </a:r>
            <a:br>
              <a:rPr lang="en-US"/>
            </a:br>
            <a:r>
              <a:rPr lang="en-US"/>
              <a:t>NOVA Chapter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2700"/>
              <a:t>Visit us at</a:t>
            </a:r>
            <a:br>
              <a:rPr lang="en-US" sz="2700"/>
            </a:br>
            <a:r>
              <a:rPr lang="en-US" sz="2700"/>
              <a:t>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www.arma-nova.org</a:t>
            </a:r>
            <a:r>
              <a:rPr lang="en-US" sz="2400"/>
              <a:t> and follow us on Twitter </a:t>
            </a:r>
            <a:br>
              <a:rPr lang="en-US" sz="2400"/>
            </a:br>
            <a:endParaRPr/>
          </a:p>
        </p:txBody>
      </p:sp>
      <p:sp>
        <p:nvSpPr>
          <p:cNvPr id="180" name="Google Shape;180;p9"/>
          <p:cNvSpPr/>
          <p:nvPr/>
        </p:nvSpPr>
        <p:spPr>
          <a:xfrm>
            <a:off x="7783176" y="409384"/>
            <a:ext cx="3749646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F497D"/>
                </a:solidFill>
                <a:latin typeface="Arial Narrow"/>
                <a:ea typeface="Arial Narrow"/>
                <a:cs typeface="Arial Narrow"/>
                <a:sym typeface="Arial Narrow"/>
              </a:rPr>
              <a:t>Learn, Network and Get Educational Credits</a:t>
            </a:r>
            <a:endParaRPr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Attend our meetings and stay current on records and information governance topics with colleagues and leaders in the field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Build your network and find opportunities for career advancement and certifications 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ARMA Membership is $175/yr for individuals and $25/yr for students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ARMA NOVA membership is $25/yr and is free for students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First time NOVA Chapter members qualify for one free event within first year</a:t>
            </a:r>
            <a:endParaRPr sz="16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Many events qualify for CRM, CIP and IGP certification maintenance credits</a:t>
            </a: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3311545" y="2387237"/>
            <a:ext cx="4307049" cy="2705022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AF762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3519252" y="2488040"/>
            <a:ext cx="4195001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1F497D"/>
                </a:solidFill>
                <a:latin typeface="Arial Narrow"/>
                <a:ea typeface="Arial Narrow"/>
                <a:cs typeface="Arial Narrow"/>
                <a:sym typeface="Arial Narrow"/>
              </a:rPr>
              <a:t>ARMA NOVA’s members </a:t>
            </a:r>
            <a:r>
              <a:rPr lang="en-US" sz="1600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include records and information governance professionals, archivists, corporate librarians, imaging specialists, legal professionals, IT managers, consultants, and educators working in commercial, government and educational industries. </a:t>
            </a:r>
            <a:endParaRPr sz="16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ARMA NOVA </a:t>
            </a: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fosters collaboration and relationship building while promoting research, education, training, and networking programs.</a:t>
            </a:r>
            <a:r>
              <a:rPr lang="en-US" sz="16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708" y="763814"/>
            <a:ext cx="2627904" cy="12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0501" y="177626"/>
            <a:ext cx="2805878" cy="210440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50905" y="5005137"/>
            <a:ext cx="7453783" cy="179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9590" y="4890964"/>
            <a:ext cx="496570" cy="40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356146" y="3882758"/>
            <a:ext cx="2947482" cy="247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40"/>
              <a:buFont typeface="Corbel"/>
              <a:buNone/>
            </a:pPr>
            <a:r>
              <a:rPr lang="en-US" sz="3240" dirty="0"/>
              <a:t>Today’s </a:t>
            </a:r>
            <a:br>
              <a:rPr lang="en-US" sz="3240" dirty="0"/>
            </a:br>
            <a:r>
              <a:rPr lang="en-US" sz="3240" dirty="0"/>
              <a:t>Agenda</a:t>
            </a:r>
            <a:br>
              <a:rPr lang="en-US" sz="3240" dirty="0"/>
            </a:br>
            <a:r>
              <a:rPr lang="en-US" sz="3240" dirty="0"/>
              <a:t/>
            </a:r>
            <a:br>
              <a:rPr lang="en-US" sz="3240" dirty="0"/>
            </a:br>
            <a:r>
              <a:rPr lang="en-US" sz="3240" dirty="0"/>
              <a:t/>
            </a:r>
            <a:br>
              <a:rPr lang="en-US" sz="3240" dirty="0"/>
            </a:br>
            <a:r>
              <a:rPr lang="en-US" sz="3240" dirty="0"/>
              <a:t/>
            </a:r>
            <a:br>
              <a:rPr lang="en-US" sz="3240" dirty="0"/>
            </a:br>
            <a:r>
              <a:rPr lang="en-US" sz="3240" dirty="0"/>
              <a:t/>
            </a:r>
            <a:br>
              <a:rPr lang="en-US" sz="3240" dirty="0"/>
            </a:br>
            <a:r>
              <a:rPr lang="en-US" sz="3240" dirty="0"/>
              <a:t/>
            </a:r>
            <a:br>
              <a:rPr lang="en-US" sz="3240" dirty="0"/>
            </a:br>
            <a:r>
              <a:rPr lang="en-US" sz="3240" dirty="0"/>
              <a:t/>
            </a:r>
            <a:br>
              <a:rPr lang="en-US" sz="3240" dirty="0"/>
            </a:br>
            <a:r>
              <a:rPr lang="en-US" sz="1800" dirty="0"/>
              <a:t>www.arma-nova.org</a:t>
            </a:r>
            <a:r>
              <a:rPr lang="en-US" sz="3240" dirty="0"/>
              <a:t/>
            </a:r>
            <a:br>
              <a:rPr lang="en-US" sz="3240" dirty="0"/>
            </a:br>
            <a:endParaRPr sz="3240" dirty="0"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146" y="772999"/>
            <a:ext cx="2627904" cy="12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3" name="Google Shape;103;p2"/>
          <p:cNvGraphicFramePr/>
          <p:nvPr>
            <p:extLst>
              <p:ext uri="{D42A27DB-BD31-4B8C-83A1-F6EECF244321}">
                <p14:modId xmlns:p14="http://schemas.microsoft.com/office/powerpoint/2010/main" val="1685209242"/>
              </p:ext>
            </p:extLst>
          </p:nvPr>
        </p:nvGraphicFramePr>
        <p:xfrm>
          <a:off x="3614229" y="772999"/>
          <a:ext cx="8128000" cy="5242600"/>
        </p:xfrm>
        <a:graphic>
          <a:graphicData uri="http://schemas.openxmlformats.org/drawingml/2006/table">
            <a:tbl>
              <a:tblPr firstRow="1" bandRow="1">
                <a:noFill/>
                <a:tableStyleId>{70EE15D4-1283-43D6-82B1-54E1F5640399}</a:tableStyleId>
              </a:tblPr>
              <a:tblGrid>
                <a:gridCol w="251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/>
                        <a:t>Times </a:t>
                      </a:r>
                      <a:endParaRPr sz="3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Agenda </a:t>
                      </a:r>
                      <a:endParaRPr sz="3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5pm – 6:15pm 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Registration and Tour of Historic Courthouse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6:15pm – 6:30pm 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Walk to the Ornery Beer Company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6:45pm – 8pm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rbel"/>
                        <a:buNone/>
                      </a:pPr>
                      <a:r>
                        <a:rPr lang="en-US" sz="2400" dirty="0"/>
                        <a:t>Business Meeting 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rbel"/>
                        <a:buChar char="-"/>
                      </a:pPr>
                      <a:r>
                        <a:rPr lang="en-US" sz="2400" dirty="0"/>
                        <a:t>Year End Wrap </a:t>
                      </a:r>
                      <a:r>
                        <a:rPr lang="en-US" sz="2400" dirty="0" smtClean="0"/>
                        <a:t>Up </a:t>
                      </a:r>
                      <a:endParaRPr sz="2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rbel"/>
                        <a:buChar char="-"/>
                        <a:tabLst/>
                        <a:defRPr/>
                      </a:pPr>
                      <a:r>
                        <a:rPr lang="en-US" sz="2400" dirty="0" smtClean="0"/>
                        <a:t>Recognition to our sponsors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rbel"/>
                        <a:buChar char="-"/>
                      </a:pPr>
                      <a:r>
                        <a:rPr lang="en-US" sz="2400" dirty="0" smtClean="0"/>
                        <a:t>Recognition </a:t>
                      </a:r>
                      <a:r>
                        <a:rPr lang="en-US" sz="2400" dirty="0"/>
                        <a:t>to our departing Board Members 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rbel"/>
                        <a:buChar char="-"/>
                      </a:pPr>
                      <a:r>
                        <a:rPr lang="en-US" sz="2400" dirty="0" smtClean="0"/>
                        <a:t>New </a:t>
                      </a:r>
                      <a:r>
                        <a:rPr lang="en-US" sz="2400" dirty="0"/>
                        <a:t>Officers 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rbel"/>
                        <a:buChar char="-"/>
                      </a:pPr>
                      <a:r>
                        <a:rPr lang="en-US" sz="2400" dirty="0"/>
                        <a:t>Raffle for ARMA </a:t>
                      </a:r>
                      <a:r>
                        <a:rPr lang="en-US" sz="2400" dirty="0" smtClean="0"/>
                        <a:t>Conf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Registration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dirty="0" smtClean="0"/>
              <a:t>Year End Wrap </a:t>
            </a:r>
            <a:endParaRPr dirty="0"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 smtClean="0"/>
              <a:t>This year the board took on an ambitious mission to partner with other chapters and organization increase our outreach throughout the region.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400" dirty="0" smtClean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 smtClean="0"/>
              <a:t>We had eight events co-hosted with Metro MD, our sponsors and other partners:  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34290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b="1" dirty="0" smtClean="0"/>
              <a:t>Privacy Bytes - GDPR  </a:t>
            </a:r>
            <a:r>
              <a:rPr lang="en-US" sz="2400" dirty="0"/>
              <a:t>– hosted by Edge Digital </a:t>
            </a:r>
            <a:r>
              <a:rPr lang="en-US" sz="2400" dirty="0" smtClean="0"/>
              <a:t>in DC </a:t>
            </a:r>
          </a:p>
          <a:p>
            <a:pPr marL="34290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b="1" dirty="0" smtClean="0"/>
              <a:t>Auto-classification showcase </a:t>
            </a:r>
            <a:r>
              <a:rPr lang="en-US" sz="2400" dirty="0" smtClean="0"/>
              <a:t>– a free, half-day </a:t>
            </a:r>
            <a:r>
              <a:rPr lang="en-US" sz="2400" dirty="0"/>
              <a:t>session sponsored by Gimmal, </a:t>
            </a:r>
            <a:r>
              <a:rPr lang="en-US" sz="2400" dirty="0" err="1"/>
              <a:t>Neostek</a:t>
            </a:r>
            <a:r>
              <a:rPr lang="en-US" sz="2400" dirty="0"/>
              <a:t>, Concept Searching and  Active Navigation  </a:t>
            </a:r>
            <a:r>
              <a:rPr lang="en-US" sz="2400" dirty="0" smtClean="0"/>
              <a:t>and hosted by Grant Thornton in Arlington </a:t>
            </a:r>
          </a:p>
          <a:p>
            <a:pPr marL="34290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>
              <a:lnSpc>
                <a:spcPct val="8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b="1" dirty="0" smtClean="0"/>
              <a:t>Tour of the U.S. Capitol </a:t>
            </a:r>
            <a:r>
              <a:rPr lang="en-US" sz="2400" b="1" dirty="0"/>
              <a:t>Building </a:t>
            </a:r>
            <a:r>
              <a:rPr lang="en-US" sz="2400" b="1" dirty="0" smtClean="0"/>
              <a:t>and a </a:t>
            </a:r>
            <a:r>
              <a:rPr lang="en-US" sz="2400" b="1" dirty="0"/>
              <a:t>Holiday Social </a:t>
            </a:r>
            <a:r>
              <a:rPr lang="en-US" sz="2400" dirty="0" smtClean="0"/>
              <a:t>at the </a:t>
            </a:r>
            <a:r>
              <a:rPr lang="en-US" sz="2400" dirty="0"/>
              <a:t>Capitol Hill Presbyterian Church Fellowship Hall </a:t>
            </a:r>
            <a:r>
              <a:rPr lang="en-US" sz="2400" dirty="0" smtClean="0"/>
              <a:t>co-sponsored with Metro MD, ARMA DC  and AIIM   </a:t>
            </a:r>
          </a:p>
          <a:p>
            <a:pPr marL="34290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Tx/>
              <a:buChar char="-"/>
            </a:pPr>
            <a:endParaRPr lang="en-US" sz="2400" dirty="0"/>
          </a:p>
          <a:p>
            <a:pPr marL="34290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Tx/>
              <a:buChar char="-"/>
            </a:pPr>
            <a:endParaRPr lang="en-US" sz="240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400" dirty="0" smtClean="0"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146" y="772999"/>
            <a:ext cx="2627904" cy="123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Year End Wrap</a:t>
            </a:r>
            <a:endParaRPr/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146" y="772999"/>
            <a:ext cx="2627904" cy="12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3788575" y="772999"/>
            <a:ext cx="7315200" cy="485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lnSpc>
                <a:spcPct val="80000"/>
              </a:lnSpc>
              <a:spcBef>
                <a:spcPts val="0"/>
              </a:spcBef>
              <a:buSzPts val="2220"/>
              <a:buFont typeface="Arial" panose="020B0604020202020204" pitchFamily="34" charset="0"/>
              <a:buChar char="•"/>
            </a:pPr>
            <a:r>
              <a:rPr lang="en-US" sz="2400" b="1" dirty="0"/>
              <a:t>Archives &amp; Records in Justice and Human Rights- </a:t>
            </a:r>
            <a:r>
              <a:rPr lang="en-US" sz="2400" dirty="0"/>
              <a:t>free event </a:t>
            </a:r>
            <a:r>
              <a:rPr lang="en-US" sz="2400" dirty="0" smtClean="0"/>
              <a:t>co-sponsored with Metro MD and hosted by Catholic </a:t>
            </a:r>
            <a:r>
              <a:rPr lang="en-US" sz="2400" dirty="0"/>
              <a:t>University </a:t>
            </a:r>
            <a:r>
              <a:rPr lang="en-US" sz="2400" dirty="0" smtClean="0"/>
              <a:t>to </a:t>
            </a:r>
            <a:r>
              <a:rPr lang="en-US" sz="2400" dirty="0"/>
              <a:t>introduce our chapters to students </a:t>
            </a:r>
            <a:r>
              <a:rPr lang="en-US" sz="2400" dirty="0" smtClean="0"/>
              <a:t>studying information management  </a:t>
            </a:r>
            <a:endParaRPr sz="2400" dirty="0"/>
          </a:p>
          <a:p>
            <a:pPr marL="342900" lvl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220"/>
              <a:buFont typeface="Arial" panose="020B0604020202020204" pitchFamily="34" charset="0"/>
              <a:buChar char="•"/>
            </a:pPr>
            <a:r>
              <a:rPr lang="en-US" sz="2400" b="1" dirty="0"/>
              <a:t>Managing Risky Records: Evolving Privacy Best Practices </a:t>
            </a:r>
            <a:r>
              <a:rPr lang="en-US" sz="2400" dirty="0"/>
              <a:t>- third sold-out seminar </a:t>
            </a:r>
            <a:r>
              <a:rPr lang="en-US" sz="2400" dirty="0" smtClean="0"/>
              <a:t>co-sponsored with </a:t>
            </a:r>
            <a:r>
              <a:rPr lang="en-US" sz="2400" dirty="0"/>
              <a:t>Metro MD </a:t>
            </a:r>
            <a:r>
              <a:rPr lang="en-US" sz="2400" dirty="0" smtClean="0"/>
              <a:t>and hosted by Drinker </a:t>
            </a:r>
            <a:r>
              <a:rPr lang="en-US" sz="2400" dirty="0"/>
              <a:t>Biddle</a:t>
            </a:r>
            <a:endParaRPr sz="2400" dirty="0"/>
          </a:p>
          <a:p>
            <a:pPr marL="342900" lvl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220"/>
              <a:buFont typeface="Arial" panose="020B0604020202020204" pitchFamily="34" charset="0"/>
              <a:buChar char="•"/>
            </a:pPr>
            <a:r>
              <a:rPr lang="en-US" sz="2400" dirty="0"/>
              <a:t>Participated in two local </a:t>
            </a:r>
            <a:r>
              <a:rPr lang="en-US" sz="2400" dirty="0" smtClean="0"/>
              <a:t>Info </a:t>
            </a:r>
            <a:r>
              <a:rPr lang="en-US" sz="2400" dirty="0" err="1"/>
              <a:t>Gov</a:t>
            </a:r>
            <a:r>
              <a:rPr lang="en-US" sz="2400" dirty="0"/>
              <a:t> events with </a:t>
            </a:r>
            <a:r>
              <a:rPr lang="en-US" sz="2400" dirty="0" smtClean="0"/>
              <a:t>booths </a:t>
            </a:r>
            <a:r>
              <a:rPr lang="en-US" sz="2400" dirty="0"/>
              <a:t>and speakers from our chapters - </a:t>
            </a:r>
            <a:r>
              <a:rPr lang="en-US" sz="2400" b="1" dirty="0"/>
              <a:t>DGI and at DC Live</a:t>
            </a:r>
            <a:r>
              <a:rPr lang="en-US" sz="2400" b="1" dirty="0" smtClean="0"/>
              <a:t>! </a:t>
            </a:r>
            <a:r>
              <a:rPr lang="en-US" sz="2400" dirty="0" smtClean="0"/>
              <a:t>(sponsored with Active Navigation)</a:t>
            </a:r>
            <a:endParaRPr sz="2400" dirty="0"/>
          </a:p>
          <a:p>
            <a:pPr marL="342900" lvl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220"/>
              <a:buFont typeface="Arial" panose="020B0604020202020204" pitchFamily="34" charset="0"/>
              <a:buChar char="•"/>
            </a:pPr>
            <a:r>
              <a:rPr lang="en-US" sz="2400" b="1" dirty="0"/>
              <a:t>Presidential Libraries and Records</a:t>
            </a:r>
            <a:r>
              <a:rPr lang="en-US" sz="2400" dirty="0"/>
              <a:t> </a:t>
            </a:r>
            <a:r>
              <a:rPr lang="en-US" sz="2400" dirty="0" smtClean="0"/>
              <a:t>with Metro </a:t>
            </a:r>
            <a:r>
              <a:rPr lang="en-US" sz="2400" dirty="0"/>
              <a:t>MD </a:t>
            </a:r>
            <a:endParaRPr sz="2400" dirty="0"/>
          </a:p>
          <a:p>
            <a:pPr marL="342900" lvl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220"/>
              <a:buFont typeface="Arial" panose="020B0604020202020204" pitchFamily="34" charset="0"/>
              <a:buChar char="•"/>
            </a:pPr>
            <a:r>
              <a:rPr lang="en-US" sz="2400" b="1" dirty="0" smtClean="0"/>
              <a:t>ICRM Workshop </a:t>
            </a:r>
            <a:r>
              <a:rPr lang="en-US" sz="2400" dirty="0" smtClean="0"/>
              <a:t>– hosted by Grant Thornton and co-sponsored  with Metro Maryland</a:t>
            </a:r>
            <a:endParaRPr sz="2400" dirty="0"/>
          </a:p>
          <a:p>
            <a:pPr marL="182880" lvl="0" indent="-41909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220"/>
              <a:buNone/>
            </a:pPr>
            <a:endParaRPr sz="2400" dirty="0"/>
          </a:p>
          <a:p>
            <a:pPr marL="182880" lvl="0" indent="-41909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220"/>
              <a:buNone/>
            </a:pPr>
            <a:endParaRPr sz="2220" dirty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220"/>
              <a:buNone/>
            </a:pPr>
            <a:endParaRPr sz="2220" dirty="0"/>
          </a:p>
        </p:txBody>
      </p:sp>
      <p:sp>
        <p:nvSpPr>
          <p:cNvPr id="120" name="Google Shape;120;p4"/>
          <p:cNvSpPr txBox="1"/>
          <p:nvPr/>
        </p:nvSpPr>
        <p:spPr>
          <a:xfrm>
            <a:off x="3869268" y="5725020"/>
            <a:ext cx="7686238" cy="923330"/>
          </a:xfrm>
          <a:prstGeom prst="rect">
            <a:avLst/>
          </a:prstGeom>
          <a:solidFill>
            <a:srgbClr val="ECE9E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Approximately </a:t>
            </a:r>
            <a:r>
              <a:rPr lang="en-US" sz="1800" i="1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300 </a:t>
            </a:r>
            <a:r>
              <a:rPr lang="en-US" sz="1800" i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attendees </a:t>
            </a:r>
            <a:r>
              <a:rPr lang="en-US" sz="1800" i="1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for all </a:t>
            </a:r>
            <a:r>
              <a:rPr lang="en-US" sz="1800" i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eight events and many of non-ARMA members and new to our organization.  Offered 14 hours of CRM, IGP and CIP maintenance credits and trained 12 CRM candidates in taking the tests </a:t>
            </a:r>
            <a:endParaRPr sz="1800" i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Year End Wrap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3869275" y="864099"/>
            <a:ext cx="7315200" cy="523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/>
              <a:t>Our efforts have paid off - we </a:t>
            </a:r>
            <a:r>
              <a:rPr lang="en-US" sz="4400" dirty="0"/>
              <a:t>had approximately 300 attendees for our eight events with many of them being non-ARMA members or new to our chapter  </a:t>
            </a:r>
            <a:endParaRPr sz="4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By catering many of our events, we were able to pass on lower registration costs to our attendees as well as </a:t>
            </a:r>
            <a:r>
              <a:rPr lang="en-US" sz="4400" dirty="0" smtClean="0"/>
              <a:t>offer two free events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/>
              <a:t>Partnered with Metro MD and co-sponsored </a:t>
            </a:r>
            <a:r>
              <a:rPr lang="en-US" sz="4400" dirty="0"/>
              <a:t>five </a:t>
            </a:r>
            <a:r>
              <a:rPr lang="en-US" sz="4400" dirty="0" smtClean="0"/>
              <a:t>events together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Provided 14 hours of CRM, IGP and CIP maintenance credits</a:t>
            </a:r>
            <a:endParaRPr sz="4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400" dirty="0"/>
              <a:t>Prepared approximately </a:t>
            </a:r>
            <a:r>
              <a:rPr lang="en-US" sz="4400" dirty="0" smtClean="0"/>
              <a:t>20 candidates </a:t>
            </a:r>
            <a:r>
              <a:rPr lang="en-US" sz="4400" dirty="0"/>
              <a:t>in taking ICRM </a:t>
            </a:r>
            <a:r>
              <a:rPr lang="en-US" sz="4400" dirty="0" smtClean="0"/>
              <a:t>exams </a:t>
            </a:r>
            <a:r>
              <a:rPr lang="en-US" sz="4400" dirty="0"/>
              <a:t>for certification  </a:t>
            </a:r>
            <a:endParaRPr sz="4400" dirty="0"/>
          </a:p>
          <a:p>
            <a:pPr marL="182880" lvl="0" indent="-30479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146" y="772999"/>
            <a:ext cx="2627904" cy="123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3627912" y="765070"/>
            <a:ext cx="7802088" cy="5380411"/>
          </a:xfrm>
          <a:prstGeom prst="rect">
            <a:avLst/>
          </a:prstGeom>
          <a:noFill/>
          <a:ln w="28575" cap="flat" cmpd="sng">
            <a:solidFill>
              <a:srgbClr val="C87D0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40"/>
              <a:buFont typeface="Corbel"/>
              <a:buNone/>
            </a:pPr>
            <a:r>
              <a:rPr lang="en-US" sz="3240" dirty="0"/>
              <a:t/>
            </a:r>
            <a:br>
              <a:rPr lang="en-US" sz="3240" dirty="0"/>
            </a:br>
            <a:r>
              <a:rPr lang="en-US" sz="3240" dirty="0"/>
              <a:t/>
            </a:r>
            <a:br>
              <a:rPr lang="en-US" sz="3240" dirty="0"/>
            </a:br>
            <a:r>
              <a:rPr lang="en-US" sz="3240" dirty="0"/>
              <a:t>We greatly appreciate the support of our sponsors in making our  educational programs possible </a:t>
            </a:r>
            <a:endParaRPr sz="3240" dirty="0"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828" y="765070"/>
            <a:ext cx="2627904" cy="12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438599"/>
          </a:xfrm>
          <a:prstGeom prst="rect">
            <a:avLst/>
          </a:prstGeom>
          <a:solidFill>
            <a:srgbClr val="D8D8D8"/>
          </a:solidFill>
          <a:ln w="10775" cap="flat" cmpd="sng">
            <a:solidFill>
              <a:srgbClr val="AF76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PLATINUM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3869268" y="2404489"/>
            <a:ext cx="7315200" cy="438599"/>
          </a:xfrm>
          <a:prstGeom prst="rect">
            <a:avLst/>
          </a:prstGeom>
          <a:solidFill>
            <a:srgbClr val="F3CC5F"/>
          </a:solidFill>
          <a:ln w="10775" cap="flat" cmpd="sng">
            <a:solidFill>
              <a:srgbClr val="AF76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GOLD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3869268" y="4858114"/>
            <a:ext cx="7315200" cy="438599"/>
          </a:xfrm>
          <a:prstGeom prst="rect">
            <a:avLst/>
          </a:prstGeom>
          <a:solidFill>
            <a:srgbClr val="7F7F7F"/>
          </a:solidFill>
          <a:ln w="10775" cap="flat" cmpd="sng">
            <a:solidFill>
              <a:srgbClr val="AF76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SILVER</a:t>
            </a:r>
            <a:endParaRPr/>
          </a:p>
        </p:txBody>
      </p:sp>
      <p:pic>
        <p:nvPicPr>
          <p:cNvPr id="140" name="Google Shape;140;p6" descr="C:\Users\Liane\Documents\My Scans\ZA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6899" y="1433647"/>
            <a:ext cx="1881072" cy="826903"/>
          </a:xfrm>
          <a:prstGeom prst="rect">
            <a:avLst/>
          </a:prstGeom>
          <a:noFill/>
          <a:ln w="9525" cap="flat" cmpd="sng">
            <a:solidFill>
              <a:srgbClr val="F3CC5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41" name="Google Shape;141;p6"/>
          <p:cNvGrpSpPr/>
          <p:nvPr/>
        </p:nvGrpSpPr>
        <p:grpSpPr>
          <a:xfrm>
            <a:off x="6589737" y="1468526"/>
            <a:ext cx="2299328" cy="777239"/>
            <a:chOff x="2590800" y="2590800"/>
            <a:chExt cx="1812633" cy="508304"/>
          </a:xfrm>
        </p:grpSpPr>
        <p:pic>
          <p:nvPicPr>
            <p:cNvPr id="142" name="Google Shape;142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90800" y="2667000"/>
              <a:ext cx="1795213" cy="291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6"/>
            <p:cNvSpPr/>
            <p:nvPr/>
          </p:nvSpPr>
          <p:spPr>
            <a:xfrm>
              <a:off x="2590800" y="2590800"/>
              <a:ext cx="1812633" cy="508304"/>
            </a:xfrm>
            <a:prstGeom prst="rect">
              <a:avLst/>
            </a:prstGeom>
            <a:noFill/>
            <a:ln w="9525" cap="flat" cmpd="sng">
              <a:solidFill>
                <a:srgbClr val="F3C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44" name="Google Shape;144;p6"/>
          <p:cNvGrpSpPr/>
          <p:nvPr/>
        </p:nvGrpSpPr>
        <p:grpSpPr>
          <a:xfrm>
            <a:off x="3794001" y="1482684"/>
            <a:ext cx="2629646" cy="914292"/>
            <a:chOff x="457200" y="2667000"/>
            <a:chExt cx="1905000" cy="508304"/>
          </a:xfrm>
        </p:grpSpPr>
        <p:pic>
          <p:nvPicPr>
            <p:cNvPr id="145" name="Google Shape;145;p6"/>
            <p:cNvPicPr preferRelativeResize="0"/>
            <p:nvPr/>
          </p:nvPicPr>
          <p:blipFill rotWithShape="1">
            <a:blip r:embed="rId6">
              <a:alphaModFix/>
            </a:blip>
            <a:srcRect l="2074" t="4929" r="2073" b="4930"/>
            <a:stretch/>
          </p:blipFill>
          <p:spPr>
            <a:xfrm>
              <a:off x="457200" y="2743200"/>
              <a:ext cx="19050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6"/>
            <p:cNvSpPr/>
            <p:nvPr/>
          </p:nvSpPr>
          <p:spPr>
            <a:xfrm>
              <a:off x="457201" y="2667000"/>
              <a:ext cx="1904999" cy="508304"/>
            </a:xfrm>
            <a:prstGeom prst="rect">
              <a:avLst/>
            </a:prstGeom>
            <a:noFill/>
            <a:ln w="9525" cap="flat" cmpd="sng">
              <a:solidFill>
                <a:srgbClr val="F3C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147" name="Google Shape;14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14644" y="3216298"/>
            <a:ext cx="1887745" cy="8916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6"/>
          <p:cNvGrpSpPr/>
          <p:nvPr/>
        </p:nvGrpSpPr>
        <p:grpSpPr>
          <a:xfrm>
            <a:off x="6285835" y="3937570"/>
            <a:ext cx="2603230" cy="781181"/>
            <a:chOff x="533400" y="6166267"/>
            <a:chExt cx="2057400" cy="386933"/>
          </a:xfrm>
        </p:grpSpPr>
        <p:pic>
          <p:nvPicPr>
            <p:cNvPr id="149" name="Google Shape;149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09600" y="6248400"/>
              <a:ext cx="1899355" cy="277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6"/>
            <p:cNvSpPr/>
            <p:nvPr/>
          </p:nvSpPr>
          <p:spPr>
            <a:xfrm>
              <a:off x="533400" y="6166267"/>
              <a:ext cx="2057400" cy="386933"/>
            </a:xfrm>
            <a:prstGeom prst="rect">
              <a:avLst/>
            </a:prstGeom>
            <a:noFill/>
            <a:ln w="9525" cap="flat" cmpd="sng">
              <a:solidFill>
                <a:srgbClr val="F3C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51" name="Google Shape;151;p6"/>
          <p:cNvGrpSpPr/>
          <p:nvPr/>
        </p:nvGrpSpPr>
        <p:grpSpPr>
          <a:xfrm>
            <a:off x="6489121" y="2893955"/>
            <a:ext cx="2157379" cy="869678"/>
            <a:chOff x="2667000" y="6172200"/>
            <a:chExt cx="1447800" cy="381000"/>
          </a:xfrm>
        </p:grpSpPr>
        <p:pic>
          <p:nvPicPr>
            <p:cNvPr id="152" name="Google Shape;152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743200" y="6248400"/>
              <a:ext cx="1295400" cy="290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6"/>
            <p:cNvSpPr/>
            <p:nvPr/>
          </p:nvSpPr>
          <p:spPr>
            <a:xfrm>
              <a:off x="2667000" y="6172200"/>
              <a:ext cx="1447800" cy="381000"/>
            </a:xfrm>
            <a:prstGeom prst="rect">
              <a:avLst/>
            </a:prstGeom>
            <a:noFill/>
            <a:ln w="9525" cap="flat" cmpd="sng">
              <a:solidFill>
                <a:srgbClr val="F3C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54" name="Google Shape;154;p6"/>
          <p:cNvGrpSpPr/>
          <p:nvPr/>
        </p:nvGrpSpPr>
        <p:grpSpPr>
          <a:xfrm>
            <a:off x="9061241" y="3189058"/>
            <a:ext cx="1954018" cy="826880"/>
            <a:chOff x="457200" y="5715000"/>
            <a:chExt cx="1143000" cy="381000"/>
          </a:xfrm>
        </p:grpSpPr>
        <p:pic>
          <p:nvPicPr>
            <p:cNvPr id="155" name="Google Shape;155;p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09600" y="5715000"/>
              <a:ext cx="838201" cy="316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6"/>
            <p:cNvSpPr/>
            <p:nvPr/>
          </p:nvSpPr>
          <p:spPr>
            <a:xfrm>
              <a:off x="457200" y="5715000"/>
              <a:ext cx="1143000" cy="381000"/>
            </a:xfrm>
            <a:prstGeom prst="rect">
              <a:avLst/>
            </a:prstGeom>
            <a:noFill/>
            <a:ln w="9525" cap="flat" cmpd="sng">
              <a:solidFill>
                <a:srgbClr val="F3C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157" name="Google Shape;157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08150" y="5369703"/>
            <a:ext cx="203835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Service Recognition </a:t>
            </a:r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We wish to thank our outgoing board members for their dedication and service to the </a:t>
            </a:r>
            <a:r>
              <a:rPr lang="en-US" sz="2400" dirty="0" smtClean="0"/>
              <a:t>NOVA Chapter </a:t>
            </a:r>
            <a:r>
              <a:rPr lang="en-US" sz="2400" dirty="0"/>
              <a:t>of ARMA: </a:t>
            </a:r>
            <a:endParaRPr sz="2400" dirty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i="1" dirty="0"/>
              <a:t>President – Sabrina Lozano</a:t>
            </a:r>
            <a:endParaRPr i="1" dirty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i="1" dirty="0"/>
              <a:t>Vice President – John </a:t>
            </a:r>
            <a:r>
              <a:rPr lang="en-US" sz="2400" i="1" dirty="0" err="1"/>
              <a:t>Cofrancesco</a:t>
            </a:r>
            <a:r>
              <a:rPr lang="en-US" sz="2400" i="1" dirty="0"/>
              <a:t> </a:t>
            </a:r>
            <a:endParaRPr i="1" dirty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i="1" dirty="0"/>
              <a:t>Secretary – Dan Beard </a:t>
            </a:r>
            <a:endParaRPr i="1" dirty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i="1" dirty="0"/>
              <a:t>Education Director – Liane Cooper </a:t>
            </a:r>
            <a:endParaRPr i="1" dirty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i="1" dirty="0"/>
              <a:t>Director at Large – Donna Martonik </a:t>
            </a:r>
            <a:endParaRPr lang="en-US" sz="2400" i="1" dirty="0" smtClean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i="1" dirty="0" smtClean="0"/>
              <a:t>Past President – Mary Beth Weaver </a:t>
            </a:r>
            <a:endParaRPr i="1" dirty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n-US" sz="2400" dirty="0" smtClean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dirty="0" smtClean="0"/>
              <a:t>And </a:t>
            </a:r>
            <a:r>
              <a:rPr lang="en-US" sz="2400" dirty="0"/>
              <a:t>also </a:t>
            </a:r>
            <a:r>
              <a:rPr lang="en-US" sz="2400" dirty="0" smtClean="0"/>
              <a:t>acknowledge our continuing </a:t>
            </a:r>
            <a:r>
              <a:rPr lang="en-US" sz="2400" dirty="0"/>
              <a:t>board members for their </a:t>
            </a:r>
            <a:r>
              <a:rPr lang="en-US" sz="2400" dirty="0" smtClean="0"/>
              <a:t>commitment and service </a:t>
            </a: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i="1" dirty="0" smtClean="0"/>
              <a:t>Elizabeth Atkins – Past President </a:t>
            </a: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i="1" dirty="0" smtClean="0"/>
              <a:t>Elisabeth Butler – Membership Director, Webmaster </a:t>
            </a: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i="1" dirty="0" smtClean="0"/>
              <a:t>Carolyn Offutt – Treasurer </a:t>
            </a: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i="1" dirty="0" smtClean="0"/>
              <a:t>George Darnell – Past President </a:t>
            </a: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146" y="772999"/>
            <a:ext cx="2627904" cy="12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3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Officers Installation </a:t>
            </a:r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Chair Mary Beth Weaver will swear in our new 2019-2020 board members of the Northern Virginia Chapter of ARMA: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President – Dan Beard 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dirty="0" smtClean="0"/>
              <a:t>Secretary </a:t>
            </a:r>
            <a:r>
              <a:rPr lang="en-US" sz="2400" dirty="0"/>
              <a:t>– Jack McFarlane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Program Director – Elizabeth </a:t>
            </a:r>
            <a:r>
              <a:rPr lang="en-US" sz="2400" dirty="0" smtClean="0"/>
              <a:t>Adkins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Director at Large – Liane Cooper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They join fellow board members: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Membership Director – Elisabeth Butler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Treasurer – Carolyn Offutt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146" y="772999"/>
            <a:ext cx="2627904" cy="123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dirty="0"/>
              <a:t>Raffle </a:t>
            </a:r>
            <a:r>
              <a:rPr lang="en-US" dirty="0" smtClean="0"/>
              <a:t>– Registration to the ARMA </a:t>
            </a:r>
            <a:r>
              <a:rPr lang="en-US" dirty="0" err="1" smtClean="0"/>
              <a:t>InfoCon</a:t>
            </a:r>
            <a:r>
              <a:rPr lang="en-US" dirty="0" smtClean="0"/>
              <a:t> in Nashville</a:t>
            </a:r>
            <a:endParaRPr dirty="0"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dirty="0" smtClean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dirty="0" smtClean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dirty="0" smtClean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828" y="765070"/>
            <a:ext cx="2627904" cy="12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726" y="923650"/>
            <a:ext cx="7918383" cy="25007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89145" y="3628212"/>
            <a:ext cx="774192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SzPts val="2000"/>
            </a:pPr>
            <a:r>
              <a:rPr lang="en-US" sz="2400" dirty="0">
                <a:latin typeface="Corbel" panose="020B0503020204020204" pitchFamily="34" charset="0"/>
              </a:rPr>
              <a:t>As a way of thanking our NOVA chapter members, at the end of the year, we raffle off a </a:t>
            </a:r>
            <a:r>
              <a:rPr lang="en-US" sz="2400" u="sng" dirty="0">
                <a:latin typeface="Corbel" panose="020B0503020204020204" pitchFamily="34" charset="0"/>
              </a:rPr>
              <a:t>free registration </a:t>
            </a:r>
            <a:r>
              <a:rPr lang="en-US" sz="2400" dirty="0">
                <a:latin typeface="Corbel" panose="020B0503020204020204" pitchFamily="34" charset="0"/>
              </a:rPr>
              <a:t>to the year’s ARMA </a:t>
            </a:r>
            <a:r>
              <a:rPr lang="en-US" sz="2400" dirty="0" smtClean="0">
                <a:latin typeface="Corbel" panose="020B0503020204020204" pitchFamily="34" charset="0"/>
              </a:rPr>
              <a:t>Conference.  </a:t>
            </a:r>
            <a:r>
              <a:rPr lang="en-US" sz="2400" dirty="0">
                <a:latin typeface="Corbel" panose="020B0503020204020204" pitchFamily="34" charset="0"/>
              </a:rPr>
              <a:t>Each time a NOVA member attends an event, he/she is entered once into the raffle.  So, the more </a:t>
            </a:r>
            <a:r>
              <a:rPr lang="en-US" sz="2400" dirty="0" smtClean="0">
                <a:latin typeface="Corbel" panose="020B0503020204020204" pitchFamily="34" charset="0"/>
              </a:rPr>
              <a:t>you come</a:t>
            </a:r>
            <a:r>
              <a:rPr lang="en-US" sz="2400" dirty="0">
                <a:latin typeface="Corbel" panose="020B0503020204020204" pitchFamily="34" charset="0"/>
              </a:rPr>
              <a:t>, the better your chances.  </a:t>
            </a:r>
          </a:p>
          <a:p>
            <a:pPr lvl="0">
              <a:lnSpc>
                <a:spcPct val="90000"/>
              </a:lnSpc>
              <a:buSzPts val="2000"/>
            </a:pPr>
            <a:endParaRPr lang="en-US" sz="2400" dirty="0">
              <a:latin typeface="Corbel" panose="020B0503020204020204" pitchFamily="34" charset="0"/>
            </a:endParaRPr>
          </a:p>
          <a:p>
            <a:pPr lvl="0">
              <a:lnSpc>
                <a:spcPct val="90000"/>
              </a:lnSpc>
              <a:buSzPts val="2000"/>
            </a:pPr>
            <a:r>
              <a:rPr lang="en-US" sz="2400" dirty="0">
                <a:latin typeface="Corbel" panose="020B0503020204020204" pitchFamily="34" charset="0"/>
              </a:rPr>
              <a:t>Our lucky winner this year is </a:t>
            </a:r>
            <a:r>
              <a:rPr lang="en-US" sz="2400" b="1" dirty="0">
                <a:latin typeface="Corbel" panose="020B0503020204020204" pitchFamily="34" charset="0"/>
              </a:rPr>
              <a:t>Dan Beard </a:t>
            </a:r>
            <a:r>
              <a:rPr lang="en-US" sz="1800" dirty="0" smtClean="0">
                <a:latin typeface="Corbel" panose="020B0503020204020204" pitchFamily="34" charset="0"/>
              </a:rPr>
              <a:t>(first runner up is Mary Beth Weaver, and second runner up is Sabrina Lozano) </a:t>
            </a:r>
            <a:endParaRPr lang="en-US" sz="180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772</Words>
  <Application>Microsoft Office PowerPoint</Application>
  <PresentationFormat>Widescreen</PresentationFormat>
  <Paragraphs>114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Arimo</vt:lpstr>
      <vt:lpstr>Calibri</vt:lpstr>
      <vt:lpstr>Corbel</vt:lpstr>
      <vt:lpstr>Noto Sans Symbols</vt:lpstr>
      <vt:lpstr>Frame</vt:lpstr>
      <vt:lpstr>Fairfax County Courthouse Tour and  Year End Wrap Up   Fairfax Historic Courthouse and  Burger Night at Ornery Beer Company</vt:lpstr>
      <vt:lpstr>Today’s  Agenda       www.arma-nova.org </vt:lpstr>
      <vt:lpstr>Year End Wrap </vt:lpstr>
      <vt:lpstr>Year End Wrap</vt:lpstr>
      <vt:lpstr>Year End Wrap</vt:lpstr>
      <vt:lpstr>  We greatly appreciate the support of our sponsors in making our  educational programs possible </vt:lpstr>
      <vt:lpstr>Service Recognition </vt:lpstr>
      <vt:lpstr>Officers Installation </vt:lpstr>
      <vt:lpstr>Raffle – Registration to the ARMA InfoCon in Nashville</vt:lpstr>
      <vt:lpstr>  About the  NOVA Chapter  Visit us at  www.arma-nova.org and follow us on Twitter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Fairfax County Courthouse Tour and  Year End Wrap Up   Fairfax Historic Courthouse and  Burger Night at Ornery Beer Company</dc:title>
  <dc:creator>Sabrina Lozano</dc:creator>
  <cp:lastModifiedBy>Butler, Elisabeth (Secretary)</cp:lastModifiedBy>
  <cp:revision>7</cp:revision>
  <dcterms:created xsi:type="dcterms:W3CDTF">2017-11-14T23:16:30Z</dcterms:created>
  <dcterms:modified xsi:type="dcterms:W3CDTF">2019-07-01T18:07:01Z</dcterms:modified>
</cp:coreProperties>
</file>